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6" r:id="rId2"/>
    <p:sldId id="265" r:id="rId3"/>
    <p:sldId id="257" r:id="rId4"/>
    <p:sldId id="258" r:id="rId5"/>
    <p:sldId id="259" r:id="rId6"/>
    <p:sldId id="261" r:id="rId7"/>
    <p:sldId id="260" r:id="rId8"/>
    <p:sldId id="262" r:id="rId9"/>
    <p:sldId id="264" r:id="rId10"/>
    <p:sldId id="263" r:id="rId11"/>
  </p:sldIdLst>
  <p:sldSz cx="18288000" cy="10288588"/>
  <p:notesSz cx="6858000" cy="9144000"/>
  <p:defaultTextStyle>
    <a:defPPr>
      <a:defRPr lang="ru-RU"/>
    </a:defPPr>
    <a:lvl1pPr marL="0" algn="l" defTabSz="1371600" rtl="0" eaLnBrk="1" latinLnBrk="0" hangingPunct="1">
      <a:defRPr sz="2700" kern="1200">
        <a:solidFill>
          <a:schemeClr val="tx1"/>
        </a:solidFill>
        <a:latin typeface="+mn-lt"/>
        <a:ea typeface="+mn-ea"/>
        <a:cs typeface="+mn-cs"/>
      </a:defRPr>
    </a:lvl1pPr>
    <a:lvl2pPr marL="685800" algn="l" defTabSz="1371600" rtl="0" eaLnBrk="1" latinLnBrk="0" hangingPunct="1">
      <a:defRPr sz="2700" kern="1200">
        <a:solidFill>
          <a:schemeClr val="tx1"/>
        </a:solidFill>
        <a:latin typeface="+mn-lt"/>
        <a:ea typeface="+mn-ea"/>
        <a:cs typeface="+mn-cs"/>
      </a:defRPr>
    </a:lvl2pPr>
    <a:lvl3pPr marL="1371600" algn="l" defTabSz="1371600" rtl="0" eaLnBrk="1" latinLnBrk="0" hangingPunct="1">
      <a:defRPr sz="2700" kern="1200">
        <a:solidFill>
          <a:schemeClr val="tx1"/>
        </a:solidFill>
        <a:latin typeface="+mn-lt"/>
        <a:ea typeface="+mn-ea"/>
        <a:cs typeface="+mn-cs"/>
      </a:defRPr>
    </a:lvl3pPr>
    <a:lvl4pPr marL="2057400" algn="l" defTabSz="1371600" rtl="0" eaLnBrk="1" latinLnBrk="0" hangingPunct="1">
      <a:defRPr sz="2700" kern="1200">
        <a:solidFill>
          <a:schemeClr val="tx1"/>
        </a:solidFill>
        <a:latin typeface="+mn-lt"/>
        <a:ea typeface="+mn-ea"/>
        <a:cs typeface="+mn-cs"/>
      </a:defRPr>
    </a:lvl4pPr>
    <a:lvl5pPr marL="2743200" algn="l" defTabSz="1371600" rtl="0" eaLnBrk="1" latinLnBrk="0" hangingPunct="1">
      <a:defRPr sz="2700" kern="1200">
        <a:solidFill>
          <a:schemeClr val="tx1"/>
        </a:solidFill>
        <a:latin typeface="+mn-lt"/>
        <a:ea typeface="+mn-ea"/>
        <a:cs typeface="+mn-cs"/>
      </a:defRPr>
    </a:lvl5pPr>
    <a:lvl6pPr marL="3429000" algn="l" defTabSz="1371600" rtl="0" eaLnBrk="1" latinLnBrk="0" hangingPunct="1">
      <a:defRPr sz="2700" kern="1200">
        <a:solidFill>
          <a:schemeClr val="tx1"/>
        </a:solidFill>
        <a:latin typeface="+mn-lt"/>
        <a:ea typeface="+mn-ea"/>
        <a:cs typeface="+mn-cs"/>
      </a:defRPr>
    </a:lvl6pPr>
    <a:lvl7pPr marL="4114800" algn="l" defTabSz="1371600" rtl="0" eaLnBrk="1" latinLnBrk="0" hangingPunct="1">
      <a:defRPr sz="2700" kern="1200">
        <a:solidFill>
          <a:schemeClr val="tx1"/>
        </a:solidFill>
        <a:latin typeface="+mn-lt"/>
        <a:ea typeface="+mn-ea"/>
        <a:cs typeface="+mn-cs"/>
      </a:defRPr>
    </a:lvl7pPr>
    <a:lvl8pPr marL="4800600" algn="l" defTabSz="1371600" rtl="0" eaLnBrk="1" latinLnBrk="0" hangingPunct="1">
      <a:defRPr sz="2700" kern="1200">
        <a:solidFill>
          <a:schemeClr val="tx1"/>
        </a:solidFill>
        <a:latin typeface="+mn-lt"/>
        <a:ea typeface="+mn-ea"/>
        <a:cs typeface="+mn-cs"/>
      </a:defRPr>
    </a:lvl8pPr>
    <a:lvl9pPr marL="5486400" algn="l" defTabSz="1371600" rtl="0" eaLnBrk="1" latinLnBrk="0" hangingPunct="1">
      <a:defRPr sz="27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3241" userDrawn="1">
          <p15:clr>
            <a:srgbClr val="A4A3A4"/>
          </p15:clr>
        </p15:guide>
        <p15:guide id="2" pos="57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21626" autoAdjust="0"/>
    <p:restoredTop sz="94660"/>
  </p:normalViewPr>
  <p:slideViewPr>
    <p:cSldViewPr snapToGrid="0" showGuides="1">
      <p:cViewPr varScale="1">
        <p:scale>
          <a:sx n="52" d="100"/>
          <a:sy n="52" d="100"/>
        </p:scale>
        <p:origin x="-102" y="-102"/>
      </p:cViewPr>
      <p:guideLst>
        <p:guide orient="horz" pos="3241"/>
        <p:guide pos="576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6" d="100"/>
          <a:sy n="86" d="100"/>
        </p:scale>
        <p:origin x="3786" y="78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A87FF2F-D4D4-47FC-8E8A-EC60243A2369}" type="datetimeFigureOut">
              <a:rPr lang="ru-RU" smtClean="0"/>
              <a:pPr/>
              <a:t>04.02.2025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F0689B2-C2C2-4531-A9D7-97ABB54A858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9057475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2318"/>
            <a:ext cx="18288000" cy="10283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183945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8288000" cy="10283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850630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2318"/>
            <a:ext cx="18288000" cy="10283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707902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2318"/>
            <a:ext cx="18288000" cy="10283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379318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2318"/>
            <a:ext cx="18288000" cy="10283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990463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2318"/>
            <a:ext cx="18288000" cy="10283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180204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9812923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8852857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55964" y="1620981"/>
            <a:ext cx="16376071" cy="78175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57250" indent="-857250" algn="ctr">
              <a:buFont typeface="Arial" panose="020B0604020202020204" pitchFamily="34" charset="0"/>
              <a:buChar char="•"/>
            </a:pPr>
            <a:r>
              <a:rPr lang="ru-RU" sz="6600" b="1" dirty="0" smtClean="0">
                <a:solidFill>
                  <a:schemeClr val="bg1"/>
                </a:solidFill>
                <a:latin typeface="Batang" pitchFamily="18" charset="-127"/>
                <a:ea typeface="Batang" pitchFamily="18" charset="-127"/>
              </a:rPr>
              <a:t>Фестиваль национальных культур </a:t>
            </a:r>
            <a:br>
              <a:rPr lang="ru-RU" sz="6600" b="1" dirty="0" smtClean="0">
                <a:solidFill>
                  <a:schemeClr val="bg1"/>
                </a:solidFill>
                <a:latin typeface="Batang" pitchFamily="18" charset="-127"/>
                <a:ea typeface="Batang" pitchFamily="18" charset="-127"/>
              </a:rPr>
            </a:br>
            <a:r>
              <a:rPr lang="ru-RU" sz="8800" b="1" i="1" dirty="0" smtClean="0">
                <a:solidFill>
                  <a:schemeClr val="bg1"/>
                </a:solidFill>
                <a:latin typeface="Batang" pitchFamily="18" charset="-127"/>
                <a:ea typeface="Batang" pitchFamily="18" charset="-127"/>
              </a:rPr>
              <a:t>«Народов много – страна одна!»</a:t>
            </a:r>
          </a:p>
          <a:p>
            <a:pPr algn="ctr"/>
            <a:endParaRPr lang="ru-RU" sz="8800" b="1" i="1" dirty="0" smtClean="0">
              <a:solidFill>
                <a:schemeClr val="bg1"/>
              </a:solidFill>
              <a:latin typeface="Batang" pitchFamily="18" charset="-127"/>
              <a:ea typeface="Batang" pitchFamily="18" charset="-127"/>
            </a:endParaRPr>
          </a:p>
          <a:p>
            <a:pPr algn="ctr"/>
            <a:endParaRPr lang="ru-RU" sz="8800" b="1" i="1" dirty="0" smtClean="0">
              <a:solidFill>
                <a:schemeClr val="bg1"/>
              </a:solidFill>
              <a:latin typeface="Batang" pitchFamily="18" charset="-127"/>
              <a:ea typeface="Batang" pitchFamily="18" charset="-127"/>
            </a:endParaRPr>
          </a:p>
          <a:p>
            <a:pPr algn="ctr"/>
            <a:r>
              <a:rPr lang="ru-RU" sz="2800" b="1" i="1" dirty="0" smtClean="0">
                <a:solidFill>
                  <a:schemeClr val="bg1"/>
                </a:solidFill>
                <a:latin typeface="Arial Black" panose="020B0A04020102020204" pitchFamily="34" charset="0"/>
                <a:ea typeface="Batang" pitchFamily="18" charset="-127"/>
              </a:rPr>
              <a:t>Автор: советник директора по воспитанию и взаимодействию с детскими общественными объединениями  Л. </a:t>
            </a:r>
            <a:r>
              <a:rPr lang="ru-RU" sz="2800" b="1" i="1" dirty="0" err="1" smtClean="0">
                <a:solidFill>
                  <a:schemeClr val="bg1"/>
                </a:solidFill>
                <a:latin typeface="Arial Black" panose="020B0A04020102020204" pitchFamily="34" charset="0"/>
                <a:ea typeface="Batang" pitchFamily="18" charset="-127"/>
              </a:rPr>
              <a:t>В.Стронская</a:t>
            </a:r>
            <a:r>
              <a:rPr lang="ru-RU" sz="2800" b="1" i="1" dirty="0" smtClean="0">
                <a:solidFill>
                  <a:schemeClr val="bg1"/>
                </a:solidFill>
                <a:latin typeface="Arial Black" panose="020B0A04020102020204" pitchFamily="34" charset="0"/>
                <a:ea typeface="Batang" pitchFamily="18" charset="-127"/>
              </a:rPr>
              <a:t/>
            </a:r>
            <a:br>
              <a:rPr lang="ru-RU" sz="2800" b="1" i="1" dirty="0" smtClean="0">
                <a:solidFill>
                  <a:schemeClr val="bg1"/>
                </a:solidFill>
                <a:latin typeface="Arial Black" panose="020B0A04020102020204" pitchFamily="34" charset="0"/>
                <a:ea typeface="Batang" pitchFamily="18" charset="-127"/>
              </a:rPr>
            </a:br>
            <a:r>
              <a:rPr lang="ru-RU" sz="2800" b="1" i="1" dirty="0" smtClean="0">
                <a:solidFill>
                  <a:schemeClr val="bg1"/>
                </a:solidFill>
                <a:latin typeface="Arial Black" panose="020B0A04020102020204" pitchFamily="34" charset="0"/>
                <a:ea typeface="Batang" pitchFamily="18" charset="-127"/>
              </a:rPr>
              <a:t>МАОУ «СОШ № 2» г.Североуральск</a:t>
            </a:r>
            <a:endParaRPr lang="ru-RU" sz="2800" b="1" i="1" dirty="0">
              <a:solidFill>
                <a:schemeClr val="bg1"/>
              </a:solidFill>
              <a:latin typeface="Arial Black" panose="020B0A04020102020204" pitchFamily="34" charset="0"/>
              <a:ea typeface="Batang" pitchFamily="18" charset="-127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78212" y="778213"/>
            <a:ext cx="15525345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altLang="ru-RU" sz="3200" dirty="0" smtClean="0">
              <a:solidFill>
                <a:srgbClr val="000000"/>
              </a:solidFill>
              <a:latin typeface="Arial"/>
            </a:endParaRPr>
          </a:p>
          <a:p>
            <a:r>
              <a:rPr lang="ru-RU" altLang="ru-RU" sz="6000" dirty="0" smtClean="0">
                <a:solidFill>
                  <a:schemeClr val="accent6"/>
                </a:solidFill>
                <a:latin typeface="Arial Black" panose="020B0A04020102020204" pitchFamily="34" charset="0"/>
              </a:rPr>
              <a:t>Проблема </a:t>
            </a:r>
            <a:endParaRPr lang="ru-RU" altLang="ru-RU" sz="6000" dirty="0">
              <a:solidFill>
                <a:schemeClr val="accent6"/>
              </a:solidFill>
              <a:latin typeface="Arial Black" panose="020B0A04020102020204" pitchFamily="34" charset="0"/>
            </a:endParaRPr>
          </a:p>
          <a:p>
            <a:endParaRPr lang="ru-RU" altLang="ru-RU" sz="3200" dirty="0" smtClean="0">
              <a:solidFill>
                <a:srgbClr val="000000"/>
              </a:solidFill>
              <a:latin typeface="Arial"/>
            </a:endParaRPr>
          </a:p>
          <a:p>
            <a:endParaRPr lang="ru-RU" altLang="ru-RU" sz="3200" dirty="0">
              <a:solidFill>
                <a:srgbClr val="000000"/>
              </a:solidFill>
              <a:latin typeface="Arial"/>
            </a:endParaRPr>
          </a:p>
          <a:p>
            <a:endParaRPr lang="ru-RU" altLang="ru-RU" sz="3200" dirty="0" smtClean="0">
              <a:solidFill>
                <a:srgbClr val="000000"/>
              </a:solidFill>
              <a:latin typeface="Arial"/>
            </a:endParaRPr>
          </a:p>
          <a:p>
            <a:r>
              <a:rPr lang="ru-RU" altLang="ru-RU" sz="4400" dirty="0" smtClean="0">
                <a:solidFill>
                  <a:srgbClr val="000066"/>
                </a:solidFill>
                <a:latin typeface="Arial"/>
              </a:rPr>
              <a:t>В </a:t>
            </a:r>
            <a:r>
              <a:rPr lang="ru-RU" altLang="ru-RU" sz="4400" dirty="0">
                <a:solidFill>
                  <a:srgbClr val="000066"/>
                </a:solidFill>
                <a:latin typeface="Arial"/>
              </a:rPr>
              <a:t>настоящее время всё чаще возникают межличностные конфликты на национальной почве, в обществе утрачены нравственные ценности, роль семейного воспитания находится на низком </a:t>
            </a:r>
            <a:r>
              <a:rPr lang="ru-RU" altLang="ru-RU" sz="4400" dirty="0" smtClean="0">
                <a:solidFill>
                  <a:srgbClr val="000066"/>
                </a:solidFill>
                <a:latin typeface="Arial"/>
              </a:rPr>
              <a:t>уровне. </a:t>
            </a:r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961122" y="5680953"/>
            <a:ext cx="7723761" cy="39688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4198626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768927" y="429720"/>
            <a:ext cx="16667019" cy="92332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5400" b="1" i="0" u="none" strike="noStrike" cap="none" normalizeH="0" baseline="0" dirty="0" smtClean="0">
                <a:ln>
                  <a:noFill/>
                </a:ln>
                <a:solidFill>
                  <a:schemeClr val="accent6"/>
                </a:solidFill>
                <a:effectLst/>
                <a:latin typeface="Arial" panose="020B0604020202020204" pitchFamily="34" charset="0"/>
                <a:ea typeface="Batang" pitchFamily="18" charset="-127"/>
                <a:cs typeface="Arial" panose="020B0604020202020204" pitchFamily="34" charset="0"/>
              </a:rPr>
              <a:t>Цели и задачи проекта</a:t>
            </a: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3600" b="1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ea typeface="Batang" pitchFamily="18" charset="-127"/>
              <a:cs typeface="Arial" panose="020B0604020202020204" pitchFamily="34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600" b="1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Arial" panose="020B0604020202020204" pitchFamily="34" charset="0"/>
                <a:ea typeface="Batang" pitchFamily="18" charset="-127"/>
                <a:cs typeface="Arial" panose="020B0604020202020204" pitchFamily="34" charset="0"/>
              </a:rPr>
              <a:t>Фестиваль проводится в целях реализации Постановления Правительства Российской Федерации от 20.08.2012 № 718 «О федеральной целевой программе «Укрепление единства российской нации и этнокультурное развитие народов России ».</a:t>
            </a: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3600" b="1" i="0" u="none" strike="noStrike" cap="none" normalizeH="0" baseline="0" dirty="0" smtClean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latin typeface="Arial" panose="020B0604020202020204" pitchFamily="34" charset="0"/>
              <a:ea typeface="Batang" pitchFamily="18" charset="-127"/>
              <a:cs typeface="Arial" panose="020B0604020202020204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600" b="1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Arial" panose="020B0604020202020204" pitchFamily="34" charset="0"/>
                <a:ea typeface="Batang" pitchFamily="18" charset="-127"/>
                <a:cs typeface="Arial" panose="020B0604020202020204" pitchFamily="34" charset="0"/>
              </a:rPr>
              <a:t>Формирования у подрастающего поколения уважительного отношения к представителям других национальностей, нравственного отношения к традициям своей семьи и других народносте</a:t>
            </a:r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Batang" pitchFamily="18" charset="-127"/>
                <a:cs typeface="Arial" panose="020B0604020202020204" pitchFamily="34" charset="0"/>
              </a:rPr>
              <a:t>й.</a:t>
            </a:r>
            <a:endParaRPr kumimoji="0" lang="ru-RU" sz="3600" b="1" i="0" u="none" strike="noStrike" cap="none" normalizeH="0" baseline="0" dirty="0" smtClean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latin typeface="Arial" panose="020B0604020202020204" pitchFamily="34" charset="0"/>
              <a:ea typeface="Batang" pitchFamily="18" charset="-127"/>
              <a:cs typeface="Arial" panose="020B0604020202020204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3600" b="1" i="0" u="none" strike="noStrike" cap="none" normalizeH="0" baseline="0" dirty="0" smtClean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latin typeface="Arial" panose="020B0604020202020204" pitchFamily="34" charset="0"/>
              <a:ea typeface="Batang" pitchFamily="18" charset="-127"/>
              <a:cs typeface="Arial" panose="020B0604020202020204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600" b="1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Arial" panose="020B0604020202020204" pitchFamily="34" charset="0"/>
                <a:ea typeface="Batang" pitchFamily="18" charset="-127"/>
                <a:cs typeface="Arial" panose="020B0604020202020204" pitchFamily="34" charset="0"/>
              </a:rPr>
              <a:t>Усиления гражданского патриотизма и межэтнической толерантности в подростковой среде.</a:t>
            </a: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600" b="1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Arial" panose="020B0604020202020204" pitchFamily="34" charset="0"/>
                <a:ea typeface="Batang" pitchFamily="18" charset="-127"/>
                <a:cs typeface="Arial" panose="020B0604020202020204" pitchFamily="34" charset="0"/>
              </a:rPr>
              <a:t> </a:t>
            </a: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600" b="1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Arial" panose="020B0604020202020204" pitchFamily="34" charset="0"/>
                <a:ea typeface="Batang" pitchFamily="18" charset="-127"/>
                <a:cs typeface="Arial" panose="020B0604020202020204" pitchFamily="34" charset="0"/>
              </a:rPr>
              <a:t>Популяризации совместного семейного творческого дела, вовлечение родителей в совместную деятельность.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76656" y="895739"/>
            <a:ext cx="17245584" cy="624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dirty="0" smtClean="0">
                <a:solidFill>
                  <a:schemeClr val="accent6"/>
                </a:solidFill>
                <a:latin typeface="Arial Black" panose="020B0A04020102020204" pitchFamily="34" charset="0"/>
                <a:ea typeface="Batang" pitchFamily="18" charset="-127"/>
              </a:rPr>
              <a:t>Фестиваль проходит, как многожанровый праздник культур народов.</a:t>
            </a:r>
          </a:p>
          <a:p>
            <a:pPr marL="742950" indent="-742950" algn="ctr">
              <a:buAutoNum type="arabicPeriod"/>
            </a:pPr>
            <a:r>
              <a:rPr lang="ru-RU" sz="3600" b="1" dirty="0" smtClean="0">
                <a:solidFill>
                  <a:schemeClr val="accent1">
                    <a:lumMod val="75000"/>
                  </a:schemeClr>
                </a:solidFill>
                <a:latin typeface="Arial Black" panose="020B0A04020102020204" pitchFamily="34" charset="0"/>
                <a:ea typeface="Batang" pitchFamily="18" charset="-127"/>
              </a:rPr>
              <a:t>Конкурс фото и мультимедийных презентаций </a:t>
            </a:r>
            <a:br>
              <a:rPr lang="ru-RU" sz="3600" b="1" dirty="0" smtClean="0">
                <a:solidFill>
                  <a:schemeClr val="accent1">
                    <a:lumMod val="75000"/>
                  </a:schemeClr>
                </a:solidFill>
                <a:latin typeface="Arial Black" panose="020B0A04020102020204" pitchFamily="34" charset="0"/>
                <a:ea typeface="Batang" pitchFamily="18" charset="-127"/>
              </a:rPr>
            </a:br>
            <a:r>
              <a:rPr lang="ru-RU" sz="3600" b="1" dirty="0" smtClean="0">
                <a:solidFill>
                  <a:schemeClr val="accent1">
                    <a:lumMod val="75000"/>
                  </a:schemeClr>
                </a:solidFill>
                <a:latin typeface="Arial Black" panose="020B0A04020102020204" pitchFamily="34" charset="0"/>
                <a:ea typeface="Batang" pitchFamily="18" charset="-127"/>
              </a:rPr>
              <a:t>«В дружбе народов – единство России!»</a:t>
            </a:r>
          </a:p>
          <a:p>
            <a:pPr marL="742950" indent="-742950" algn="ctr">
              <a:buAutoNum type="arabicPeriod"/>
            </a:pPr>
            <a:endParaRPr lang="ru-RU" sz="40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marL="742950" indent="-742950" algn="ctr">
              <a:buAutoNum type="arabicPeriod"/>
            </a:pPr>
            <a:endParaRPr lang="ru-RU" sz="40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marL="742950" indent="-742950" algn="ctr"/>
            <a:endParaRPr lang="ru-RU" sz="40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marL="742950" indent="-742950" algn="ctr"/>
            <a:endParaRPr lang="ru-RU" sz="40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marL="742950" indent="-742950" algn="ctr">
              <a:buAutoNum type="arabicPeriod"/>
            </a:pPr>
            <a:endParaRPr lang="ru-RU" sz="40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marL="742950" indent="-742950" algn="ctr">
              <a:buAutoNum type="arabicPeriod"/>
            </a:pPr>
            <a:endParaRPr lang="ru-RU" sz="4000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1026" name="Picture 2" descr="C:\Users\User\Downloads\172984147424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383722" y="-3655235"/>
            <a:ext cx="7682495" cy="13489701"/>
          </a:xfrm>
          <a:prstGeom prst="rect">
            <a:avLst/>
          </a:prstGeom>
          <a:noFill/>
        </p:spPr>
      </p:pic>
      <p:pic>
        <p:nvPicPr>
          <p:cNvPr id="1027" name="Picture 3" descr="C:\Users\User\Downloads\1729841474428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944333" y="3401091"/>
            <a:ext cx="7401509" cy="6022302"/>
          </a:xfrm>
          <a:prstGeom prst="rect">
            <a:avLst/>
          </a:prstGeom>
          <a:noFill/>
        </p:spPr>
      </p:pic>
      <p:pic>
        <p:nvPicPr>
          <p:cNvPr id="1028" name="Picture 4" descr="C:\Users\User\Downloads\1729841474246.jpg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827024" y="3319669"/>
            <a:ext cx="8540912" cy="618514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76417" y="768096"/>
            <a:ext cx="17005743" cy="14927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chemeClr val="accent1">
                    <a:lumMod val="75000"/>
                  </a:schemeClr>
                </a:solidFill>
                <a:latin typeface="Arial Black" panose="020B0A04020102020204" pitchFamily="34" charset="0"/>
                <a:ea typeface="Batang" pitchFamily="18" charset="-127"/>
              </a:rPr>
              <a:t>2. Театрализованное представление национальных костюмов</a:t>
            </a:r>
            <a:br>
              <a:rPr lang="ru-RU" sz="3200" b="1" dirty="0" smtClean="0">
                <a:solidFill>
                  <a:schemeClr val="accent1">
                    <a:lumMod val="75000"/>
                  </a:schemeClr>
                </a:solidFill>
                <a:latin typeface="Arial Black" panose="020B0A04020102020204" pitchFamily="34" charset="0"/>
                <a:ea typeface="Batang" pitchFamily="18" charset="-127"/>
              </a:rPr>
            </a:br>
            <a:r>
              <a:rPr lang="ru-RU" sz="3200" b="1" dirty="0" smtClean="0">
                <a:solidFill>
                  <a:schemeClr val="accent1">
                    <a:lumMod val="75000"/>
                  </a:schemeClr>
                </a:solidFill>
                <a:latin typeface="Arial Black" panose="020B0A04020102020204" pitchFamily="34" charset="0"/>
                <a:ea typeface="Batang" pitchFamily="18" charset="-127"/>
              </a:rPr>
              <a:t> и номера художественной самодеятельности</a:t>
            </a:r>
          </a:p>
          <a:p>
            <a:pPr algn="ctr"/>
            <a:endParaRPr lang="ru-RU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2050" name="Picture 2" descr="C:\Users\User\Downloads\172984311311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6417" y="5358384"/>
            <a:ext cx="6764463" cy="4608576"/>
          </a:xfrm>
          <a:prstGeom prst="rect">
            <a:avLst/>
          </a:prstGeom>
          <a:noFill/>
        </p:spPr>
      </p:pic>
      <p:pic>
        <p:nvPicPr>
          <p:cNvPr id="2051" name="Picture 3" descr="C:\Users\User\Downloads\1729843113089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94560" y="1901951"/>
            <a:ext cx="6912864" cy="4332351"/>
          </a:xfrm>
          <a:prstGeom prst="rect">
            <a:avLst/>
          </a:prstGeom>
          <a:noFill/>
        </p:spPr>
      </p:pic>
      <p:pic>
        <p:nvPicPr>
          <p:cNvPr id="2052" name="Picture 4" descr="C:\Users\User\Downloads\1729843113144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485632" y="5274500"/>
            <a:ext cx="7121462" cy="4692460"/>
          </a:xfrm>
          <a:prstGeom prst="rect">
            <a:avLst/>
          </a:prstGeom>
          <a:noFill/>
        </p:spPr>
      </p:pic>
      <p:pic>
        <p:nvPicPr>
          <p:cNvPr id="2053" name="Picture 5" descr="C:\Users\User\Downloads\1729843123783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0985754" y="1810513"/>
            <a:ext cx="6717030" cy="429768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C:\Users\User\Downloads\172984424782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166415" y="1146248"/>
            <a:ext cx="7755826" cy="5179686"/>
          </a:xfrm>
          <a:prstGeom prst="rect">
            <a:avLst/>
          </a:prstGeom>
          <a:noFill/>
        </p:spPr>
      </p:pic>
      <p:pic>
        <p:nvPicPr>
          <p:cNvPr id="3076" name="Picture 4" descr="C:\Users\User\Downloads\172984424764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38928" y="5053838"/>
            <a:ext cx="7315200" cy="4978718"/>
          </a:xfrm>
          <a:prstGeom prst="rect">
            <a:avLst/>
          </a:prstGeom>
          <a:noFill/>
        </p:spPr>
      </p:pic>
      <p:pic>
        <p:nvPicPr>
          <p:cNvPr id="3077" name="Picture 5" descr="C:\Users\User\Downloads\1729844247867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84048" y="694943"/>
            <a:ext cx="7498080" cy="512064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22960" y="347472"/>
            <a:ext cx="1651406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dirty="0" smtClean="0">
                <a:solidFill>
                  <a:schemeClr val="accent1">
                    <a:lumMod val="75000"/>
                  </a:schemeClr>
                </a:solidFill>
                <a:latin typeface="Arial Black" panose="020B0A04020102020204" pitchFamily="34" charset="0"/>
                <a:ea typeface="Batang" pitchFamily="18" charset="-127"/>
              </a:rPr>
              <a:t>3. Конкурсное украшение стола.</a:t>
            </a:r>
            <a:br>
              <a:rPr lang="ru-RU" sz="3600" b="1" dirty="0" smtClean="0">
                <a:solidFill>
                  <a:schemeClr val="accent1">
                    <a:lumMod val="75000"/>
                  </a:schemeClr>
                </a:solidFill>
                <a:latin typeface="Arial Black" panose="020B0A04020102020204" pitchFamily="34" charset="0"/>
                <a:ea typeface="Batang" pitchFamily="18" charset="-127"/>
              </a:rPr>
            </a:br>
            <a:r>
              <a:rPr lang="ru-RU" sz="3600" b="1" dirty="0" smtClean="0">
                <a:solidFill>
                  <a:schemeClr val="accent1">
                    <a:lumMod val="75000"/>
                  </a:schemeClr>
                </a:solidFill>
                <a:latin typeface="Arial Black" panose="020B0A04020102020204" pitchFamily="34" charset="0"/>
                <a:ea typeface="Batang" pitchFamily="18" charset="-127"/>
              </a:rPr>
              <a:t> Презентация национальных блюд и дегустация.</a:t>
            </a:r>
            <a:endParaRPr lang="ru-RU" sz="3600" b="1" dirty="0">
              <a:solidFill>
                <a:schemeClr val="accent1">
                  <a:lumMod val="75000"/>
                </a:schemeClr>
              </a:solidFill>
              <a:latin typeface="Arial Black" panose="020B0A04020102020204" pitchFamily="34" charset="0"/>
              <a:ea typeface="Batang" pitchFamily="18" charset="-127"/>
            </a:endParaRPr>
          </a:p>
        </p:txBody>
      </p:sp>
      <p:pic>
        <p:nvPicPr>
          <p:cNvPr id="4098" name="Picture 2" descr="C:\Users\User\Downloads\172984467305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37744" y="1572768"/>
            <a:ext cx="8723376" cy="7607808"/>
          </a:xfrm>
          <a:prstGeom prst="rect">
            <a:avLst/>
          </a:prstGeom>
          <a:noFill/>
        </p:spPr>
      </p:pic>
      <p:pic>
        <p:nvPicPr>
          <p:cNvPr id="4100" name="Picture 4" descr="C:\Users\User\Downloads\1729844673109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473184" y="1627632"/>
            <a:ext cx="7808976" cy="753465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1" name="Rectangle 1"/>
          <p:cNvSpPr>
            <a:spLocks noChangeArrowheads="1"/>
          </p:cNvSpPr>
          <p:nvPr/>
        </p:nvSpPr>
        <p:spPr bwMode="auto">
          <a:xfrm>
            <a:off x="583660" y="284090"/>
            <a:ext cx="16314452" cy="20621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latin typeface="Arial Black" panose="020B0A04020102020204" pitchFamily="34" charset="0"/>
                <a:ea typeface="Batang" pitchFamily="18" charset="-127"/>
                <a:cs typeface="Sakkal Majalla" pitchFamily="2" charset="-78"/>
              </a:rPr>
              <a:t>Подготовка к фестивалю позволяет погрузиться в традиции и обычаи разных народов, объединяет семью и классный коллектив, позволяет раскрыть творческий потенциал, как взрослых, так и детей.</a:t>
            </a:r>
          </a:p>
        </p:txBody>
      </p:sp>
      <p:pic>
        <p:nvPicPr>
          <p:cNvPr id="5122" name="Picture 2" descr="C:\Users\User\Downloads\172984663719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02488" y="2396817"/>
            <a:ext cx="17111969" cy="768628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22570" y="466929"/>
            <a:ext cx="17198502" cy="88947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b="1" dirty="0">
                <a:solidFill>
                  <a:srgbClr val="F89746"/>
                </a:solidFill>
                <a:latin typeface="Candara-Bold"/>
              </a:rPr>
              <a:t>Позитивные результаты </a:t>
            </a:r>
            <a:r>
              <a:rPr lang="ru-RU" sz="4000" b="1" dirty="0" smtClean="0">
                <a:solidFill>
                  <a:srgbClr val="F89746"/>
                </a:solidFill>
                <a:latin typeface="Candara-Bold"/>
              </a:rPr>
              <a:t>Фестиваля</a:t>
            </a:r>
            <a:endParaRPr lang="ru-RU" sz="4000" b="1" dirty="0">
              <a:solidFill>
                <a:srgbClr val="F89746"/>
              </a:solidFill>
              <a:latin typeface="Candara-Bold"/>
            </a:endParaRPr>
          </a:p>
          <a:p>
            <a:r>
              <a:rPr lang="ru-RU" sz="2800" b="1" dirty="0">
                <a:solidFill>
                  <a:schemeClr val="accent1">
                    <a:lumMod val="75000"/>
                  </a:schemeClr>
                </a:solidFill>
                <a:latin typeface="Candara-Bold"/>
              </a:rPr>
              <a:t>Мероприятие объединило несколько поколений семей, людей разных национальностей </a:t>
            </a:r>
            <a:r>
              <a:rPr lang="ru-RU" sz="2800" b="1" dirty="0" smtClean="0">
                <a:solidFill>
                  <a:schemeClr val="accent1">
                    <a:lumMod val="75000"/>
                  </a:schemeClr>
                </a:solidFill>
                <a:latin typeface="Candara-Bold"/>
              </a:rPr>
              <a:t>и вероисповедания</a:t>
            </a:r>
            <a:r>
              <a:rPr lang="ru-RU" sz="2800" b="1" dirty="0">
                <a:solidFill>
                  <a:schemeClr val="accent1">
                    <a:lumMod val="75000"/>
                  </a:schemeClr>
                </a:solidFill>
                <a:latin typeface="Candara-Bold"/>
              </a:rPr>
              <a:t>. В подготовке приняли участие 16 родителей, а всего Фестиваль собрал </a:t>
            </a:r>
            <a:r>
              <a:rPr lang="ru-RU" sz="2800" b="1" dirty="0" smtClean="0">
                <a:solidFill>
                  <a:schemeClr val="accent1">
                    <a:lumMod val="75000"/>
                  </a:schemeClr>
                </a:solidFill>
                <a:latin typeface="Candara-Bold"/>
              </a:rPr>
              <a:t>более100 человек.</a:t>
            </a:r>
          </a:p>
          <a:p>
            <a:endParaRPr lang="ru-RU" sz="2800" b="1" dirty="0">
              <a:solidFill>
                <a:schemeClr val="accent1">
                  <a:lumMod val="75000"/>
                </a:schemeClr>
              </a:solidFill>
              <a:latin typeface="Candara-Bold"/>
            </a:endParaRPr>
          </a:p>
          <a:p>
            <a:r>
              <a:rPr lang="ru-RU" sz="2800" b="1" dirty="0">
                <a:solidFill>
                  <a:schemeClr val="accent1">
                    <a:lumMod val="75000"/>
                  </a:schemeClr>
                </a:solidFill>
                <a:latin typeface="Candara-Bold"/>
              </a:rPr>
              <a:t>Фестиваль сделал сельскую школу культурным центром притяжения обучающихся, семей </a:t>
            </a:r>
            <a:r>
              <a:rPr lang="ru-RU" sz="2800" b="1" dirty="0" smtClean="0">
                <a:solidFill>
                  <a:schemeClr val="accent1">
                    <a:lumMod val="75000"/>
                  </a:schemeClr>
                </a:solidFill>
                <a:latin typeface="Candara-Bold"/>
              </a:rPr>
              <a:t>и односельчан.</a:t>
            </a:r>
          </a:p>
          <a:p>
            <a:endParaRPr lang="ru-RU" sz="2800" b="1" dirty="0">
              <a:solidFill>
                <a:schemeClr val="accent1">
                  <a:lumMod val="75000"/>
                </a:schemeClr>
              </a:solidFill>
              <a:latin typeface="Candara-Bold"/>
            </a:endParaRPr>
          </a:p>
          <a:p>
            <a:r>
              <a:rPr lang="ru-RU" sz="2800" b="1" dirty="0">
                <a:solidFill>
                  <a:schemeClr val="accent1">
                    <a:lumMod val="75000"/>
                  </a:schemeClr>
                </a:solidFill>
                <a:latin typeface="Candara-Bold"/>
              </a:rPr>
              <a:t>Знания и навыки, полученные во время подготовки к Фестивалю, позволили еще </a:t>
            </a:r>
            <a:r>
              <a:rPr lang="ru-RU" sz="2800" b="1" dirty="0" smtClean="0">
                <a:solidFill>
                  <a:schemeClr val="accent1">
                    <a:lumMod val="75000"/>
                  </a:schemeClr>
                </a:solidFill>
                <a:latin typeface="Candara-Bold"/>
              </a:rPr>
              <a:t>глубже окунуться </a:t>
            </a:r>
            <a:r>
              <a:rPr lang="ru-RU" sz="2800" b="1" dirty="0">
                <a:solidFill>
                  <a:schemeClr val="accent1">
                    <a:lumMod val="75000"/>
                  </a:schemeClr>
                </a:solidFill>
                <a:latin typeface="Candara-Bold"/>
              </a:rPr>
              <a:t>в традиции своей семьи и народа в целом, стали надежной опорой как детям, так </a:t>
            </a:r>
            <a:r>
              <a:rPr lang="ru-RU" sz="2800" b="1" dirty="0" smtClean="0">
                <a:solidFill>
                  <a:schemeClr val="accent1">
                    <a:lumMod val="75000"/>
                  </a:schemeClr>
                </a:solidFill>
                <a:latin typeface="Candara-Bold"/>
              </a:rPr>
              <a:t>и их родителям.</a:t>
            </a:r>
          </a:p>
          <a:p>
            <a:endParaRPr lang="ru-RU" sz="2800" b="1" dirty="0">
              <a:solidFill>
                <a:schemeClr val="accent1">
                  <a:lumMod val="75000"/>
                </a:schemeClr>
              </a:solidFill>
              <a:latin typeface="Candara-Bold"/>
            </a:endParaRPr>
          </a:p>
          <a:p>
            <a:r>
              <a:rPr lang="ru-RU" sz="2800" b="1" dirty="0">
                <a:solidFill>
                  <a:schemeClr val="accent1">
                    <a:lumMod val="75000"/>
                  </a:schemeClr>
                </a:solidFill>
                <a:latin typeface="Candara-Bold"/>
              </a:rPr>
              <a:t>В этом году, мы привлекли к проведению праздника нашего социального партнера </a:t>
            </a:r>
            <a:r>
              <a:rPr lang="ru-RU" sz="2800" b="1" dirty="0" smtClean="0">
                <a:solidFill>
                  <a:schemeClr val="accent1">
                    <a:lumMod val="75000"/>
                  </a:schemeClr>
                </a:solidFill>
                <a:latin typeface="Candara-Bold"/>
              </a:rPr>
              <a:t>– поселковый </a:t>
            </a:r>
            <a:r>
              <a:rPr lang="ru-RU" sz="2800" b="1" dirty="0">
                <a:solidFill>
                  <a:schemeClr val="accent1">
                    <a:lumMod val="75000"/>
                  </a:schemeClr>
                </a:solidFill>
                <a:latin typeface="Candara-Bold"/>
              </a:rPr>
              <a:t>клуб, сотрудники, которого </a:t>
            </a:r>
            <a:r>
              <a:rPr lang="ru-RU" sz="2800" b="1" dirty="0" smtClean="0">
                <a:solidFill>
                  <a:schemeClr val="accent1">
                    <a:lumMod val="75000"/>
                  </a:schemeClr>
                </a:solidFill>
                <a:latin typeface="Candara-Bold"/>
              </a:rPr>
              <a:t>   провели </a:t>
            </a:r>
            <a:r>
              <a:rPr lang="ru-RU" sz="2800" b="1" dirty="0">
                <a:solidFill>
                  <a:schemeClr val="accent1">
                    <a:lumMod val="75000"/>
                  </a:schemeClr>
                </a:solidFill>
                <a:latin typeface="Candara-Bold"/>
              </a:rPr>
              <a:t>для ребят национальные игры и </a:t>
            </a:r>
            <a:r>
              <a:rPr lang="ru-RU" sz="2800" b="1" dirty="0" smtClean="0">
                <a:solidFill>
                  <a:schemeClr val="accent1">
                    <a:lumMod val="75000"/>
                  </a:schemeClr>
                </a:solidFill>
                <a:latin typeface="Candara-Bold"/>
              </a:rPr>
              <a:t>конкурсы.</a:t>
            </a:r>
            <a:br>
              <a:rPr lang="ru-RU" sz="2800" b="1" dirty="0" smtClean="0">
                <a:solidFill>
                  <a:schemeClr val="accent1">
                    <a:lumMod val="75000"/>
                  </a:schemeClr>
                </a:solidFill>
                <a:latin typeface="Candara-Bold"/>
              </a:rPr>
            </a:br>
            <a:endParaRPr lang="ru-RU" sz="2800" b="1" dirty="0" smtClean="0">
              <a:solidFill>
                <a:schemeClr val="accent1">
                  <a:lumMod val="75000"/>
                </a:schemeClr>
              </a:solidFill>
              <a:latin typeface="Candara-Bold"/>
            </a:endParaRPr>
          </a:p>
          <a:p>
            <a:r>
              <a:rPr lang="ru-RU" sz="2800" b="1" dirty="0" smtClean="0">
                <a:solidFill>
                  <a:schemeClr val="accent1">
                    <a:lumMod val="75000"/>
                  </a:schemeClr>
                </a:solidFill>
                <a:latin typeface="Candara-Bold"/>
              </a:rPr>
              <a:t>Родители выразили готовность и в дальнейшем принимать участие в подготовке фестиваля и других общешкольных мероприятиях.</a:t>
            </a:r>
          </a:p>
          <a:p>
            <a:endParaRPr lang="ru-RU" sz="2800" b="1" dirty="0">
              <a:solidFill>
                <a:schemeClr val="accent1">
                  <a:lumMod val="75000"/>
                </a:schemeClr>
              </a:solidFill>
              <a:latin typeface="Candara-Bold"/>
            </a:endParaRPr>
          </a:p>
          <a:p>
            <a:r>
              <a:rPr lang="ru-RU" sz="2800" b="1" dirty="0" smtClean="0">
                <a:solidFill>
                  <a:schemeClr val="accent1">
                    <a:lumMod val="75000"/>
                  </a:schemeClr>
                </a:solidFill>
                <a:latin typeface="Candara-Bold"/>
              </a:rPr>
              <a:t>Методика подготовки и проведения фестиваля вошла в Областной методический дайджест «Навигаторы детства: панорама лучших практик , посвященных году семьи»</a:t>
            </a:r>
            <a:endParaRPr lang="ru-RU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1400891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1"/>
          <p:cNvSpPr>
            <a:spLocks noChangeArrowheads="1"/>
          </p:cNvSpPr>
          <p:nvPr/>
        </p:nvSpPr>
        <p:spPr bwMode="auto">
          <a:xfrm>
            <a:off x="634482" y="3139317"/>
            <a:ext cx="16403216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96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latin typeface="Segoe Script" pitchFamily="34" charset="0"/>
                <a:ea typeface="Times New Roman" pitchFamily="18" charset="0"/>
                <a:cs typeface="Times New Roman" pitchFamily="18" charset="0"/>
              </a:rPr>
              <a:t>Спасибо</a:t>
            </a:r>
            <a:r>
              <a:rPr kumimoji="0" lang="ru-RU" sz="9600" b="0" i="0" u="none" strike="noStrike" cap="none" normalizeH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latin typeface="Segoe Script" pitchFamily="34" charset="0"/>
                <a:ea typeface="Times New Roman" pitchFamily="18" charset="0"/>
                <a:cs typeface="Times New Roman" pitchFamily="18" charset="0"/>
              </a:rPr>
              <a:t> за внимание!</a:t>
            </a:r>
            <a:endParaRPr kumimoji="0" lang="ru-RU" sz="9600" b="0" i="0" u="none" strike="noStrike" cap="none" normalizeH="0" baseline="0" dirty="0" smtClean="0">
              <a:ln>
                <a:noFill/>
              </a:ln>
              <a:solidFill>
                <a:schemeClr val="accent1">
                  <a:lumMod val="75000"/>
                </a:schemeClr>
              </a:solidFill>
              <a:effectLst/>
              <a:latin typeface="Segoe Script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Аспект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1916</TotalTime>
  <Words>271</Words>
  <Application>Microsoft Office PowerPoint</Application>
  <PresentationFormat>Произвольный</PresentationFormat>
  <Paragraphs>40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Татьяна Ростовская</dc:creator>
  <cp:lastModifiedBy>Комп</cp:lastModifiedBy>
  <cp:revision>87</cp:revision>
  <dcterms:created xsi:type="dcterms:W3CDTF">2023-11-23T10:40:24Z</dcterms:created>
  <dcterms:modified xsi:type="dcterms:W3CDTF">2025-02-04T11:59:47Z</dcterms:modified>
</cp:coreProperties>
</file>