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98" r:id="rId5"/>
    <p:sldId id="291" r:id="rId6"/>
    <p:sldId id="265" r:id="rId7"/>
    <p:sldId id="295" r:id="rId8"/>
    <p:sldId id="293" r:id="rId9"/>
    <p:sldId id="294" r:id="rId10"/>
    <p:sldId id="287" r:id="rId11"/>
    <p:sldId id="289" r:id="rId12"/>
    <p:sldId id="264" r:id="rId13"/>
    <p:sldId id="292" r:id="rId14"/>
    <p:sldId id="288" r:id="rId15"/>
    <p:sldId id="285" r:id="rId16"/>
    <p:sldId id="259" r:id="rId17"/>
    <p:sldId id="270" r:id="rId18"/>
    <p:sldId id="271" r:id="rId19"/>
    <p:sldId id="297" r:id="rId20"/>
    <p:sldId id="282" r:id="rId21"/>
    <p:sldId id="277" r:id="rId22"/>
    <p:sldId id="284" r:id="rId23"/>
    <p:sldId id="275" r:id="rId24"/>
    <p:sldId id="286" r:id="rId25"/>
    <p:sldId id="281" r:id="rId26"/>
    <p:sldId id="296" r:id="rId27"/>
    <p:sldId id="283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290A"/>
    <a:srgbClr val="8FA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1C427-54BE-4DB6-B387-945756B9A9F5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2138F-2D31-4AC7-9352-ABD460F9D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5FB82-D4D3-4256-9A58-F0206BC1E367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47DC6-389F-46D0-9D8C-5AB4D5B962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6DA49-B9DD-4B43-949A-EDD167A0F3CE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70999-26FF-4EFA-AF96-D8D2FDAC13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1B0EF-CFAB-4D2B-8898-5225B906754C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6985A-8F87-49E9-B77E-7421725319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DAA5F-826A-4637-8515-F7CFC2AB0B63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3DEF2-268C-4DE0-8F41-61413AA24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5365B-F862-47AB-BCB4-1440155F8B9B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8CE87-6422-4704-839F-57AC6D291F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75845-594F-4FC8-B92F-5C6E9CC8A29E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919F8-D7E1-4E86-ACAD-99D52F881D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8BDE4-5403-4D1F-97B2-CDC52C67C470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FC6B9-490C-452E-9766-28773395EE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D4D9A-E672-430A-8CB6-416E5F229A21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8E045-6A50-455C-AFBD-085717868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096AA-59A8-4CD3-A7FF-1006AFFE0498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656E2-BEA2-441E-89DF-46E8F78A27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97A07-3B36-45B9-98CB-7ADC4841CFE7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F7257-90E2-4226-AF3A-575B470DCF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0F7F1D-3362-40B3-A224-FFC8593844E6}" type="datetimeFigureOut">
              <a:rPr lang="ru-RU"/>
              <a:pPr>
                <a:defRPr/>
              </a:pPr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4F7338-5B6B-49C3-B66C-46E14B0120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23.xml"/><Relationship Id="rId3" Type="http://schemas.openxmlformats.org/officeDocument/2006/relationships/slideLayout" Target="../slideLayouts/slideLayout6.xml"/><Relationship Id="rId7" Type="http://schemas.openxmlformats.org/officeDocument/2006/relationships/slide" Target="slide10.xml"/><Relationship Id="rId12" Type="http://schemas.openxmlformats.org/officeDocument/2006/relationships/image" Target="../media/image5.png"/><Relationship Id="rId17" Type="http://schemas.openxmlformats.org/officeDocument/2006/relationships/image" Target="../media/image7.png"/><Relationship Id="rId2" Type="http://schemas.openxmlformats.org/officeDocument/2006/relationships/audio" Target="../media/media1.m4a"/><Relationship Id="rId16" Type="http://schemas.openxmlformats.org/officeDocument/2006/relationships/slide" Target="slide8.xml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slide" Target="slide25.xml"/><Relationship Id="rId5" Type="http://schemas.openxmlformats.org/officeDocument/2006/relationships/image" Target="../media/image2.jpeg"/><Relationship Id="rId15" Type="http://schemas.openxmlformats.org/officeDocument/2006/relationships/slide" Target="slide5.xml"/><Relationship Id="rId10" Type="http://schemas.openxmlformats.org/officeDocument/2006/relationships/slide" Target="slide14.xml"/><Relationship Id="rId4" Type="http://schemas.openxmlformats.org/officeDocument/2006/relationships/image" Target="../media/image1.jpeg"/><Relationship Id="rId9" Type="http://schemas.openxmlformats.org/officeDocument/2006/relationships/slide" Target="slide17.xml"/><Relationship Id="rId1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5.xml"/><Relationship Id="rId3" Type="http://schemas.openxmlformats.org/officeDocument/2006/relationships/image" Target="../media/image2.jpeg"/><Relationship Id="rId7" Type="http://schemas.openxmlformats.org/officeDocument/2006/relationships/slide" Target="slide17.xml"/><Relationship Id="rId12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slide" Target="slide23.xml"/><Relationship Id="rId5" Type="http://schemas.openxmlformats.org/officeDocument/2006/relationships/slide" Target="slide10.xml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slide" Target="slide25.xml"/><Relationship Id="rId1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png"/><Relationship Id="rId12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8.jpeg"/><Relationship Id="rId11" Type="http://schemas.openxmlformats.org/officeDocument/2006/relationships/image" Target="../media/image7.png"/><Relationship Id="rId5" Type="http://schemas.openxmlformats.org/officeDocument/2006/relationships/image" Target="../media/image27.png"/><Relationship Id="rId10" Type="http://schemas.openxmlformats.org/officeDocument/2006/relationships/image" Target="../media/image26.png"/><Relationship Id="rId4" Type="http://schemas.openxmlformats.org/officeDocument/2006/relationships/image" Target="../media/image1.jpe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12" Type="http://schemas.openxmlformats.org/officeDocument/2006/relationships/image" Target="../media/image2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9.jpe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8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0.png"/><Relationship Id="rId5" Type="http://schemas.openxmlformats.org/officeDocument/2006/relationships/image" Target="../media/image47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0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1.png"/><Relationship Id="rId5" Type="http://schemas.openxmlformats.org/officeDocument/2006/relationships/image" Target="../media/image51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5.jpe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6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60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>
            <a:spLocks noChangeArrowheads="1"/>
          </p:cNvSpPr>
          <p:nvPr/>
        </p:nvSpPr>
        <p:spPr bwMode="auto">
          <a:xfrm>
            <a:off x="467544" y="188640"/>
            <a:ext cx="8136904" cy="6480720"/>
          </a:xfrm>
          <a:prstGeom prst="roundRect">
            <a:avLst>
              <a:gd name="adj" fmla="val 16667"/>
            </a:avLst>
          </a:prstGeom>
          <a:solidFill>
            <a:srgbClr val="C0C0C0">
              <a:alpha val="77000"/>
            </a:srgbClr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ru-RU" sz="12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№11 «Светлячок»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г.Сергач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Нижегородская область</a:t>
            </a:r>
          </a:p>
          <a:p>
            <a:pPr algn="ctr"/>
            <a:endParaRPr lang="ru-RU" sz="1400" i="1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Интерактивная игра  </a:t>
            </a:r>
          </a:p>
          <a:p>
            <a:pPr algn="ctr"/>
            <a:r>
              <a:rPr lang="ru-RU" sz="4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«Правила дорожные знать нам всем положено»</a:t>
            </a:r>
          </a:p>
          <a:p>
            <a:pPr algn="ctr"/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для детей 5-7 лет</a:t>
            </a:r>
          </a:p>
          <a:p>
            <a:pPr algn="r"/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 algn="r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Разработали: Безрукова Н.И.,</a:t>
            </a:r>
          </a:p>
          <a:p>
            <a:pPr algn="r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Бычкова Е.А.</a:t>
            </a:r>
          </a:p>
          <a:p>
            <a:pPr algn="r"/>
            <a:endParaRPr lang="ru-RU" sz="2400" b="1" i="1" dirty="0">
              <a:solidFill>
                <a:srgbClr val="262626"/>
              </a:solidFill>
              <a:latin typeface="Calibri" pitchFamily="34" charset="0"/>
            </a:endParaRPr>
          </a:p>
          <a:p>
            <a:pPr algn="ctr"/>
            <a:endParaRPr lang="ru-RU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42938" y="571500"/>
            <a:ext cx="7858125" cy="5643563"/>
          </a:xfrm>
          <a:prstGeom prst="roundRect">
            <a:avLst/>
          </a:prstGeom>
          <a:solidFill>
            <a:schemeClr val="bg1">
              <a:lumMod val="75000"/>
              <a:alpha val="7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cs typeface="Arial" charset="0"/>
              </a:rPr>
              <a:t>Цель игры:</a:t>
            </a:r>
            <a:br>
              <a:rPr lang="ru-RU" sz="2000" dirty="0">
                <a:solidFill>
                  <a:srgbClr val="262626"/>
                </a:solidFill>
                <a:cs typeface="Arial" charset="0"/>
              </a:rPr>
            </a:br>
            <a:r>
              <a:rPr lang="ru-RU" sz="2000" b="1" dirty="0">
                <a:solidFill>
                  <a:schemeClr val="tx1"/>
                </a:solidFill>
                <a:cs typeface="Arial" charset="0"/>
              </a:rPr>
              <a:t>закрепление знаний ПДД и пропаганда основ безопасного поведения на дороге в процессе игровой деятельности. </a:t>
            </a:r>
          </a:p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cs typeface="Arial" charset="0"/>
              </a:rPr>
              <a:t>Задачи:</a:t>
            </a:r>
            <a:r>
              <a:rPr lang="ru-RU" sz="2400" b="1" dirty="0">
                <a:solidFill>
                  <a:srgbClr val="C00000"/>
                </a:solidFill>
                <a:cs typeface="Arial" charset="0"/>
              </a:rPr>
              <a:t> </a:t>
            </a:r>
            <a:br>
              <a:rPr lang="ru-RU" sz="2000" b="1" dirty="0">
                <a:solidFill>
                  <a:srgbClr val="262626"/>
                </a:solidFill>
                <a:cs typeface="Arial" charset="0"/>
              </a:rPr>
            </a:br>
            <a:r>
              <a:rPr lang="ru-RU" sz="2000" b="1" dirty="0">
                <a:solidFill>
                  <a:srgbClr val="262626"/>
                </a:solidFill>
                <a:cs typeface="Arial" charset="0"/>
              </a:rPr>
              <a:t>- закрепить знания детей  ПДД, дорожных знаков, сигналов светофора;</a:t>
            </a:r>
            <a:br>
              <a:rPr lang="ru-RU" sz="2000" b="1" dirty="0">
                <a:solidFill>
                  <a:srgbClr val="262626"/>
                </a:solidFill>
                <a:cs typeface="Arial" charset="0"/>
              </a:rPr>
            </a:br>
            <a:r>
              <a:rPr lang="ru-RU" sz="2000" b="1" dirty="0">
                <a:solidFill>
                  <a:srgbClr val="262626"/>
                </a:solidFill>
                <a:cs typeface="Arial" charset="0"/>
              </a:rPr>
              <a:t>-учить детей правильно понимать дорожную ситуацию, мотивированно оценивать поступки героев, выбирая правильный ответ;</a:t>
            </a:r>
            <a:br>
              <a:rPr lang="ru-RU" sz="2000" b="1" dirty="0">
                <a:solidFill>
                  <a:srgbClr val="262626"/>
                </a:solidFill>
                <a:cs typeface="Arial" charset="0"/>
              </a:rPr>
            </a:br>
            <a:r>
              <a:rPr lang="ru-RU" sz="2000" b="1" dirty="0">
                <a:solidFill>
                  <a:srgbClr val="262626"/>
                </a:solidFill>
                <a:cs typeface="Arial" charset="0"/>
              </a:rPr>
              <a:t>- развивать коммуникативные навыки и связную речь, логическое мышление, память, наблюдательность, познавательный интерес детей посредством ИКТ, активизировать словарь по теме ПДД;</a:t>
            </a:r>
            <a:br>
              <a:rPr lang="ru-RU" sz="2000" b="1" dirty="0">
                <a:solidFill>
                  <a:srgbClr val="262626"/>
                </a:solidFill>
                <a:cs typeface="Arial" charset="0"/>
              </a:rPr>
            </a:br>
            <a:r>
              <a:rPr lang="ru-RU" sz="2000" b="1" dirty="0">
                <a:solidFill>
                  <a:srgbClr val="262626"/>
                </a:solidFill>
                <a:cs typeface="Arial" charset="0"/>
              </a:rPr>
              <a:t>- воспитывать у детей желание соблюдать правила дорожного движения, внимания, выдержку.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94076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6704"/>
          <a:stretch/>
        </p:blipFill>
        <p:spPr bwMode="auto">
          <a:xfrm>
            <a:off x="8748464" y="4315200"/>
            <a:ext cx="4716960" cy="2275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37" y="1844824"/>
            <a:ext cx="2961509" cy="3035618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6200" y="2132856"/>
            <a:ext cx="1669536" cy="432048"/>
          </a:xfrm>
        </p:spPr>
        <p:txBody>
          <a:bodyPr/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7" action="ppaction://hlinksldjump"/>
              </a:rPr>
              <a:t>Улица Светофорная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04153" y="2065942"/>
            <a:ext cx="2962913" cy="303607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76256" y="3140968"/>
            <a:ext cx="19442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9" action="ppaction://hlinksldjump"/>
              </a:rPr>
              <a:t>Улица Знаковая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569" y="2852936"/>
            <a:ext cx="2110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+mn-lt"/>
                <a:cs typeface="Times New Roman" panose="02020603050405020304" pitchFamily="18" charset="0"/>
                <a:hlinkClick r:id="rId10" action="ppaction://hlinksldjump"/>
              </a:rPr>
              <a:t>Улица Транспортная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16216" y="2420888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11" action="ppaction://hlinksldjump"/>
              </a:rPr>
              <a:t>Улица Ночная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2"/>
          <a:srcRect t="31026" b="36921"/>
          <a:stretch/>
        </p:blipFill>
        <p:spPr>
          <a:xfrm>
            <a:off x="6227219" y="1303900"/>
            <a:ext cx="2962913" cy="9001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735098" y="1525434"/>
            <a:ext cx="20853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+mn-lt"/>
                <a:cs typeface="Times New Roman" panose="02020603050405020304" pitchFamily="18" charset="0"/>
                <a:hlinkClick r:id="rId13" action="ppaction://hlinksldjump"/>
              </a:rPr>
              <a:t>Парк</a:t>
            </a:r>
            <a:r>
              <a:rPr lang="ru-RU" sz="2000" b="1" dirty="0">
                <a:latin typeface="+mn-lt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733" y="985558"/>
            <a:ext cx="2962913" cy="90228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83569" y="971704"/>
            <a:ext cx="230807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hlinkClick r:id="rId15" action="ppaction://hlinksldjump"/>
              </a:rPr>
              <a:t>Улица игровая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/>
          <a:srcRect b="13406"/>
          <a:stretch/>
        </p:blipFill>
        <p:spPr>
          <a:xfrm rot="10800000">
            <a:off x="6296327" y="423708"/>
            <a:ext cx="2962913" cy="78132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516215" y="620688"/>
            <a:ext cx="23042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+mn-lt"/>
                <a:hlinkClick r:id="rId16" action="ppaction://hlinksldjump"/>
              </a:rPr>
              <a:t>Улица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  <a:hlinkClick r:id="rId16" action="ppaction://hlinksldjump"/>
              </a:rPr>
              <a:t>Угадайкино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31135" y="6381328"/>
            <a:ext cx="396449" cy="39644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87205 0.0002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15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4076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6704"/>
          <a:stretch/>
        </p:blipFill>
        <p:spPr bwMode="auto">
          <a:xfrm>
            <a:off x="1738756" y="4209464"/>
            <a:ext cx="4716960" cy="2275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37" y="1844824"/>
            <a:ext cx="2961509" cy="3035618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6200" y="2132856"/>
            <a:ext cx="1669536" cy="432048"/>
          </a:xfrm>
        </p:spPr>
        <p:txBody>
          <a:bodyPr/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5" action="ppaction://hlinksldjump"/>
              </a:rPr>
              <a:t>Улица Светофорная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4153" y="2065942"/>
            <a:ext cx="2962913" cy="303607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76256" y="3140968"/>
            <a:ext cx="19442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7" action="ppaction://hlinksldjump"/>
              </a:rPr>
              <a:t>Улица Знаковая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569" y="2852936"/>
            <a:ext cx="2110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+mn-lt"/>
                <a:cs typeface="Times New Roman" panose="02020603050405020304" pitchFamily="18" charset="0"/>
                <a:hlinkClick r:id="rId8" action="ppaction://hlinksldjump"/>
              </a:rPr>
              <a:t>Улица Транспортная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16216" y="2420888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+mn-lt"/>
                <a:cs typeface="Times New Roman" panose="02020603050405020304" pitchFamily="18" charset="0"/>
                <a:hlinkClick r:id="rId9" action="ppaction://hlinksldjump"/>
              </a:rPr>
              <a:t>Улица Ночная </a:t>
            </a:r>
            <a:endParaRPr lang="ru-RU" sz="2000" b="1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0"/>
          <a:srcRect t="31026" b="36921"/>
          <a:stretch/>
        </p:blipFill>
        <p:spPr>
          <a:xfrm>
            <a:off x="6227219" y="1303900"/>
            <a:ext cx="2962913" cy="9001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735098" y="1525434"/>
            <a:ext cx="20853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+mn-lt"/>
                <a:cs typeface="Times New Roman" panose="02020603050405020304" pitchFamily="18" charset="0"/>
                <a:hlinkClick r:id="rId11" action="ppaction://hlinksldjump"/>
              </a:rPr>
              <a:t>Парк</a:t>
            </a:r>
            <a:r>
              <a:rPr lang="ru-RU" sz="2000" b="1" dirty="0">
                <a:latin typeface="+mn-lt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733" y="985558"/>
            <a:ext cx="2962913" cy="90228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83569" y="971704"/>
            <a:ext cx="230807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hlinkClick r:id="rId13" action="ppaction://hlinksldjump"/>
              </a:rPr>
              <a:t>Улица игровая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/>
          <a:srcRect b="13406"/>
          <a:stretch/>
        </p:blipFill>
        <p:spPr>
          <a:xfrm rot="10800000">
            <a:off x="6296327" y="423708"/>
            <a:ext cx="2962913" cy="78132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516215" y="620688"/>
            <a:ext cx="23042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+mn-lt"/>
                <a:hlinkClick r:id="rId14" action="ppaction://hlinksldjump"/>
              </a:rPr>
              <a:t>Улица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  <a:hlinkClick r:id="rId14" action="ppaction://hlinksldjump"/>
              </a:rPr>
              <a:t>Угадайкино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5760279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51520" y="853561"/>
            <a:ext cx="8640960" cy="588780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-1250" t="49625" r="48751"/>
          <a:stretch/>
        </p:blipFill>
        <p:spPr>
          <a:xfrm>
            <a:off x="5405562" y="890051"/>
            <a:ext cx="3024336" cy="23809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51899" t="46320"/>
          <a:stretch/>
        </p:blipFill>
        <p:spPr>
          <a:xfrm>
            <a:off x="591408" y="853561"/>
            <a:ext cx="2808312" cy="24035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48148" b="55326"/>
          <a:stretch/>
        </p:blipFill>
        <p:spPr>
          <a:xfrm>
            <a:off x="5549578" y="4097605"/>
            <a:ext cx="2880320" cy="24035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r="51852" b="55326"/>
          <a:stretch/>
        </p:blipFill>
        <p:spPr>
          <a:xfrm>
            <a:off x="591408" y="4052918"/>
            <a:ext cx="2808312" cy="2448272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971600" y="57790"/>
            <a:ext cx="7056784" cy="634906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</a:rPr>
              <a:t>Собери картинку и скажи правильно ли поступает мальчик ?</a:t>
            </a: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143875" y="6108259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56058" y="5367215"/>
            <a:ext cx="2575380" cy="1241107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8226" y="637530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2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71 0.00185 L -0.64566 0.01204 " pathEditMode="relative" rAng="0" ptsTypes="AA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5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5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8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2084 L -0.12274 -0.409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6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11632 -0.4060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6" y="-2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8.33333E-7 0.20486 C 8.33333E-7 0.29653 0.11858 0.41018 0.21562 0.41018 L 0.43142 0.41018 " pathEditMode="relative" rAng="0" ptsTypes="AA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725 0.40556 L -0.42725 0.405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42938" y="188640"/>
            <a:ext cx="7858125" cy="6336703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chemeClr val="tx1"/>
                </a:solidFill>
              </a:rPr>
              <a:t>Выбери картинки, на которых дети поступают правильно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</p:txBody>
      </p:sp>
      <p:pic>
        <p:nvPicPr>
          <p:cNvPr id="22533" name="Picture 5" descr="depositphotos_186766218-stock-illustration-children-cross-the-road-t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37" y="1857375"/>
            <a:ext cx="2359150" cy="180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35414c93cbb962d0ffb933c643bbbf3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8024" y="1941512"/>
            <a:ext cx="23622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depositphotos_7362775-stock-photo-road-hazar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7375" y="4066739"/>
            <a:ext cx="2287712" cy="194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8" descr="6c1956316f14c6b91c214e3c23fbe4d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00712" y="4066740"/>
            <a:ext cx="2449512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143875" y="6108259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" name="Picture 8" descr="6c1956316f14c6b91c214e3c23fbe4d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00712" y="4066739"/>
            <a:ext cx="2449512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56176" y="4818803"/>
            <a:ext cx="2500519" cy="1205030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4438" y="5804590"/>
            <a:ext cx="450912" cy="45091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3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25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31640" y="982738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072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292725" y="984076"/>
            <a:ext cx="2519859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0725" name="AutoShape 6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072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224"/>
          <a:stretch/>
        </p:blipFill>
        <p:spPr bwMode="auto">
          <a:xfrm>
            <a:off x="2051050" y="3555214"/>
            <a:ext cx="4321175" cy="252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6403196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22327" y="0"/>
            <a:ext cx="9121673" cy="148478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/>
              <a:t>Расставь знаки на улице города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1268" t="15479" r="1658" b="26330"/>
          <a:stretch/>
        </p:blipFill>
        <p:spPr>
          <a:xfrm>
            <a:off x="22327" y="1460771"/>
            <a:ext cx="9121673" cy="53608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11654" y="2042846"/>
            <a:ext cx="507630" cy="6120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0938" y="2042846"/>
            <a:ext cx="384081" cy="5303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4926" y="3250197"/>
            <a:ext cx="384081" cy="5303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9372" y="3515396"/>
            <a:ext cx="444470" cy="6137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374" y="4117799"/>
            <a:ext cx="384081" cy="5303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115615" y="4893736"/>
            <a:ext cx="470501" cy="6498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1664" y="6093296"/>
            <a:ext cx="436225" cy="6024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4550" y="5376909"/>
            <a:ext cx="384081" cy="53039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5695" t="76949" r="88938" b="15080"/>
          <a:stretch/>
        </p:blipFill>
        <p:spPr>
          <a:xfrm>
            <a:off x="6066190" y="706990"/>
            <a:ext cx="676051" cy="7526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/>
          <a:srcRect l="19475" t="21072" r="74773" b="15898"/>
          <a:stretch/>
        </p:blipFill>
        <p:spPr>
          <a:xfrm>
            <a:off x="1843864" y="804106"/>
            <a:ext cx="659700" cy="64807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/>
          <a:srcRect l="92" t="18870" r="90534" b="20397"/>
          <a:stretch/>
        </p:blipFill>
        <p:spPr>
          <a:xfrm>
            <a:off x="3222354" y="758237"/>
            <a:ext cx="719215" cy="68681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/>
          <a:srcRect l="132" t="18405" r="87237" b="21067"/>
          <a:stretch/>
        </p:blipFill>
        <p:spPr>
          <a:xfrm>
            <a:off x="4627568" y="759303"/>
            <a:ext cx="733370" cy="6480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/>
          <a:srcRect l="36109" t="17909" r="49027" b="15340"/>
          <a:stretch/>
        </p:blipFill>
        <p:spPr>
          <a:xfrm>
            <a:off x="591309" y="751106"/>
            <a:ext cx="635289" cy="70107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/>
          <a:srcRect l="54617" t="14400" r="20994" b="22001"/>
          <a:stretch/>
        </p:blipFill>
        <p:spPr>
          <a:xfrm>
            <a:off x="7619625" y="758237"/>
            <a:ext cx="676923" cy="67692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88630" y="4500163"/>
            <a:ext cx="2263890" cy="1586832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274255" y="608699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3693" y="6519052"/>
            <a:ext cx="249232" cy="24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135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25 7.40741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2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0741 L 0.11892 0.180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47 0.00533 L -0.08958 0.5935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2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7 -0.06968 L -0.28959 0.478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2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94 0.08403 L 0.06406 0.1847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00416 0.3912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1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0.03333 0.3546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31640" y="982738"/>
            <a:ext cx="2520280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072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292725" y="984076"/>
            <a:ext cx="2519859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0725" name="AutoShape 6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072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224"/>
          <a:stretch/>
        </p:blipFill>
        <p:spPr bwMode="auto">
          <a:xfrm>
            <a:off x="1979712" y="3645024"/>
            <a:ext cx="4321175" cy="252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9927664"/>
      </p:ext>
    </p:ext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2535"/>
            <a:ext cx="682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56" t="18180" r="5406" b="15917"/>
          <a:stretch/>
        </p:blipFill>
        <p:spPr bwMode="auto">
          <a:xfrm>
            <a:off x="9137224" y="5373216"/>
            <a:ext cx="2520280" cy="1124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7167509" y="4228508"/>
            <a:ext cx="840926" cy="902231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008435" y="1330977"/>
            <a:ext cx="921253" cy="9701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351218" y="343047"/>
            <a:ext cx="864095" cy="834114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103538" y="2301093"/>
            <a:ext cx="888254" cy="884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4057" y="1475361"/>
            <a:ext cx="2967974" cy="2967974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716016" y="4397791"/>
            <a:ext cx="504056" cy="83140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008435" y="3343962"/>
            <a:ext cx="812037" cy="8051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40416" y="187188"/>
            <a:ext cx="5929808" cy="834114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tx1"/>
                </a:solidFill>
              </a:rPr>
              <a:t>Собери сигналы светофора</a:t>
            </a:r>
          </a:p>
        </p:txBody>
      </p:sp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0416" y="6422171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7127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26302 0.0115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60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4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04 -0.00208 L -0.38681 0.172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1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29045 0.1618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31" y="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1851 L -0.3842 -0.2333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-1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1" animBg="1"/>
      <p:bldP spid="12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53" y="3445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70361" y="165739"/>
            <a:ext cx="8822184" cy="1535069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chemeClr val="tx1"/>
                </a:solidFill>
              </a:rPr>
              <a:t>На какой сигнал светофора разрешается переходить дорогу?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b="31951"/>
          <a:stretch/>
        </p:blipFill>
        <p:spPr>
          <a:xfrm>
            <a:off x="5960679" y="1995229"/>
            <a:ext cx="2969009" cy="230140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265163" y="4308495"/>
            <a:ext cx="360040" cy="7200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843808" y="661681"/>
            <a:ext cx="936104" cy="8764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5220072" y="661681"/>
            <a:ext cx="936104" cy="8764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9879" y="2932184"/>
            <a:ext cx="1131465" cy="19800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b="15764"/>
          <a:stretch/>
        </p:blipFill>
        <p:spPr>
          <a:xfrm>
            <a:off x="9160716" y="4509120"/>
            <a:ext cx="2436171" cy="1634505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1560" y="624125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522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L -0.25 -3.7037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7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0.18507 0.392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05556E-6 7.40741E-7 L 0.46927 0.0333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55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 animBg="1"/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625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539552" y="0"/>
            <a:ext cx="7858125" cy="1575073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i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На какой сигнал светофора автомобилям разрешено двигаться?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8" name="Picture 6" descr="Location_dot_gree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84838" y="500011"/>
            <a:ext cx="984779" cy="98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 descr="mobi_ (3)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8807" y="467725"/>
            <a:ext cx="1148978" cy="855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72450" y="60928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5846107" y="576395"/>
            <a:ext cx="867705" cy="8301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6107" y="1551830"/>
            <a:ext cx="2969009" cy="29629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150591" y="4527497"/>
            <a:ext cx="360040" cy="50215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816859"/>
            <a:ext cx="3406337" cy="20411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0631" y="4757396"/>
            <a:ext cx="3838698" cy="19193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/>
          <a:srcRect b="16349"/>
          <a:stretch/>
        </p:blipFill>
        <p:spPr>
          <a:xfrm>
            <a:off x="2815960" y="3283752"/>
            <a:ext cx="2462504" cy="1417834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2744" y="6544250"/>
            <a:ext cx="376808" cy="37680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82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6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8.33333E-7 0.21435 C -8.33333E-7 0.30995 0.0941 0.42893 0.17118 0.42893 L 0.34254 0.42893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18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99792 0.008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96" y="39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-1.40295 -0.0131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56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86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31640" y="982738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072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436096" y="984076"/>
            <a:ext cx="2591892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0725" name="AutoShape 6"/>
          <p:cNvSpPr>
            <a:spLocks noChangeArrowheads="1"/>
          </p:cNvSpPr>
          <p:nvPr/>
        </p:nvSpPr>
        <p:spPr bwMode="auto">
          <a:xfrm>
            <a:off x="4211638" y="2204864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072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224"/>
          <a:stretch/>
        </p:blipFill>
        <p:spPr bwMode="auto">
          <a:xfrm>
            <a:off x="971550" y="3284539"/>
            <a:ext cx="4321175" cy="252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3053472"/>
      </p:ext>
    </p:extLst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064207" cy="68606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7118" y="331658"/>
            <a:ext cx="1499481" cy="7930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7305" y="3429000"/>
            <a:ext cx="1571884" cy="7859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3225" y="5781866"/>
            <a:ext cx="1548941" cy="9553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7305" y="1430416"/>
            <a:ext cx="1506952" cy="899827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172450" y="60928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7027" y="4365049"/>
            <a:ext cx="1999661" cy="15546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5096" y="2330243"/>
            <a:ext cx="1457070" cy="11217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91680" y="2996952"/>
            <a:ext cx="2300822" cy="86409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611560" y="116632"/>
            <a:ext cx="5976664" cy="720080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</a:rPr>
              <a:t>Раздели транспорт на виды: воздушный, водный, наземный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2"/>
          <a:srcRect b="16113"/>
          <a:stretch/>
        </p:blipFill>
        <p:spPr>
          <a:xfrm>
            <a:off x="-3453805" y="4865416"/>
            <a:ext cx="3455610" cy="1995224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08626" y="6434990"/>
            <a:ext cx="376808" cy="37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7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35799 -0.01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99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16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5375 0.08055 " pathEditMode="relative" rAng="0" ptsTypes="AA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40816 0.1201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17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-0.33716 -0.40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58" y="-2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-0.52326 0.2150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3092 0.062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69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4636 -0.302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26" y="-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1" y="-14446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31640" y="982738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072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436096" y="984076"/>
            <a:ext cx="2591892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0725" name="AutoShape 6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072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224"/>
          <a:stretch/>
        </p:blipFill>
        <p:spPr bwMode="auto">
          <a:xfrm>
            <a:off x="1907704" y="3573016"/>
            <a:ext cx="4321175" cy="252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83568" y="260649"/>
            <a:ext cx="7817495" cy="4680519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solidFill>
                  <a:schemeClr val="tx1"/>
                </a:solidFill>
              </a:rPr>
              <a:t>Покажи какой знак обозначает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solidFill>
                  <a:schemeClr val="tx1"/>
                </a:solidFill>
              </a:rPr>
              <a:t> пешеходный переход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52379" y="1967013"/>
            <a:ext cx="197802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4436" y="1934356"/>
            <a:ext cx="2295525" cy="2659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62822" y="1866504"/>
            <a:ext cx="20002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/>
          <a:srcRect t="14521" b="15289"/>
          <a:stretch/>
        </p:blipFill>
        <p:spPr>
          <a:xfrm>
            <a:off x="8909527" y="4941168"/>
            <a:ext cx="3875290" cy="1872208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7628" y="6143625"/>
            <a:ext cx="376808" cy="37680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73333 -0.009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67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11188" y="549275"/>
            <a:ext cx="7858125" cy="4103861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r>
              <a:rPr lang="ru-RU" sz="3200" b="1" i="1" dirty="0">
                <a:solidFill>
                  <a:schemeClr val="tx1"/>
                </a:solidFill>
                <a:cs typeface="Arial" charset="0"/>
              </a:rPr>
              <a:t>Покажи знак надземного перехода</a:t>
            </a: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27660" name="Picture 12" descr="E0rmws_XMAAu6S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75" y="2428875"/>
            <a:ext cx="1833563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3" descr="e14ba0729e178e43b6e46aa077a13725_i-82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38" y="2500313"/>
            <a:ext cx="17843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75" y="257175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9688" y="4798342"/>
            <a:ext cx="3871296" cy="187163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55576" y="61635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-0.7434 0.009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170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2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6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6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0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11188" y="549275"/>
            <a:ext cx="7858125" cy="4175869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r>
              <a:rPr lang="ru-RU" sz="3200" b="1" i="1" dirty="0">
                <a:solidFill>
                  <a:schemeClr val="tx1"/>
                </a:solidFill>
                <a:cs typeface="Arial" charset="0"/>
              </a:rPr>
              <a:t>Покажи знак подземного перехода</a:t>
            </a: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8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28676" name="Picture 4" descr="23089_tl0e4nj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88011" y="1916832"/>
            <a:ext cx="1855788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E0rmws_XMAAu6Sh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3608" y="1916832"/>
            <a:ext cx="1763712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77472" y="1916832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9120" y="4960403"/>
            <a:ext cx="3871296" cy="187163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1188" y="6143625"/>
            <a:ext cx="376808" cy="376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-0.74549 -0.007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74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7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6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42938" y="571501"/>
            <a:ext cx="7858125" cy="4153644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endParaRPr lang="ru-RU" sz="2400" b="1" i="1" dirty="0">
              <a:solidFill>
                <a:schemeClr val="tx1"/>
              </a:solidFill>
              <a:cs typeface="Arial" charset="0"/>
            </a:endParaRPr>
          </a:p>
          <a:p>
            <a:pPr algn="ctr">
              <a:defRPr/>
            </a:pPr>
            <a:r>
              <a:rPr lang="ru-RU" sz="2400" b="1" i="1" dirty="0">
                <a:solidFill>
                  <a:schemeClr val="tx1"/>
                </a:solidFill>
                <a:cs typeface="Arial" charset="0"/>
              </a:rPr>
              <a:t>Посмотри внимательно и выбери какой знак обозначает остановка автобуса</a:t>
            </a:r>
          </a:p>
          <a:p>
            <a:pPr algn="ctr">
              <a:defRPr/>
            </a:pPr>
            <a:endParaRPr lang="ru-RU" sz="24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1747" name="AutoShape 8" descr="image001_253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1749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201" y="1834117"/>
            <a:ext cx="1807554" cy="232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15313" y="6143625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7645" y="1834117"/>
            <a:ext cx="2036589" cy="2345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63503" y="1876669"/>
            <a:ext cx="1871663" cy="2088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37600" y="4958902"/>
            <a:ext cx="3871296" cy="187163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42938" y="6143625"/>
            <a:ext cx="465584" cy="46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780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-0.74427 0.0050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22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6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7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42938" y="571501"/>
            <a:ext cx="7858125" cy="4225652"/>
          </a:xfrm>
          <a:prstGeom prst="roundRect">
            <a:avLst/>
          </a:prstGeom>
          <a:solidFill>
            <a:schemeClr val="bg1">
              <a:lumMod val="75000"/>
              <a:alpha val="7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>
                <a:solidFill>
                  <a:schemeClr val="tx1"/>
                </a:solidFill>
                <a:cs typeface="Arial" charset="0"/>
              </a:rPr>
              <a:t>Посмотри внимательно и выбери какой знак обозначает пешеходная дорожка</a:t>
            </a:r>
            <a:r>
              <a:rPr lang="ru-RU" sz="2800" i="1" dirty="0">
                <a:solidFill>
                  <a:schemeClr val="tx1"/>
                </a:solidFill>
                <a:cs typeface="Arial" charset="0"/>
              </a:rPr>
              <a:t>.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43807" y="1916832"/>
            <a:ext cx="1871663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norehovo.ru/upload/resizeproxy/720_/356ed3a3669415e8f186798b495f0daf.jpg?152656578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27425" y="1916832"/>
            <a:ext cx="20891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 descr="c02ad5eb9d7ccd0c49722a4c59710d8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84148" y="1719286"/>
            <a:ext cx="2376488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43888" y="6165850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58263" y="4797153"/>
            <a:ext cx="3871296" cy="187163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0538" y="611793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74653 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26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70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8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3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49263" y="692696"/>
            <a:ext cx="7858125" cy="3743821"/>
          </a:xfrm>
          <a:prstGeom prst="roundRect">
            <a:avLst/>
          </a:prstGeom>
          <a:solidFill>
            <a:schemeClr val="bg1">
              <a:lumMod val="75000"/>
              <a:alpha val="7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tx1"/>
                </a:solidFill>
                <a:cs typeface="Arial" charset="0"/>
              </a:rPr>
              <a:t>Посмотри внимательно и выбери какой знак обозначает велосипедная дорожка</a:t>
            </a: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8915" name="AutoShape 5" descr="3e5acd8c3d7924454c1144887e944ef3-sign-board-vector-1004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8916" name="Picture 6" descr="3e5acd8c3d7924454c1144887e944ef3-sign-board-vector-100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00" y="1706810"/>
            <a:ext cx="204470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988" y="1721098"/>
            <a:ext cx="20177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02325" y="1651336"/>
            <a:ext cx="2305050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243888" y="6165850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58263" y="4972614"/>
            <a:ext cx="3871296" cy="1871634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0196" y="6183089"/>
            <a:ext cx="232792" cy="23279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74653 0.035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26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66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9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439069" y="985186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23556" name="AutoShape 7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666708" y="989297"/>
            <a:ext cx="2577700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23557" name="AutoShape 8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23558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4546" b="15223"/>
          <a:stretch/>
        </p:blipFill>
        <p:spPr bwMode="auto">
          <a:xfrm>
            <a:off x="1798638" y="4045390"/>
            <a:ext cx="4321175" cy="2088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593726" y="260647"/>
            <a:ext cx="8010722" cy="5328593"/>
          </a:xfrm>
          <a:prstGeom prst="roundRect">
            <a:avLst/>
          </a:prstGeom>
          <a:solidFill>
            <a:schemeClr val="bg1">
              <a:lumMod val="7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>
                <a:solidFill>
                  <a:schemeClr val="tx1"/>
                </a:solidFill>
                <a:cs typeface="Arial" charset="0"/>
              </a:rPr>
              <a:t>Посмотри и выбери картинку где можно гулять и играть детям?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sz="2400" b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  <a:p>
            <a:pPr>
              <a:defRPr/>
            </a:pPr>
            <a:endParaRPr lang="ru-RU" sz="2000" b="1" i="1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19" name="AutoShape 4" descr="image001_253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4820" name="Picture 6" descr="happy-children-walking-and-enjoying-on-the-park_43633-57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6096" y="1294868"/>
            <a:ext cx="2571749" cy="2124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4821" name="Picture 8" descr="7a9dc7c1585e80b3285f57c0730b696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93752" y="3228976"/>
            <a:ext cx="2543176" cy="2174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4822" name="Picture 9" descr="vector-children-and-stream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7584" y="1300163"/>
            <a:ext cx="2667000" cy="1928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43888" y="6165850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86581" y="5105588"/>
            <a:ext cx="3266821" cy="1579392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1834" y="4941168"/>
            <a:ext cx="419970" cy="41997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97639 0.01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819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3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8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8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8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1"/>
                  </p:tgtEl>
                </p:cond>
              </p:nextCondLst>
            </p:seq>
            <p:audio>
              <p:cMediaNode vol="10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439069" y="981075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584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292724" y="981075"/>
            <a:ext cx="2735263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5845" name="AutoShape 6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584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224"/>
          <a:stretch/>
        </p:blipFill>
        <p:spPr bwMode="auto">
          <a:xfrm>
            <a:off x="2195736" y="3528763"/>
            <a:ext cx="4321175" cy="252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11188" y="188641"/>
            <a:ext cx="7858125" cy="4392487"/>
          </a:xfrm>
          <a:prstGeom prst="roundRect">
            <a:avLst/>
          </a:prstGeom>
          <a:solidFill>
            <a:schemeClr val="bg1">
              <a:lumMod val="75000"/>
              <a:alpha val="7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>
                <a:solidFill>
                  <a:schemeClr val="tx1"/>
                </a:solidFill>
                <a:cs typeface="Arial" charset="0"/>
              </a:rPr>
              <a:t> Чем обязан обозначить себя пешеход в темноте, двигаясь по обочине или переходя через дорогу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43012" name="Рисунок 5" descr="10571870_0 фликер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4048" y="1734380"/>
            <a:ext cx="24304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243888" y="6165850"/>
            <a:ext cx="714375" cy="500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1640" y="1734380"/>
            <a:ext cx="2309713" cy="230971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59157" y="4813022"/>
            <a:ext cx="3871296" cy="1871634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8369" y="6272681"/>
            <a:ext cx="393231" cy="39323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7467 0.008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44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6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3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 descr="https://catherineasquithgallery.com/uploads/posts/2021-03/1614798100_46-p-fon-dlya-pdd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AutoShap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31640" y="982738"/>
            <a:ext cx="2376488" cy="576263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главное меню</a:t>
            </a:r>
          </a:p>
        </p:txBody>
      </p:sp>
      <p:sp>
        <p:nvSpPr>
          <p:cNvPr id="30724" name="AutoShape 5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5292724" y="981498"/>
            <a:ext cx="2663651" cy="5762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>
                <a:latin typeface="+mn-lt"/>
              </a:rPr>
              <a:t>закончить игру</a:t>
            </a:r>
          </a:p>
        </p:txBody>
      </p:sp>
      <p:sp>
        <p:nvSpPr>
          <p:cNvPr id="30725" name="AutoShape 6"/>
          <p:cNvSpPr>
            <a:spLocks noChangeArrowheads="1"/>
          </p:cNvSpPr>
          <p:nvPr/>
        </p:nvSpPr>
        <p:spPr bwMode="auto">
          <a:xfrm>
            <a:off x="4211638" y="2205038"/>
            <a:ext cx="3816350" cy="1655762"/>
          </a:xfrm>
          <a:prstGeom prst="wedgeEllipseCallout">
            <a:avLst>
              <a:gd name="adj1" fmla="val -19176"/>
              <a:gd name="adj2" fmla="val 7003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>
                <a:solidFill>
                  <a:srgbClr val="FF0000"/>
                </a:solidFill>
                <a:latin typeface="+mn-lt"/>
              </a:rPr>
              <a:t>Молодец!</a:t>
            </a:r>
          </a:p>
        </p:txBody>
      </p:sp>
      <p:pic>
        <p:nvPicPr>
          <p:cNvPr id="30726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7645"/>
          <a:stretch/>
        </p:blipFill>
        <p:spPr bwMode="auto">
          <a:xfrm>
            <a:off x="1828536" y="3620528"/>
            <a:ext cx="4321175" cy="244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20165216"/>
      </p:ext>
    </p:extLst>
  </p:cSld>
  <p:clrMapOvr>
    <a:masterClrMapping/>
  </p:clrMapOvr>
  <p:transition advClick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" y="0"/>
            <a:ext cx="9144793" cy="68585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02548"/>
            <a:ext cx="7779054" cy="5806772"/>
          </a:xfrm>
          <a:prstGeom prst="rect">
            <a:avLst/>
          </a:prstGeom>
        </p:spPr>
      </p:pic>
      <p:sp>
        <p:nvSpPr>
          <p:cNvPr id="44035" name="AutoShape 4" descr="hello_html_m556286f6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4039" name="Picture 7" descr="1614592778_5-p-tachki-makvin-na-belom-fone-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4782"/>
          <a:stretch/>
        </p:blipFill>
        <p:spPr bwMode="auto">
          <a:xfrm>
            <a:off x="4018142" y="4120381"/>
            <a:ext cx="5472112" cy="27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558" b="97634" l="4883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971" y="23316"/>
            <a:ext cx="4844481" cy="519930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1782</TotalTime>
  <Words>330</Words>
  <Application>Microsoft Office PowerPoint</Application>
  <PresentationFormat>Экран (4:3)</PresentationFormat>
  <Paragraphs>173</Paragraphs>
  <Slides>27</Slides>
  <Notes>0</Notes>
  <HiddenSlides>0</HiddenSlides>
  <MMClips>16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Презентация PowerPoint</vt:lpstr>
      <vt:lpstr>Улица Светофорная </vt:lpstr>
      <vt:lpstr>Улица Светофорная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Admin</cp:lastModifiedBy>
  <cp:revision>176</cp:revision>
  <dcterms:created xsi:type="dcterms:W3CDTF">2021-10-01T12:51:23Z</dcterms:created>
  <dcterms:modified xsi:type="dcterms:W3CDTF">2025-04-14T11:29:40Z</dcterms:modified>
</cp:coreProperties>
</file>