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7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Пользователь" initials="П" lastIdx="0" clrIdx="0">
    <p:extLst>
      <p:ext uri="{19B8F6BF-5375-455C-9EA6-DF929625EA0E}">
        <p15:presenceInfo xmlns:p15="http://schemas.microsoft.com/office/powerpoint/2012/main" userId="Пользователь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22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A0EA9-E708-44C8-84E0-D0E78E0F44FD}" type="datetimeFigureOut">
              <a:rPr lang="ru-RU" smtClean="0"/>
              <a:t>23.12.2020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2E6B6-DC3A-42C3-9E43-F526F9966D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3947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A0EA9-E708-44C8-84E0-D0E78E0F44FD}" type="datetimeFigureOut">
              <a:rPr lang="ru-RU" smtClean="0"/>
              <a:t>23.12.2020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2E6B6-DC3A-42C3-9E43-F526F9966D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4970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A0EA9-E708-44C8-84E0-D0E78E0F44FD}" type="datetimeFigureOut">
              <a:rPr lang="ru-RU" smtClean="0"/>
              <a:t>23.12.2020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2E6B6-DC3A-42C3-9E43-F526F9966D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0907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A0EA9-E708-44C8-84E0-D0E78E0F44FD}" type="datetimeFigureOut">
              <a:rPr lang="ru-RU" smtClean="0"/>
              <a:t>23.12.2020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2E6B6-DC3A-42C3-9E43-F526F9966D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3491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A0EA9-E708-44C8-84E0-D0E78E0F44FD}" type="datetimeFigureOut">
              <a:rPr lang="ru-RU" smtClean="0"/>
              <a:t>23.12.2020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2E6B6-DC3A-42C3-9E43-F526F9966D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3586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A0EA9-E708-44C8-84E0-D0E78E0F44FD}" type="datetimeFigureOut">
              <a:rPr lang="ru-RU" smtClean="0"/>
              <a:t>23.12.2020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2E6B6-DC3A-42C3-9E43-F526F9966D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6444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A0EA9-E708-44C8-84E0-D0E78E0F44FD}" type="datetimeFigureOut">
              <a:rPr lang="ru-RU" smtClean="0"/>
              <a:t>23.12.2020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2E6B6-DC3A-42C3-9E43-F526F9966D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0999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A0EA9-E708-44C8-84E0-D0E78E0F44FD}" type="datetimeFigureOut">
              <a:rPr lang="ru-RU" smtClean="0"/>
              <a:t>23.12.2020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2E6B6-DC3A-42C3-9E43-F526F9966D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1147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A0EA9-E708-44C8-84E0-D0E78E0F44FD}" type="datetimeFigureOut">
              <a:rPr lang="ru-RU" smtClean="0"/>
              <a:t>23.12.2020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2E6B6-DC3A-42C3-9E43-F526F9966D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6449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A0EA9-E708-44C8-84E0-D0E78E0F44FD}" type="datetimeFigureOut">
              <a:rPr lang="ru-RU" smtClean="0"/>
              <a:t>23.12.2020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2E6B6-DC3A-42C3-9E43-F526F9966D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129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A0EA9-E708-44C8-84E0-D0E78E0F44FD}" type="datetimeFigureOut">
              <a:rPr lang="ru-RU" smtClean="0"/>
              <a:t>23.12.2020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2E6B6-DC3A-42C3-9E43-F526F9966DC3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03979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A0EA9-E708-44C8-84E0-D0E78E0F44FD}" type="datetimeFigureOut">
              <a:rPr lang="ru-RU" smtClean="0"/>
              <a:t>23.12.2020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2E6B6-DC3A-42C3-9E43-F526F9966D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7680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A0EA9-E708-44C8-84E0-D0E78E0F44FD}" type="datetimeFigureOut">
              <a:rPr lang="ru-RU" smtClean="0"/>
              <a:t>23.12.2020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2E6B6-DC3A-42C3-9E43-F526F9966DC3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8277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A0EA9-E708-44C8-84E0-D0E78E0F44FD}" type="datetimeFigureOut">
              <a:rPr lang="ru-RU" smtClean="0"/>
              <a:t>23.12.2020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2E6B6-DC3A-42C3-9E43-F526F9966D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6519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A0EA9-E708-44C8-84E0-D0E78E0F44FD}" type="datetimeFigureOut">
              <a:rPr lang="ru-RU" smtClean="0"/>
              <a:t>23.12.2020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2E6B6-DC3A-42C3-9E43-F526F9966D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8006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A0EA9-E708-44C8-84E0-D0E78E0F44FD}" type="datetimeFigureOut">
              <a:rPr lang="ru-RU" smtClean="0"/>
              <a:t>23.12.2020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2E6B6-DC3A-42C3-9E43-F526F9966D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1245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6A0EA9-E708-44C8-84E0-D0E78E0F44FD}" type="datetimeFigureOut">
              <a:rPr lang="ru-RU" smtClean="0"/>
              <a:t>23.12.2020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BA2E6B6-DC3A-42C3-9E43-F526F9966D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11566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8" r:id="rId1"/>
    <p:sldLayoutId id="2147483779" r:id="rId2"/>
    <p:sldLayoutId id="2147483780" r:id="rId3"/>
    <p:sldLayoutId id="2147483781" r:id="rId4"/>
    <p:sldLayoutId id="2147483782" r:id="rId5"/>
    <p:sldLayoutId id="2147483783" r:id="rId6"/>
    <p:sldLayoutId id="2147483784" r:id="rId7"/>
    <p:sldLayoutId id="2147483785" r:id="rId8"/>
    <p:sldLayoutId id="2147483786" r:id="rId9"/>
    <p:sldLayoutId id="2147483787" r:id="rId10"/>
    <p:sldLayoutId id="2147483788" r:id="rId11"/>
    <p:sldLayoutId id="2147483789" r:id="rId12"/>
    <p:sldLayoutId id="2147483790" r:id="rId13"/>
    <p:sldLayoutId id="2147483791" r:id="rId14"/>
    <p:sldLayoutId id="2147483792" r:id="rId15"/>
    <p:sldLayoutId id="2147483793" r:id="rId16"/>
  </p:sldLayoutIdLst>
  <mc:AlternateContent xmlns:mc="http://schemas.openxmlformats.org/markup-compatibility/2006">
    <mc:Choice xmlns:p14="http://schemas.microsoft.com/office/powerpoint/2010/main" Requires="p14">
      <p:transition spd="slow" p14:dur="175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54550"/>
            <a:ext cx="6708531" cy="370345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76656" y="-173736"/>
            <a:ext cx="9079991" cy="3328286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дошкольное образовательное бюджетное учреждение  детский сад «Буратино» с.Буганак Белорецкого района Республики Башкортостан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«Организация творческой интегрированной поисковой деятельности по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использованию различных материалов и способов создания образной  тряпичной народной куклы» </a:t>
            </a:r>
            <a:endParaRPr lang="ru-RU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957038" y="4928616"/>
            <a:ext cx="307977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Автор</a:t>
            </a:r>
            <a:r>
              <a:rPr lang="ru-RU" dirty="0" smtClean="0"/>
              <a:t>: воспитатель </a:t>
            </a:r>
            <a:r>
              <a:rPr lang="ru-RU" dirty="0" err="1" smtClean="0"/>
              <a:t>Аргынбаева</a:t>
            </a:r>
            <a:r>
              <a:rPr lang="ru-RU" dirty="0" smtClean="0"/>
              <a:t> </a:t>
            </a:r>
            <a:r>
              <a:rPr lang="ru-RU" dirty="0" err="1" smtClean="0"/>
              <a:t>Алия</a:t>
            </a:r>
            <a:r>
              <a:rPr lang="ru-RU" dirty="0" smtClean="0"/>
              <a:t> </a:t>
            </a:r>
            <a:r>
              <a:rPr lang="ru-RU" dirty="0" err="1" smtClean="0"/>
              <a:t>Фанилевна</a:t>
            </a:r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2577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204187"/>
            <a:ext cx="8596668" cy="5610688"/>
          </a:xfrm>
        </p:spPr>
        <p:txBody>
          <a:bodyPr>
            <a:normAutofit lnSpcReduction="10000"/>
          </a:bodyPr>
          <a:lstStyle/>
          <a:p>
            <a:r>
              <a:rPr lang="ru-RU" sz="2400" b="1" dirty="0">
                <a:solidFill>
                  <a:schemeClr val="accent5">
                    <a:lumMod val="75000"/>
                  </a:schemeClr>
                </a:solidFill>
              </a:rPr>
              <a:t>Цель:</a:t>
            </a:r>
            <a:endParaRPr lang="ru-RU" sz="2400" dirty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ru-RU" dirty="0"/>
              <a:t>-Изучить и систематизировать материал по проблеме творческой поисковой деятельности и приобщение дошкольников к истокам народной культуры посредством создания тряпичной народной куклы.</a:t>
            </a:r>
          </a:p>
          <a:p>
            <a:r>
              <a:rPr lang="ru-RU" dirty="0"/>
              <a:t>-Создание своей коллекции (мини-музея) тряпичных народных кукол</a:t>
            </a:r>
            <a:r>
              <a:rPr lang="ru-RU" dirty="0" smtClean="0"/>
              <a:t>.</a:t>
            </a:r>
          </a:p>
          <a:p>
            <a:endParaRPr lang="ru-RU" dirty="0"/>
          </a:p>
          <a:p>
            <a:r>
              <a:rPr lang="ru-RU" sz="2400" b="1" dirty="0">
                <a:solidFill>
                  <a:schemeClr val="accent5">
                    <a:lumMod val="75000"/>
                  </a:schemeClr>
                </a:solidFill>
              </a:rPr>
              <a:t>Задачи: </a:t>
            </a:r>
            <a:r>
              <a:rPr lang="ru-RU" b="1" dirty="0"/>
              <a:t> </a:t>
            </a:r>
            <a:endParaRPr lang="ru-RU" dirty="0"/>
          </a:p>
          <a:p>
            <a:r>
              <a:rPr lang="ru-RU" dirty="0"/>
              <a:t>-Формировать знания, умения, практические навыки работы с текстильными материалами и умения самостоятельно создавать художественные изделия в традициях народного искусства.</a:t>
            </a:r>
          </a:p>
          <a:p>
            <a:r>
              <a:rPr lang="ru-RU" dirty="0"/>
              <a:t>- Развивать у детей творческие способности, стремление к самостоятельному творчеству.</a:t>
            </a:r>
          </a:p>
          <a:p>
            <a:r>
              <a:rPr lang="ru-RU" dirty="0"/>
              <a:t>- Прививать любовь к обычаям предков, трудолюбие, </a:t>
            </a:r>
            <a:endParaRPr lang="ru-RU" dirty="0" smtClean="0"/>
          </a:p>
          <a:p>
            <a:r>
              <a:rPr lang="ru-RU" dirty="0" smtClean="0"/>
              <a:t>художественный </a:t>
            </a:r>
            <a:r>
              <a:rPr lang="ru-RU" dirty="0"/>
              <a:t>вкус.</a:t>
            </a:r>
          </a:p>
          <a:p>
            <a:r>
              <a:rPr lang="ru-RU" dirty="0"/>
              <a:t> -Способствовать созданию активной позиции родителей в совместной творческой деятельности с детьми.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0" y="1907479"/>
            <a:ext cx="3810000" cy="3090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25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1612" y="0"/>
            <a:ext cx="6140388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106532"/>
            <a:ext cx="8596668" cy="603682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Алгоритм действий</a:t>
            </a:r>
            <a:endParaRPr lang="ru-RU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021" y="816746"/>
            <a:ext cx="5912529" cy="5885805"/>
          </a:xfrm>
        </p:spPr>
        <p:txBody>
          <a:bodyPr>
            <a:normAutofit fontScale="92500" lnSpcReduction="10000"/>
          </a:bodyPr>
          <a:lstStyle/>
          <a:p>
            <a:r>
              <a:rPr lang="ru-RU" i="1" u="sng" dirty="0" smtClean="0"/>
              <a:t>1)Презентация </a:t>
            </a:r>
            <a:r>
              <a:rPr lang="ru-RU" i="1" u="sng" dirty="0"/>
              <a:t>«Куклы: с прошлых времен до наших дней</a:t>
            </a:r>
            <a:r>
              <a:rPr lang="ru-RU" i="1" u="sng" dirty="0" smtClean="0"/>
              <a:t>»</a:t>
            </a:r>
          </a:p>
          <a:p>
            <a:r>
              <a:rPr lang="ru-RU" dirty="0" smtClean="0"/>
              <a:t>Цели:-</a:t>
            </a:r>
            <a:r>
              <a:rPr lang="ru-RU" dirty="0"/>
              <a:t> способствовать проявлению интереса к событиям настоящего и прошлого своей страны;</a:t>
            </a:r>
          </a:p>
          <a:p>
            <a:r>
              <a:rPr lang="ru-RU" dirty="0"/>
              <a:t>- способствовать проявлению познавательной активности детей за счет удовлетворения потребностей в новых знаниях</a:t>
            </a:r>
          </a:p>
          <a:p>
            <a:r>
              <a:rPr lang="ru-RU" i="1" u="sng" dirty="0" smtClean="0"/>
              <a:t>2)</a:t>
            </a:r>
            <a:r>
              <a:rPr lang="ru-RU" i="1" u="sng" dirty="0"/>
              <a:t> Создание альбома «</a:t>
            </a:r>
            <a:r>
              <a:rPr lang="ru-RU" i="1" u="sng" dirty="0" smtClean="0"/>
              <a:t>Куклы-</a:t>
            </a:r>
            <a:r>
              <a:rPr lang="ru-RU" i="1" u="sng" dirty="0" err="1" smtClean="0"/>
              <a:t>мотанки</a:t>
            </a:r>
            <a:r>
              <a:rPr lang="ru-RU" i="1" u="sng" dirty="0" smtClean="0"/>
              <a:t>»</a:t>
            </a:r>
          </a:p>
          <a:p>
            <a:r>
              <a:rPr lang="ru-RU" dirty="0" smtClean="0"/>
              <a:t>Цели:-вызвать </a:t>
            </a:r>
            <a:r>
              <a:rPr lang="ru-RU" dirty="0"/>
              <a:t>интерес к многообразию кукол-</a:t>
            </a:r>
            <a:r>
              <a:rPr lang="ru-RU" dirty="0" err="1"/>
              <a:t>мотанок</a:t>
            </a:r>
            <a:r>
              <a:rPr lang="ru-RU" dirty="0"/>
              <a:t> воспитанников и их родителей;</a:t>
            </a:r>
          </a:p>
          <a:p>
            <a:r>
              <a:rPr lang="ru-RU" dirty="0"/>
              <a:t>-привлечь их к совместной творческой деятельности по созданию альбома;</a:t>
            </a:r>
          </a:p>
          <a:p>
            <a:r>
              <a:rPr lang="ru-RU" dirty="0"/>
              <a:t>-расширять кругозор воспитанников </a:t>
            </a:r>
            <a:endParaRPr lang="ru-RU" dirty="0" smtClean="0"/>
          </a:p>
          <a:p>
            <a:r>
              <a:rPr lang="ru-RU" i="1" u="sng" dirty="0" smtClean="0"/>
              <a:t>3)Экскурсия </a:t>
            </a:r>
            <a:r>
              <a:rPr lang="ru-RU" i="1" u="sng" dirty="0"/>
              <a:t>в  музей детского сада «</a:t>
            </a:r>
            <a:r>
              <a:rPr lang="ru-RU" i="1" u="sng" dirty="0" smtClean="0"/>
              <a:t>Русская </a:t>
            </a:r>
            <a:r>
              <a:rPr lang="ru-RU" i="1" u="sng" dirty="0"/>
              <a:t>изба</a:t>
            </a:r>
            <a:r>
              <a:rPr lang="ru-RU" i="1" u="sng" dirty="0" smtClean="0"/>
              <a:t>»</a:t>
            </a:r>
          </a:p>
          <a:p>
            <a:r>
              <a:rPr lang="ru-RU" dirty="0" smtClean="0"/>
              <a:t>Цели:- </a:t>
            </a:r>
            <a:r>
              <a:rPr lang="ru-RU" dirty="0"/>
              <a:t>прививать любовь к обычаям предков;</a:t>
            </a:r>
          </a:p>
          <a:p>
            <a:r>
              <a:rPr lang="ru-RU" dirty="0"/>
              <a:t>- способствовать проявлению интереса к событиям настоящего и прошлого родного края, стремления к знакомству с культурой родного края</a:t>
            </a:r>
            <a:endParaRPr lang="ru-RU" i="1" u="sng" dirty="0"/>
          </a:p>
        </p:txBody>
      </p:sp>
    </p:spTree>
    <p:extLst>
      <p:ext uri="{BB962C8B-B14F-4D97-AF65-F5344CB8AC3E}">
        <p14:creationId xmlns:p14="http://schemas.microsoft.com/office/powerpoint/2010/main" val="1658609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512065"/>
            <a:ext cx="8351256" cy="5529298"/>
          </a:xfrm>
        </p:spPr>
        <p:txBody>
          <a:bodyPr>
            <a:normAutofit/>
          </a:bodyPr>
          <a:lstStyle/>
          <a:p>
            <a:r>
              <a:rPr lang="ru-RU" i="1" u="sng" dirty="0" smtClean="0"/>
              <a:t>4) Проект </a:t>
            </a:r>
            <a:r>
              <a:rPr lang="ru-RU" i="1" u="sng" dirty="0"/>
              <a:t>«Народная тряпичная кукла</a:t>
            </a:r>
            <a:r>
              <a:rPr lang="ru-RU" i="1" u="sng" dirty="0" smtClean="0"/>
              <a:t>»</a:t>
            </a:r>
          </a:p>
          <a:p>
            <a:r>
              <a:rPr lang="ru-RU" dirty="0" smtClean="0"/>
              <a:t>Цели:- </a:t>
            </a:r>
            <a:r>
              <a:rPr lang="ru-RU" dirty="0"/>
              <a:t>способствовать проявлению познавательной активности детей за счет удовлетворения потребностей в новых знаниях;</a:t>
            </a:r>
          </a:p>
          <a:p>
            <a:r>
              <a:rPr lang="ru-RU" dirty="0"/>
              <a:t>- способствовать проявлению эмоциональной отзывчивости детей при совместных </a:t>
            </a:r>
            <a:r>
              <a:rPr lang="ru-RU" dirty="0" smtClean="0"/>
              <a:t>мероприятиях.</a:t>
            </a:r>
          </a:p>
          <a:p>
            <a:r>
              <a:rPr lang="ru-RU" i="1" u="sng" dirty="0" smtClean="0"/>
              <a:t>5)</a:t>
            </a:r>
            <a:r>
              <a:rPr lang="ru-RU" i="1" u="sng" dirty="0"/>
              <a:t> Выставка рисунков «Кукла моей мечты</a:t>
            </a:r>
            <a:r>
              <a:rPr lang="ru-RU" i="1" u="sng" dirty="0" smtClean="0"/>
              <a:t>»</a:t>
            </a:r>
          </a:p>
          <a:p>
            <a:r>
              <a:rPr lang="ru-RU" dirty="0" smtClean="0"/>
              <a:t>Цель: - развивать </a:t>
            </a:r>
            <a:r>
              <a:rPr lang="ru-RU" dirty="0"/>
              <a:t>у детей творческие способности, стремление к самостоятельному </a:t>
            </a:r>
            <a:r>
              <a:rPr lang="ru-RU" dirty="0" smtClean="0"/>
              <a:t>творчеству.</a:t>
            </a:r>
          </a:p>
          <a:p>
            <a:r>
              <a:rPr lang="ru-RU" i="1" u="sng" dirty="0" smtClean="0"/>
              <a:t>6) </a:t>
            </a:r>
            <a:r>
              <a:rPr lang="ru-RU" i="1" u="sng" dirty="0"/>
              <a:t>Мастер-класс «В </a:t>
            </a:r>
            <a:r>
              <a:rPr lang="ru-RU" i="1" u="sng" dirty="0" smtClean="0"/>
              <a:t>гостях </a:t>
            </a:r>
            <a:r>
              <a:rPr lang="ru-RU" i="1" u="sng" dirty="0"/>
              <a:t>у </a:t>
            </a:r>
            <a:r>
              <a:rPr lang="ru-RU" i="1" u="sng" dirty="0" smtClean="0"/>
              <a:t>мастерицы»</a:t>
            </a:r>
          </a:p>
          <a:p>
            <a:r>
              <a:rPr lang="ru-RU" dirty="0" smtClean="0"/>
              <a:t>Цели: -формировать </a:t>
            </a:r>
            <a:r>
              <a:rPr lang="ru-RU" dirty="0"/>
              <a:t>знания, умения, практические навыки работы с различными текстильными материалами; и умения самостоятельно создавать художественное изделие в традициях народного искусства;</a:t>
            </a:r>
          </a:p>
          <a:p>
            <a:r>
              <a:rPr lang="ru-RU" dirty="0"/>
              <a:t>- ориентировать детей на сотрудничество в процессе совместной деятельности со взрослыми и сверстниками по изготовлению </a:t>
            </a:r>
            <a:r>
              <a:rPr lang="ru-RU" dirty="0" smtClean="0"/>
              <a:t>игрушек.</a:t>
            </a:r>
            <a:endParaRPr lang="ru-RU" i="1" u="sng" dirty="0"/>
          </a:p>
        </p:txBody>
      </p:sp>
    </p:spTree>
    <p:extLst>
      <p:ext uri="{BB962C8B-B14F-4D97-AF65-F5344CB8AC3E}">
        <p14:creationId xmlns:p14="http://schemas.microsoft.com/office/powerpoint/2010/main" val="1066137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46527" y="0"/>
            <a:ext cx="6808056" cy="6858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61529" y="466345"/>
            <a:ext cx="5558117" cy="5575018"/>
          </a:xfrm>
        </p:spPr>
        <p:txBody>
          <a:bodyPr>
            <a:normAutofit fontScale="85000" lnSpcReduction="10000"/>
          </a:bodyPr>
          <a:lstStyle/>
          <a:p>
            <a:r>
              <a:rPr lang="ru-RU" i="1" u="sng" dirty="0" smtClean="0"/>
              <a:t>7)Персональная </a:t>
            </a:r>
            <a:r>
              <a:rPr lang="ru-RU" i="1" u="sng" dirty="0"/>
              <a:t>выставка семьи </a:t>
            </a:r>
            <a:r>
              <a:rPr lang="ru-RU" i="1" u="sng" dirty="0" smtClean="0"/>
              <a:t>Исаевых</a:t>
            </a:r>
          </a:p>
          <a:p>
            <a:pPr marL="0" indent="0">
              <a:buNone/>
            </a:pPr>
            <a:r>
              <a:rPr lang="ru-RU" i="1" dirty="0"/>
              <a:t> </a:t>
            </a:r>
            <a:r>
              <a:rPr lang="ru-RU" i="1" dirty="0" smtClean="0"/>
              <a:t>    </a:t>
            </a:r>
            <a:r>
              <a:rPr lang="ru-RU" i="1" dirty="0" smtClean="0"/>
              <a:t> </a:t>
            </a:r>
            <a:r>
              <a:rPr lang="ru-RU" i="1" u="sng" dirty="0" smtClean="0"/>
              <a:t>«В </a:t>
            </a:r>
            <a:r>
              <a:rPr lang="ru-RU" i="1" u="sng" dirty="0"/>
              <a:t>мире кукол</a:t>
            </a:r>
            <a:r>
              <a:rPr lang="ru-RU" i="1" u="sng" dirty="0" smtClean="0"/>
              <a:t>»</a:t>
            </a:r>
          </a:p>
          <a:p>
            <a:r>
              <a:rPr lang="ru-RU" dirty="0" smtClean="0"/>
              <a:t>Цели:</a:t>
            </a:r>
            <a:r>
              <a:rPr lang="ru-RU" dirty="0"/>
              <a:t>- способствовать проявлению уважения к предметам труда взрослых, создавших кукол;</a:t>
            </a:r>
          </a:p>
          <a:p>
            <a:r>
              <a:rPr lang="ru-RU" dirty="0"/>
              <a:t>- способствовать проявлению познавательной активности </a:t>
            </a:r>
            <a:r>
              <a:rPr lang="ru-RU" dirty="0" smtClean="0"/>
              <a:t>детей.</a:t>
            </a:r>
          </a:p>
          <a:p>
            <a:r>
              <a:rPr lang="ru-RU" i="1" u="sng" dirty="0" smtClean="0"/>
              <a:t>8)</a:t>
            </a:r>
            <a:r>
              <a:rPr lang="ru-RU" i="1" u="sng" dirty="0"/>
              <a:t> Мастерская «Кукла своими руками</a:t>
            </a:r>
            <a:r>
              <a:rPr lang="ru-RU" i="1" u="sng" dirty="0" smtClean="0"/>
              <a:t>»</a:t>
            </a:r>
          </a:p>
          <a:p>
            <a:r>
              <a:rPr lang="ru-RU" dirty="0" smtClean="0"/>
              <a:t>Цели:- </a:t>
            </a:r>
            <a:r>
              <a:rPr lang="ru-RU" dirty="0"/>
              <a:t>способствовать проявлению самостоятельности, желанию находить способы и средства реализации собственного замысла на материале народной культуры;</a:t>
            </a:r>
          </a:p>
          <a:p>
            <a:r>
              <a:rPr lang="ru-RU" dirty="0"/>
              <a:t>- ориентировать детей на сотрудничество с педагогом и сверстниками в процессе совместной деятельности по изготовлению </a:t>
            </a:r>
            <a:r>
              <a:rPr lang="ru-RU" dirty="0" smtClean="0"/>
              <a:t>игрушек.</a:t>
            </a:r>
          </a:p>
          <a:p>
            <a:r>
              <a:rPr lang="ru-RU" i="1" u="sng" dirty="0" smtClean="0"/>
              <a:t>9) </a:t>
            </a:r>
            <a:r>
              <a:rPr lang="ru-RU" i="1" u="sng" dirty="0"/>
              <a:t>Создание мини-музея «Народная тряпичная кукла</a:t>
            </a:r>
            <a:r>
              <a:rPr lang="ru-RU" i="1" u="sng" dirty="0" smtClean="0"/>
              <a:t>»</a:t>
            </a:r>
          </a:p>
          <a:p>
            <a:r>
              <a:rPr lang="ru-RU" dirty="0"/>
              <a:t>- ориентировать детей на сотрудничество с педагогом и сверстниками в процессе совместной деятельности по созданию мини-музея</a:t>
            </a:r>
          </a:p>
          <a:p>
            <a:r>
              <a:rPr lang="ru-RU" dirty="0"/>
              <a:t>- способствовать проявлению интереса к событиям и предметам настоящего и прошлого, стремления к знакомству с культурой своей </a:t>
            </a:r>
            <a:r>
              <a:rPr lang="ru-RU" dirty="0" smtClean="0"/>
              <a:t>страны.</a:t>
            </a:r>
            <a:endParaRPr lang="ru-RU" i="1" u="sng" dirty="0"/>
          </a:p>
        </p:txBody>
      </p:sp>
    </p:spTree>
    <p:extLst>
      <p:ext uri="{BB962C8B-B14F-4D97-AF65-F5344CB8AC3E}">
        <p14:creationId xmlns:p14="http://schemas.microsoft.com/office/powerpoint/2010/main" val="1739683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496824"/>
          </a:xfrm>
        </p:spPr>
        <p:txBody>
          <a:bodyPr>
            <a:normAutofit fontScale="90000"/>
          </a:bodyPr>
          <a:lstStyle/>
          <a:p>
            <a:r>
              <a:rPr lang="ru-RU" sz="2400" b="1" dirty="0">
                <a:solidFill>
                  <a:schemeClr val="accent5">
                    <a:lumMod val="75000"/>
                  </a:schemeClr>
                </a:solidFill>
              </a:rPr>
              <a:t>Предполагаемый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</a:rPr>
              <a:t>результат: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654" y="1234439"/>
            <a:ext cx="8362765" cy="5175239"/>
          </a:xfrm>
        </p:spPr>
        <p:txBody>
          <a:bodyPr>
            <a:normAutofit/>
          </a:bodyPr>
          <a:lstStyle/>
          <a:p>
            <a:r>
              <a:rPr lang="ru-RU" i="1" u="sng" dirty="0"/>
              <a:t>Для детей</a:t>
            </a:r>
            <a:endParaRPr lang="ru-RU" dirty="0"/>
          </a:p>
          <a:p>
            <a:r>
              <a:rPr lang="ru-RU" dirty="0"/>
              <a:t>1. У детей сформированы знания о народной тряпичной кукле, материалах, необходимых для ее изготовления; практические навыки работы с текстильными материалами.</a:t>
            </a:r>
          </a:p>
          <a:p>
            <a:r>
              <a:rPr lang="ru-RU" dirty="0"/>
              <a:t>2. Для детей созданы необходимые условия для ознакомления с тряпичной куклой:</a:t>
            </a:r>
          </a:p>
          <a:p>
            <a:r>
              <a:rPr lang="ru-RU" dirty="0"/>
              <a:t>-подборка иллюстраций и фотографий;</a:t>
            </a:r>
          </a:p>
          <a:p>
            <a:r>
              <a:rPr lang="ru-RU" dirty="0"/>
              <a:t>-альбом с описанием разных видов тряпичных кукол;</a:t>
            </a:r>
          </a:p>
          <a:p>
            <a:r>
              <a:rPr lang="ru-RU" dirty="0"/>
              <a:t>-мастер-классы</a:t>
            </a:r>
          </a:p>
          <a:p>
            <a:r>
              <a:rPr lang="ru-RU" dirty="0"/>
              <a:t>-проектор</a:t>
            </a:r>
          </a:p>
          <a:p>
            <a:r>
              <a:rPr lang="ru-RU" dirty="0"/>
              <a:t>3. Продолжено воспитание в детях любви и уважения к народным традициям и прошлому русского народа.</a:t>
            </a:r>
          </a:p>
          <a:p>
            <a:r>
              <a:rPr lang="ru-RU" dirty="0"/>
              <a:t>4. Развито умение детей самостоятельно создавать тряпичную куклу.</a:t>
            </a:r>
          </a:p>
          <a:p>
            <a:r>
              <a:rPr lang="ru-RU" dirty="0"/>
              <a:t> 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1845" y="0"/>
            <a:ext cx="39801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209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640081"/>
            <a:ext cx="8596668" cy="5401282"/>
          </a:xfrm>
        </p:spPr>
        <p:txBody>
          <a:bodyPr/>
          <a:lstStyle/>
          <a:p>
            <a:r>
              <a:rPr lang="ru-RU" u="sng" dirty="0"/>
              <a:t>Для педагогов:</a:t>
            </a:r>
            <a:endParaRPr lang="ru-RU" dirty="0"/>
          </a:p>
          <a:p>
            <a:r>
              <a:rPr lang="ru-RU" dirty="0"/>
              <a:t>1.Повышение уровня компетентности в рамках выбранной темы;</a:t>
            </a:r>
          </a:p>
          <a:p>
            <a:r>
              <a:rPr lang="ru-RU" dirty="0"/>
              <a:t>2. Распространение педагогического опыта на открытых мероприятиях города, и района, в публикациях педагогических журналов.</a:t>
            </a:r>
          </a:p>
          <a:p>
            <a:r>
              <a:rPr lang="ru-RU" dirty="0"/>
              <a:t> </a:t>
            </a:r>
          </a:p>
          <a:p>
            <a:r>
              <a:rPr lang="ru-RU" u="sng" dirty="0"/>
              <a:t>Для родителей:</a:t>
            </a:r>
            <a:endParaRPr lang="ru-RU" dirty="0"/>
          </a:p>
          <a:p>
            <a:r>
              <a:rPr lang="ru-RU" dirty="0"/>
              <a:t>1. Вовлечение родителей в активную познавательно – творческую деятельность, в образовательный процесс ДОУ.</a:t>
            </a:r>
          </a:p>
          <a:p>
            <a:r>
              <a:rPr lang="ru-RU" dirty="0"/>
              <a:t> </a:t>
            </a:r>
          </a:p>
          <a:p>
            <a:r>
              <a:rPr lang="ru-RU" dirty="0"/>
              <a:t>Результатом нашей работы будет создание мини-музея «Народной тряпичной куклы</a:t>
            </a:r>
            <a:r>
              <a:rPr lang="ru-RU" dirty="0" smtClean="0"/>
              <a:t>», </a:t>
            </a:r>
            <a:r>
              <a:rPr lang="ru-RU" dirty="0"/>
              <a:t>который будет находиться в музее нашего детского сада «Русская изба».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62587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2160589"/>
            <a:ext cx="10524066" cy="2292539"/>
          </a:xfrm>
        </p:spPr>
        <p:txBody>
          <a:bodyPr>
            <a:normAutofit/>
          </a:bodyPr>
          <a:lstStyle/>
          <a:p>
            <a:r>
              <a:rPr lang="ru-RU" sz="6600" dirty="0" smtClean="0">
                <a:solidFill>
                  <a:schemeClr val="accent2">
                    <a:lumMod val="50000"/>
                  </a:schemeClr>
                </a:solidFill>
              </a:rPr>
              <a:t>Спасибо за внимание!</a:t>
            </a:r>
            <a:endParaRPr lang="ru-RU" sz="66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418975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486</TotalTime>
  <Words>298</Words>
  <Application>Microsoft Office PowerPoint</Application>
  <PresentationFormat>Широкоэкранный</PresentationFormat>
  <Paragraphs>62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Times New Roman</vt:lpstr>
      <vt:lpstr>Trebuchet MS</vt:lpstr>
      <vt:lpstr>Wingdings 3</vt:lpstr>
      <vt:lpstr>Аспект</vt:lpstr>
      <vt:lpstr>Муниципальное дошкольное образовательное бюджетное учреждение  детский сад «Буратино» с.Буганак Белорецкого района Республики Башкортостан   «Организация творческой интегрированной поисковой деятельности по использованию различных материалов и способов создания образной  тряпичной народной куклы» </vt:lpstr>
      <vt:lpstr>Презентация PowerPoint</vt:lpstr>
      <vt:lpstr>Алгоритм действий</vt:lpstr>
      <vt:lpstr>Презентация PowerPoint</vt:lpstr>
      <vt:lpstr>Презентация PowerPoint</vt:lpstr>
      <vt:lpstr>Предполагаемый результат: 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14</cp:revision>
  <dcterms:created xsi:type="dcterms:W3CDTF">2020-12-22T04:31:29Z</dcterms:created>
  <dcterms:modified xsi:type="dcterms:W3CDTF">2020-12-23T10:23:26Z</dcterms:modified>
</cp:coreProperties>
</file>