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74" r:id="rId6"/>
    <p:sldId id="261" r:id="rId7"/>
    <p:sldId id="273" r:id="rId8"/>
    <p:sldId id="265" r:id="rId9"/>
    <p:sldId id="275" r:id="rId10"/>
    <p:sldId id="266" r:id="rId11"/>
    <p:sldId id="267" r:id="rId12"/>
    <p:sldId id="262" r:id="rId13"/>
    <p:sldId id="271" r:id="rId14"/>
    <p:sldId id="270" r:id="rId15"/>
    <p:sldId id="263" r:id="rId16"/>
    <p:sldId id="272" r:id="rId17"/>
    <p:sldId id="264" r:id="rId18"/>
    <p:sldId id="269" r:id="rId19"/>
    <p:sldId id="268" r:id="rId20"/>
    <p:sldId id="276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24" autoAdjust="0"/>
  </p:normalViewPr>
  <p:slideViewPr>
    <p:cSldViewPr>
      <p:cViewPr varScale="1">
        <p:scale>
          <a:sx n="78" d="100"/>
          <a:sy n="78" d="100"/>
        </p:scale>
        <p:origin x="155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972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01.04.2026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01.04.2026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01.04.2026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01.04.2026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01.04.2026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01.04.2026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01.04.2026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86000" y="1571612"/>
            <a:ext cx="6172200" cy="2071702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Нетрадиционные практики успешного взаимодействия с родителями воспитанников и их вовлеченности в образовательный процесс - акции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286512" y="4786322"/>
            <a:ext cx="2571768" cy="1571636"/>
          </a:xfrm>
        </p:spPr>
        <p:txBody>
          <a:bodyPr>
            <a:normAutofit/>
          </a:bodyPr>
          <a:lstStyle/>
          <a:p>
            <a:pPr algn="r"/>
            <a:r>
              <a:rPr lang="ru-RU" sz="2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Выполнили</a:t>
            </a:r>
          </a:p>
          <a:p>
            <a:pPr algn="r"/>
            <a:r>
              <a:rPr lang="ru-RU" sz="2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Литвинова Е.В.</a:t>
            </a:r>
          </a:p>
          <a:p>
            <a:pPr algn="r"/>
            <a:r>
              <a:rPr lang="ru-RU" sz="2000" b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Кирилкина</a:t>
            </a:r>
            <a:r>
              <a:rPr lang="ru-RU" sz="2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Е.П.</a:t>
            </a:r>
          </a:p>
          <a:p>
            <a:pPr algn="r"/>
            <a:r>
              <a:rPr lang="ru-RU" sz="2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Лазарева В.В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68412"/>
          </a:xfrm>
        </p:spPr>
        <p:txBody>
          <a:bodyPr>
            <a:noAutofit/>
          </a:bodyPr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заинтересовать родителей в совместной работе? Как сделать их участниками воспитательного процесса? </a:t>
            </a:r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D4FDDAE8-6D7C-4721-9D66-3DA590C1ECE7}"/>
              </a:ext>
            </a:extLst>
          </p:cNvPr>
          <p:cNvSpPr/>
          <p:nvPr/>
        </p:nvSpPr>
        <p:spPr>
          <a:xfrm>
            <a:off x="971599" y="1916572"/>
            <a:ext cx="2808311" cy="122439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Традиционные формы </a:t>
            </a:r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8653CC49-A82A-4E56-874E-3A6CC46C3E74}"/>
              </a:ext>
            </a:extLst>
          </p:cNvPr>
          <p:cNvSpPr/>
          <p:nvPr/>
        </p:nvSpPr>
        <p:spPr>
          <a:xfrm>
            <a:off x="4860032" y="1916572"/>
            <a:ext cx="2808312" cy="13684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Нетрадиционные формы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EE21072-DEAA-4A77-AB78-6C3B84740A43}"/>
              </a:ext>
            </a:extLst>
          </p:cNvPr>
          <p:cNvSpPr txBox="1"/>
          <p:nvPr/>
        </p:nvSpPr>
        <p:spPr>
          <a:xfrm>
            <a:off x="539552" y="3429000"/>
            <a:ext cx="3140603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ru-RU" dirty="0"/>
              <a:t>консультации</a:t>
            </a:r>
          </a:p>
          <a:p>
            <a:pPr marL="285750" indent="-285750">
              <a:buFontTx/>
              <a:buChar char="-"/>
            </a:pPr>
            <a:r>
              <a:rPr lang="ru-RU" dirty="0"/>
              <a:t>родительские собрания</a:t>
            </a:r>
          </a:p>
          <a:p>
            <a:pPr marL="285750" indent="-285750">
              <a:buFontTx/>
              <a:buChar char="-"/>
            </a:pPr>
            <a:r>
              <a:rPr lang="ru-RU" dirty="0"/>
              <a:t>беседы</a:t>
            </a:r>
          </a:p>
          <a:p>
            <a:pPr marL="285750" indent="-285750">
              <a:buFontTx/>
              <a:buChar char="-"/>
            </a:pPr>
            <a:r>
              <a:rPr lang="ru-RU" dirty="0"/>
              <a:t>-буклеты</a:t>
            </a:r>
          </a:p>
          <a:p>
            <a:pPr marL="285750" indent="-285750">
              <a:buFontTx/>
              <a:buChar char="-"/>
            </a:pPr>
            <a:r>
              <a:rPr lang="ru-RU" dirty="0"/>
              <a:t>-папки-передвижки</a:t>
            </a:r>
          </a:p>
          <a:p>
            <a:pPr marL="285750" indent="-285750">
              <a:buFontTx/>
              <a:buChar char="-"/>
            </a:pPr>
            <a:endParaRPr lang="ru-RU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351E5E8-F690-4A3E-9846-48A197373E08}"/>
              </a:ext>
            </a:extLst>
          </p:cNvPr>
          <p:cNvSpPr txBox="1"/>
          <p:nvPr/>
        </p:nvSpPr>
        <p:spPr>
          <a:xfrm>
            <a:off x="4509053" y="3558506"/>
            <a:ext cx="4177747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-мастер-классы</a:t>
            </a:r>
          </a:p>
          <a:p>
            <a:r>
              <a:rPr lang="ru-RU" dirty="0"/>
              <a:t>-заседание семейного клуба</a:t>
            </a:r>
          </a:p>
          <a:p>
            <a:r>
              <a:rPr lang="ru-RU" dirty="0"/>
              <a:t>-семинары-практикумы</a:t>
            </a:r>
          </a:p>
          <a:p>
            <a:r>
              <a:rPr lang="ru-RU" dirty="0"/>
              <a:t>-проектная деятельность</a:t>
            </a:r>
          </a:p>
          <a:p>
            <a:r>
              <a:rPr lang="ru-RU" dirty="0"/>
              <a:t>-совместная досуговая деятельность</a:t>
            </a:r>
          </a:p>
          <a:p>
            <a:r>
              <a:rPr lang="ru-RU" dirty="0"/>
              <a:t>-акции</a:t>
            </a:r>
          </a:p>
          <a:p>
            <a:r>
              <a:rPr lang="ru-RU" dirty="0"/>
              <a:t>-виртуальное </a:t>
            </a:r>
            <a:r>
              <a:rPr lang="ru-RU" dirty="0" err="1"/>
              <a:t>гостевание</a:t>
            </a:r>
            <a:endParaRPr lang="ru-RU" dirty="0"/>
          </a:p>
          <a:p>
            <a:r>
              <a:rPr lang="ru-RU" dirty="0"/>
              <a:t>-дни открытых дверей и др.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A01D313C-A808-477F-B2C5-4B7ADC710F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262" t="28000" r="44088" b="28599"/>
          <a:stretch/>
        </p:blipFill>
        <p:spPr>
          <a:xfrm>
            <a:off x="2051720" y="476672"/>
            <a:ext cx="4773354" cy="3363045"/>
          </a:xfrm>
          <a:prstGeom prst="rect">
            <a:avLst/>
          </a:prstGeom>
        </p:spPr>
      </p:pic>
      <p:sp>
        <p:nvSpPr>
          <p:cNvPr id="14" name="Объект 13">
            <a:extLst>
              <a:ext uri="{FF2B5EF4-FFF2-40B4-BE49-F238E27FC236}">
                <a16:creationId xmlns:a16="http://schemas.microsoft.com/office/drawing/2014/main" id="{9B7F312E-89BA-44FC-A0C8-593D01ECA4F6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457200" y="4293096"/>
            <a:ext cx="7467600" cy="2180856"/>
          </a:xfrm>
        </p:spPr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«На фоне искажения фактов истории России молодому поколению важно изучать историю своей страны».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М.В.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Мишустин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843808" y="476672"/>
            <a:ext cx="5842992" cy="1080120"/>
          </a:xfrm>
        </p:spPr>
        <p:txBody>
          <a:bodyPr>
            <a:normAutofit fontScale="62500" lnSpcReduction="20000"/>
          </a:bodyPr>
          <a:lstStyle/>
          <a:p>
            <a:pPr algn="r">
              <a:buNone/>
            </a:pPr>
            <a:r>
              <a:rPr lang="ru-RU" dirty="0"/>
              <a:t> </a:t>
            </a:r>
            <a:r>
              <a:rPr lang="ru-RU" sz="3600" dirty="0"/>
              <a:t>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«Народ не помнящий своего прошлого, не имеет будущего»</a:t>
            </a:r>
          </a:p>
          <a:p>
            <a:pPr algn="just">
              <a:buNone/>
            </a:pPr>
            <a:r>
              <a:rPr lang="ru-RU" dirty="0"/>
              <a:t>                                                                           В.О. Ключевский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44E88FC-BE90-4227-8E20-660D55A9BC2D}"/>
              </a:ext>
            </a:extLst>
          </p:cNvPr>
          <p:cNvSpPr txBox="1"/>
          <p:nvPr/>
        </p:nvSpPr>
        <p:spPr>
          <a:xfrm>
            <a:off x="827585" y="1412776"/>
            <a:ext cx="7344816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АКЦИЯ  «Сад Памяти»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Формирование эмоционального бережного отношения к истории страны, к памятным местам и событиям.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Способствовать  нравственному  развитию детей старшего возраста. 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Сформировать желание у ребят лично участвовать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уходе за "Садом Памяти". 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Повышение интереса у родительской общественности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 патриотическим мероприятиям, проводимым в детском саду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(личное участие, увеличение количества подписчиков в социальных сетях,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анкетировании и др.). 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Способствовать поддержанию положительного имиджа дошкольного образовательного учреждения и социальных партнеров.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lvl="0"/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7">
            <a:extLst>
              <a:ext uri="{FF2B5EF4-FFF2-40B4-BE49-F238E27FC236}">
                <a16:creationId xmlns:a16="http://schemas.microsoft.com/office/drawing/2014/main" id="{6DCF3146-C507-4039-82B5-30EF80174AAC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 rotWithShape="1">
          <a:blip r:embed="rId2"/>
          <a:srcRect l="30846" t="20602" r="30555" b="12491"/>
          <a:stretch/>
        </p:blipFill>
        <p:spPr>
          <a:xfrm>
            <a:off x="220705" y="217172"/>
            <a:ext cx="3589600" cy="349985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5103164-6C58-4C51-89A4-5BFBF81957A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688" t="15001" r="25587" b="19444"/>
          <a:stretch/>
        </p:blipFill>
        <p:spPr>
          <a:xfrm>
            <a:off x="4195309" y="4065946"/>
            <a:ext cx="3544186" cy="2628292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FD9E1926-F81C-4641-9C1E-3A3651E6B63D}"/>
              </a:ext>
            </a:extLst>
          </p:cNvPr>
          <p:cNvPicPr/>
          <p:nvPr/>
        </p:nvPicPr>
        <p:blipFill rotWithShape="1">
          <a:blip r:embed="rId4"/>
          <a:srcRect l="51165" t="71206" r="37711" b="4612"/>
          <a:stretch/>
        </p:blipFill>
        <p:spPr bwMode="auto">
          <a:xfrm>
            <a:off x="3944091" y="293922"/>
            <a:ext cx="2737969" cy="2711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C:\Users\pc\Downloads\1716493464741.jpg">
            <a:extLst>
              <a:ext uri="{FF2B5EF4-FFF2-40B4-BE49-F238E27FC236}">
                <a16:creationId xmlns:a16="http://schemas.microsoft.com/office/drawing/2014/main" id="{B66FC266-0CC4-4038-9B7A-7FB614BCBBAE}"/>
              </a:ext>
            </a:extLst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152" y="1628800"/>
            <a:ext cx="2416299" cy="2208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EAA9B89-F2C1-43A1-AF68-2D2037DFA99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1413" t="17801" r="32675" b="16401"/>
          <a:stretch/>
        </p:blipFill>
        <p:spPr>
          <a:xfrm>
            <a:off x="455262" y="3855795"/>
            <a:ext cx="3488829" cy="230950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2DD78AE-D949-42AD-9D1F-B540BDF3D84D}"/>
              </a:ext>
            </a:extLst>
          </p:cNvPr>
          <p:cNvSpPr txBox="1"/>
          <p:nvPr/>
        </p:nvSpPr>
        <p:spPr>
          <a:xfrm>
            <a:off x="7236296" y="476672"/>
            <a:ext cx="11722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2024 год</a:t>
            </a:r>
          </a:p>
        </p:txBody>
      </p:sp>
    </p:spTree>
    <p:extLst>
      <p:ext uri="{BB962C8B-B14F-4D97-AF65-F5344CB8AC3E}">
        <p14:creationId xmlns:p14="http://schemas.microsoft.com/office/powerpoint/2010/main" val="40003001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1847128"/>
          </a:xfrm>
        </p:spPr>
        <p:txBody>
          <a:bodyPr>
            <a:normAutofit fontScale="90000"/>
          </a:bodyPr>
          <a:lstStyle/>
          <a:p>
            <a:br>
              <a:rPr lang="ru-RU" sz="2200" dirty="0"/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2024 года наши выпускники вместе со всей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страной высаживают деревья, цветы в память о миллионах людей, погибших в Великой Отечественной войне.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Каждое высаженное растение – символ памяти и благодарности мирных поколений.</a:t>
            </a:r>
          </a:p>
        </p:txBody>
      </p:sp>
      <p:pic>
        <p:nvPicPr>
          <p:cNvPr id="2050" name="Picture 2" descr="C:\Users\LENOVO\Desktop\QlBV7vlqwQdjkPdQ80Efjjq5p1oBjHjZJaGm36yQExLrIZzhipTRFE7HWvIUjcX6-Pb-VN3nMO7i3wtyLYnjIpZ_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707" y="2544771"/>
            <a:ext cx="2645577" cy="3527435"/>
          </a:xfrm>
          <a:prstGeom prst="rect">
            <a:avLst/>
          </a:prstGeom>
          <a:noFill/>
        </p:spPr>
      </p:pic>
      <p:pic>
        <p:nvPicPr>
          <p:cNvPr id="2051" name="Picture 3" descr="C:\Users\LENOVO\Desktop\36uCZmOu7YBhq3dEE3N71UfYci-qp3ze_-CXFuMJiMEJonnUUy6Q4vbK79lrzE97MDTqhF5exCtBwL1Aq3r7EyoQ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3429000"/>
            <a:ext cx="2643206" cy="2643206"/>
          </a:xfrm>
          <a:prstGeom prst="rect">
            <a:avLst/>
          </a:prstGeom>
          <a:noFill/>
        </p:spPr>
      </p:pic>
      <p:pic>
        <p:nvPicPr>
          <p:cNvPr id="2052" name="Picture 4" descr="C:\Users\LENOVO\Desktop\_KDBgz2DVXzwQHfAKAKFWWqt22rmMqh5RPLs8B-m_Ed0_p3y5APTY7eCzzHAA5F-5urecz4L6tHdeAsZlYShXQj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74133" y="2636912"/>
            <a:ext cx="2678925" cy="3571900"/>
          </a:xfrm>
          <a:prstGeom prst="rect">
            <a:avLst/>
          </a:prstGeom>
          <a:noFill/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6B623E0-0E68-4283-ADA2-11A447E9B54D}"/>
              </a:ext>
            </a:extLst>
          </p:cNvPr>
          <p:cNvSpPr txBox="1"/>
          <p:nvPr/>
        </p:nvSpPr>
        <p:spPr>
          <a:xfrm>
            <a:off x="3425022" y="6238767"/>
            <a:ext cx="16678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Май, 2025 год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FB33D2D-3D2D-4807-AE6B-68CB6A5003F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869189"/>
            <a:ext cx="2949792" cy="393305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5731916-9528-4E38-87A5-B8168EE22AB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6155" y="803877"/>
            <a:ext cx="2031690" cy="2708920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4C51926-459E-40DD-BC1B-0900BE6A9F8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2835717"/>
            <a:ext cx="3456384" cy="2592288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0A15C747-5258-41C6-9894-357BB6894D2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874" y="3512797"/>
            <a:ext cx="4312826" cy="3247305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AF2660D6-5389-40A2-BEF7-A8160CAEDB74}"/>
              </a:ext>
            </a:extLst>
          </p:cNvPr>
          <p:cNvSpPr txBox="1"/>
          <p:nvPr/>
        </p:nvSpPr>
        <p:spPr>
          <a:xfrm>
            <a:off x="1008756" y="364751"/>
            <a:ext cx="6446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Торжественное открытие после реконструкции «Сада Памяти»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A6A45AB-A5D7-4214-BF62-3FC6ED1460FA}"/>
              </a:ext>
            </a:extLst>
          </p:cNvPr>
          <p:cNvSpPr txBox="1"/>
          <p:nvPr/>
        </p:nvSpPr>
        <p:spPr>
          <a:xfrm>
            <a:off x="6468392" y="6173338"/>
            <a:ext cx="19269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Октябрь, 2025 г. </a:t>
            </a:r>
          </a:p>
        </p:txBody>
      </p:sp>
    </p:spTree>
    <p:extLst>
      <p:ext uri="{BB962C8B-B14F-4D97-AF65-F5344CB8AC3E}">
        <p14:creationId xmlns:p14="http://schemas.microsoft.com/office/powerpoint/2010/main" val="8943743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9DED16A-9A09-4D9F-A0F3-7484BD64524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119" t="15823" r="21177" b="4431"/>
          <a:stretch/>
        </p:blipFill>
        <p:spPr>
          <a:xfrm>
            <a:off x="503548" y="20024"/>
            <a:ext cx="8136904" cy="683797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1E5D925-7D74-43C0-9B12-7CD5F8796C3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101" t="19201" r="13775" b="26200"/>
          <a:stretch/>
        </p:blipFill>
        <p:spPr>
          <a:xfrm>
            <a:off x="32805" y="404664"/>
            <a:ext cx="8784976" cy="5688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4136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Рассказ семьи Ширяевых, какие места в России и малой Родины им удалось посетить всей семьей</a:t>
            </a:r>
          </a:p>
        </p:txBody>
      </p:sp>
      <p:pic>
        <p:nvPicPr>
          <p:cNvPr id="5122" name="Picture 2" descr="C:\Users\LENOVO\Desktop\file. (2).pn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071678"/>
            <a:ext cx="2554492" cy="3405989"/>
          </a:xfrm>
          <a:prstGeom prst="rect">
            <a:avLst/>
          </a:prstGeom>
          <a:noFill/>
        </p:spPr>
      </p:pic>
      <p:pic>
        <p:nvPicPr>
          <p:cNvPr id="5123" name="Picture 3" descr="C:\Users\LENOVO\Desktop\file.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26" y="2928934"/>
            <a:ext cx="2928959" cy="2196719"/>
          </a:xfrm>
          <a:prstGeom prst="rect">
            <a:avLst/>
          </a:prstGeom>
          <a:noFill/>
        </p:spPr>
      </p:pic>
      <p:pic>
        <p:nvPicPr>
          <p:cNvPr id="5124" name="Picture 4" descr="C:\Users\LENOVO\Desktop\file. (1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72198" y="2000240"/>
            <a:ext cx="2571768" cy="3429024"/>
          </a:xfrm>
          <a:prstGeom prst="rect">
            <a:avLst/>
          </a:prstGeom>
          <a:noFill/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19D7B52-D699-431A-828E-8902FC2D536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3225" t="20601" r="44489" b="20600"/>
          <a:stretch/>
        </p:blipFill>
        <p:spPr>
          <a:xfrm>
            <a:off x="3563888" y="5251452"/>
            <a:ext cx="1368152" cy="1401521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7467600" cy="1512168"/>
          </a:xfrm>
        </p:spPr>
        <p:txBody>
          <a:bodyPr>
            <a:normAutofit fontScale="90000"/>
          </a:bodyPr>
          <a:lstStyle/>
          <a:p>
            <a:pPr algn="ctr"/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Маша вместе с мамой рассказала о традициях своей семьи.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#</a:t>
            </a:r>
            <a:r>
              <a:rPr lang="ru-RU" sz="24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Акция«Крепка_Семья</a:t>
            </a:r>
            <a:r>
              <a:rPr lang="ru-RU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</a:t>
            </a:r>
            <a:r>
              <a:rPr lang="ru-RU" sz="24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Сильна_Россия</a:t>
            </a:r>
            <a:r>
              <a:rPr lang="ru-RU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</p:txBody>
      </p:sp>
      <p:pic>
        <p:nvPicPr>
          <p:cNvPr id="6146" name="Picture 2" descr="C:\Users\LENOVO\Desktop\file. (3).pn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000240"/>
            <a:ext cx="3073001" cy="4097335"/>
          </a:xfrm>
          <a:prstGeom prst="rect">
            <a:avLst/>
          </a:prstGeom>
          <a:noFill/>
        </p:spPr>
      </p:pic>
      <p:pic>
        <p:nvPicPr>
          <p:cNvPr id="6147" name="Picture 3" descr="C:\Users\LENOVO\Desktop\file. (4)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00430" y="2000240"/>
            <a:ext cx="4929222" cy="3581146"/>
          </a:xfrm>
          <a:prstGeom prst="rect">
            <a:avLst/>
          </a:prstGeom>
          <a:noFill/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F161985-34BC-4D81-B1F7-6D42A8CC724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3225" t="20601" r="44489" b="20600"/>
          <a:stretch/>
        </p:blipFill>
        <p:spPr>
          <a:xfrm>
            <a:off x="4067944" y="5536991"/>
            <a:ext cx="1224136" cy="1253993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5386610"/>
          </a:xfrm>
        </p:spPr>
        <p:txBody>
          <a:bodyPr>
            <a:normAutofit fontScale="90000"/>
          </a:bodyPr>
          <a:lstStyle/>
          <a:p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br>
              <a:rPr lang="ru-RU" dirty="0">
                <a:latin typeface="Arial" pitchFamily="34" charset="0"/>
                <a:cs typeface="Arial" pitchFamily="34" charset="0"/>
              </a:rPr>
            </a:br>
            <a:br>
              <a:rPr lang="ru-RU" dirty="0">
                <a:latin typeface="Arial" pitchFamily="34" charset="0"/>
                <a:cs typeface="Arial" pitchFamily="34" charset="0"/>
              </a:rPr>
            </a:br>
            <a:br>
              <a:rPr lang="ru-RU" dirty="0">
                <a:latin typeface="Arial" pitchFamily="34" charset="0"/>
                <a:cs typeface="Arial" pitchFamily="34" charset="0"/>
              </a:rPr>
            </a:br>
            <a:r>
              <a:rPr lang="ru-RU" dirty="0">
                <a:latin typeface="Arial" pitchFamily="34" charset="0"/>
                <a:cs typeface="Arial" pitchFamily="34" charset="0"/>
              </a:rPr>
              <a:t>               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Акция «Читаем всей семьей!»</a:t>
            </a:r>
            <a:b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Несмотря на значительный воспитательный потенциал литературы, на сегодняшний момент чтение книг теряет свою популярность среди молодежи.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Многие  современные родители просто не осознают ценность чтения книг в семейном кругу, перекладывая эту деятельность на педагогов.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 нашим наблюдениям, увеличился процент детей  3-4 лет,  поступающих в детский сад, у которых не сформирован достаточный для их возраста словарный запас.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Все чаще в медицинских картах воспитанников появляется диагноз – задержка речевого развития.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опросе родителей наших воспитанников выяснилось, что больше 30 % родителей не читают детям дома сказки, детскую литературу.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5F0C7DD9-BB7C-4C5A-8A04-6C9D5BB381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DEE90D5-5314-4A8C-B45C-5BC4F441657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3701" t="54200" r="29525" b="17801"/>
          <a:stretch/>
        </p:blipFill>
        <p:spPr>
          <a:xfrm>
            <a:off x="2483768" y="2214156"/>
            <a:ext cx="5875853" cy="345638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F4C8505-980F-44BC-8171-50722063995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588" t="29001" r="38975" b="19199"/>
          <a:stretch/>
        </p:blipFill>
        <p:spPr>
          <a:xfrm>
            <a:off x="323528" y="457405"/>
            <a:ext cx="3546329" cy="291587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E6D79D7-2557-45F1-93BA-6C95E426ACFB}"/>
              </a:ext>
            </a:extLst>
          </p:cNvPr>
          <p:cNvSpPr txBox="1"/>
          <p:nvPr/>
        </p:nvSpPr>
        <p:spPr>
          <a:xfrm>
            <a:off x="1043608" y="3573016"/>
            <a:ext cx="11785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2024 год.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469687D-9943-4ECB-AF86-A408171636A2}"/>
              </a:ext>
            </a:extLst>
          </p:cNvPr>
          <p:cNvSpPr txBox="1"/>
          <p:nvPr/>
        </p:nvSpPr>
        <p:spPr>
          <a:xfrm>
            <a:off x="5868144" y="5870280"/>
            <a:ext cx="9957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2026 г. </a:t>
            </a:r>
          </a:p>
        </p:txBody>
      </p:sp>
    </p:spTree>
    <p:extLst>
      <p:ext uri="{BB962C8B-B14F-4D97-AF65-F5344CB8AC3E}">
        <p14:creationId xmlns:p14="http://schemas.microsoft.com/office/powerpoint/2010/main" val="5526714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2">
            <a:extLst>
              <a:ext uri="{FF2B5EF4-FFF2-40B4-BE49-F238E27FC236}">
                <a16:creationId xmlns:a16="http://schemas.microsoft.com/office/drawing/2014/main" id="{FF9CDC26-58DE-4CE7-B440-C7AC7576CE9A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755576" y="928670"/>
            <a:ext cx="7169224" cy="5545155"/>
          </a:xfrm>
        </p:spPr>
        <p:txBody>
          <a:bodyPr>
            <a:noAutofit/>
          </a:bodyPr>
          <a:lstStyle/>
          <a:p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акции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формирование устойчивого интереса к чтению в кругу семьи</a:t>
            </a:r>
          </a:p>
          <a:p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-расширять  словарный  запас детей;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-воспитывать любовь к чтению книг;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-способствовать укреплению семейных  эмоциональных связей;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-способствовать формированию семейных ценностей и традиций;     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-способствовать формированию социальной ответственности родителей;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способствовать формированию моральных норм у детей.</a:t>
            </a:r>
          </a:p>
        </p:txBody>
      </p:sp>
    </p:spTree>
    <p:extLst>
      <p:ext uri="{BB962C8B-B14F-4D97-AF65-F5344CB8AC3E}">
        <p14:creationId xmlns:p14="http://schemas.microsoft.com/office/powerpoint/2010/main" val="41491717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Autofit/>
          </a:bodyPr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Девиз семейного чтения 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«Читайте детям, читайте вместе с детьми!»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C:\Users\LENOVO\Desktop\IMG_20250512_174356.jpg"/>
          <p:cNvPicPr>
            <a:picLocks noGrp="1" noChangeAspect="1" noChangeArrowheads="1"/>
          </p:cNvPicPr>
          <p:nvPr>
            <p:ph sz="quarter" idx="1"/>
          </p:nvPr>
        </p:nvPicPr>
        <p:blipFill rotWithShape="1">
          <a:blip r:embed="rId2" cstate="print"/>
          <a:srcRect l="5910" r="9380" b="4095"/>
          <a:stretch/>
        </p:blipFill>
        <p:spPr bwMode="auto">
          <a:xfrm>
            <a:off x="899592" y="1435887"/>
            <a:ext cx="3096344" cy="4153353"/>
          </a:xfrm>
          <a:prstGeom prst="rect">
            <a:avLst/>
          </a:prstGeom>
          <a:noFill/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59DDEAB-30F4-4198-B7B8-59CF3611791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4735" y="1430963"/>
            <a:ext cx="3456384" cy="345638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FB76E57-8AC8-4F12-AA28-EF915E45D1F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6138" t="10895" r="35825" b="13600"/>
          <a:stretch/>
        </p:blipFill>
        <p:spPr>
          <a:xfrm>
            <a:off x="1979712" y="3609390"/>
            <a:ext cx="3583545" cy="3168352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B175F4F-3AB4-4E69-AC2F-841E8497FBB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675" t="10895" r="33463" b="13601"/>
          <a:stretch/>
        </p:blipFill>
        <p:spPr>
          <a:xfrm>
            <a:off x="539552" y="116632"/>
            <a:ext cx="4536504" cy="576064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1932BF7-6026-46B0-B0DE-0718EEF3DBA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028" t="14785" r="37789" b="13486"/>
          <a:stretch/>
        </p:blipFill>
        <p:spPr>
          <a:xfrm>
            <a:off x="4554880" y="1628800"/>
            <a:ext cx="4013655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4561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AE1C0AE-6A89-4816-A4EA-87F46968E3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438" t="19023" r="43700" b="22000"/>
          <a:stretch/>
        </p:blipFill>
        <p:spPr>
          <a:xfrm>
            <a:off x="670216" y="417041"/>
            <a:ext cx="3397729" cy="332872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5F45D0E-B550-4913-A8CE-A238E1715D4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801" t="19024" r="42912" b="27966"/>
          <a:stretch/>
        </p:blipFill>
        <p:spPr>
          <a:xfrm>
            <a:off x="4948462" y="142810"/>
            <a:ext cx="3402331" cy="3142174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4C99231-3967-4047-818E-48AE35D6524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1896" t="19417" r="42667" b="21606"/>
          <a:stretch/>
        </p:blipFill>
        <p:spPr>
          <a:xfrm>
            <a:off x="5087477" y="3411720"/>
            <a:ext cx="2548087" cy="2385392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3AC77F9C-B656-4A50-AE93-92F40758714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4438" t="18116" r="48518" b="32090"/>
          <a:stretch/>
        </p:blipFill>
        <p:spPr>
          <a:xfrm>
            <a:off x="2267744" y="3748062"/>
            <a:ext cx="2472867" cy="2561146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Autofit/>
          </a:bodyPr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участия в акции: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F1C05AA6-D2F7-480B-A258-A34910F58E76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/>
              <a:t>90% родителей приняли участие в акции.</a:t>
            </a:r>
          </a:p>
          <a:p>
            <a:r>
              <a:rPr lang="ru-RU" dirty="0"/>
              <a:t>Родители отметили, что они стали больше времени проводить с книгами в кругу семьи, оценили важность семейного чтения. </a:t>
            </a:r>
          </a:p>
          <a:p>
            <a:r>
              <a:rPr lang="ru-RU" dirty="0"/>
              <a:t>У детей повысился интерес к чтению художественной литературы.</a:t>
            </a:r>
          </a:p>
          <a:p>
            <a:r>
              <a:rPr lang="ru-RU" dirty="0"/>
              <a:t>Дети стали более ответственно и  бережно  относиться к  книгам.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661342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0F8DDA9-4723-463A-AA60-DB25F87FCC89}"/>
              </a:ext>
            </a:extLst>
          </p:cNvPr>
          <p:cNvSpPr txBox="1"/>
          <p:nvPr/>
        </p:nvSpPr>
        <p:spPr>
          <a:xfrm>
            <a:off x="395536" y="1052736"/>
            <a:ext cx="7850932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/>
              <a:t>            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Нетрадиционные формы работы с родителями: 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Помогают повысить активность , родители становятся более 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активными участниками образовательного процесса, а не пассивными 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наблюдателями. </a:t>
            </a: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Помогают родителям лучше понимать потребности и особенности своего 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ребёнка, осваивать эффективные способы взаимодействия с ним. </a:t>
            </a: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Помогают укреплять  детско-родительские отношения благодаря 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совместным мероприятиям и проектам. </a:t>
            </a:r>
          </a:p>
          <a:p>
            <a:pPr lvl="0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Родители начинают рассматривать детский сад не как учреждение,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как союзника в воспитании, что повышает доверие к педагогам 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положительно сказывается на развитии ребёнка.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0F8DDA9-4723-463A-AA60-DB25F87FCC89}"/>
              </a:ext>
            </a:extLst>
          </p:cNvPr>
          <p:cNvSpPr txBox="1"/>
          <p:nvPr/>
        </p:nvSpPr>
        <p:spPr>
          <a:xfrm>
            <a:off x="586149" y="2393442"/>
            <a:ext cx="780227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4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8522419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495</TotalTime>
  <Words>353</Words>
  <Application>Microsoft Office PowerPoint</Application>
  <PresentationFormat>Экран (4:3)</PresentationFormat>
  <Paragraphs>76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6" baseType="lpstr">
      <vt:lpstr>Arial</vt:lpstr>
      <vt:lpstr>Century Schoolbook</vt:lpstr>
      <vt:lpstr>Times New Roman</vt:lpstr>
      <vt:lpstr>Wingdings</vt:lpstr>
      <vt:lpstr>Wingdings 2</vt:lpstr>
      <vt:lpstr>Эркер</vt:lpstr>
      <vt:lpstr>Нетрадиционные практики успешного взаимодействия с родителями воспитанников и их вовлеченности в образовательный процесс - акции</vt:lpstr>
      <vt:lpstr>Как заинтересовать родителей в совместной работе? Как сделать их участниками воспитательного процесса? </vt:lpstr>
      <vt:lpstr>Презентация PowerPoint</vt:lpstr>
      <vt:lpstr>Презентация PowerPoint</vt:lpstr>
      <vt:lpstr>Презентация PowerPoint</vt:lpstr>
      <vt:lpstr> С 2024 года наши выпускники вместе со всей  страной высаживают деревья, цветы в память о миллионах людей, погибших в Великой Отечественной войне.  Каждое высаженное растение – символ памяти и благодарности мирных поколений.</vt:lpstr>
      <vt:lpstr>Презентация PowerPoint</vt:lpstr>
      <vt:lpstr>Презентация PowerPoint</vt:lpstr>
      <vt:lpstr>Презентация PowerPoint</vt:lpstr>
      <vt:lpstr>Рассказ семьи Ширяевых, какие места в России и малой Родины им удалось посетить всей семьей</vt:lpstr>
      <vt:lpstr>  Маша вместе с мамой рассказала о традициях своей семьи.  #Акция«Крепка_Семья—Сильна_Россия»</vt:lpstr>
      <vt:lpstr>                   Акция «Читаем всей семьей!»    Несмотря на значительный воспитательный потенциал литературы, на сегодняшний момент чтение книг теряет свою популярность среди молодежи. Многие  современные родители просто не осознают ценность чтения книг в семейном кругу, перекладывая эту деятельность на педагогов.   По нашим наблюдениям, увеличился процент детей  3-4 лет,  поступающих в детский сад, у которых не сформирован достаточный для их возраста словарный запас.  Все чаще в медицинских картах воспитанников появляется диагноз – задержка речевого развития.  При опросе родителей наших воспитанников выяснилось, что больше 30 % родителей не читают детям дома сказки, детскую литературу.  </vt:lpstr>
      <vt:lpstr>Презентация PowerPoint</vt:lpstr>
      <vt:lpstr>Презентация PowerPoint</vt:lpstr>
      <vt:lpstr>Девиз семейного чтения  «Читайте детям, читайте вместе с детьми!»</vt:lpstr>
      <vt:lpstr>Презентация PowerPoint</vt:lpstr>
      <vt:lpstr>Презентация PowerPoint</vt:lpstr>
      <vt:lpstr>Результаты участия в акции: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Нетрадиционные практики успешного взаимодействия с родителями воспитанников и их вовлеченности в образовательный процесс - акции</dc:title>
  <dc:creator>LENOVO</dc:creator>
  <cp:lastModifiedBy>Елена Левина</cp:lastModifiedBy>
  <cp:revision>35</cp:revision>
  <dcterms:created xsi:type="dcterms:W3CDTF">2026-03-11T10:38:01Z</dcterms:created>
  <dcterms:modified xsi:type="dcterms:W3CDTF">2026-04-01T13:48:01Z</dcterms:modified>
</cp:coreProperties>
</file>