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62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64" r:id="rId13"/>
    <p:sldId id="274" r:id="rId14"/>
    <p:sldId id="275" r:id="rId15"/>
    <p:sldId id="276" r:id="rId16"/>
    <p:sldId id="277" r:id="rId17"/>
    <p:sldId id="278" r:id="rId18"/>
    <p:sldId id="279" r:id="rId19"/>
    <p:sldId id="280" r:id="rId20"/>
  </p:sldIdLst>
  <p:sldSz cx="9144000" cy="6858000" type="screen4x3"/>
  <p:notesSz cx="6858000" cy="9144000"/>
  <p:custDataLst>
    <p:tags r:id="rId22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E1E78"/>
    <a:srgbClr val="666699"/>
    <a:srgbClr val="3399FF"/>
    <a:srgbClr val="04374A"/>
    <a:srgbClr val="E590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4604" autoAdjust="0"/>
  </p:normalViewPr>
  <p:slideViewPr>
    <p:cSldViewPr>
      <p:cViewPr varScale="1">
        <p:scale>
          <a:sx n="63" d="100"/>
          <a:sy n="63" d="100"/>
        </p:scale>
        <p:origin x="159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C0431-2448-4DC3-AF70-2785FBE2C445}" type="datetimeFigureOut">
              <a:rPr lang="ru-RU" smtClean="0"/>
              <a:t>14.11.2023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4341FE-AE5C-47F1-8FD8-47C4A673A8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119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resentation-creation.ru/powerpoint-templates.html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dirty="0" smtClean="0"/>
              <a:t>Оригинальные шаблоны для презентаций: </a:t>
            </a:r>
            <a:r>
              <a:rPr lang="ru-RU" sz="1200" dirty="0" smtClean="0">
                <a:hlinkClick r:id="rId3"/>
              </a:rPr>
              <a:t>https://presentation-creation.ru/powerpoint-templates.html</a:t>
            </a:r>
            <a:r>
              <a:rPr lang="en-US" sz="1200" dirty="0" smtClean="0"/>
              <a:t> </a:t>
            </a:r>
            <a:endParaRPr lang="ru-RU" sz="1200" dirty="0" smtClean="0"/>
          </a:p>
          <a:p>
            <a:r>
              <a:rPr lang="ru-RU" sz="1200" smtClean="0"/>
              <a:t>Бесплатно и без регистрации.</a:t>
            </a:r>
          </a:p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614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44624"/>
            <a:ext cx="8784976" cy="1728192"/>
          </a:xfrm>
        </p:spPr>
        <p:txBody>
          <a:bodyPr/>
          <a:lstStyle>
            <a:lvl1pPr>
              <a:defRPr b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C00000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14.11.2023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C00000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C00000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564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251520" y="228168"/>
            <a:ext cx="8784976" cy="11508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4" name="Текст 2"/>
          <p:cNvSpPr>
            <a:spLocks noGrp="1"/>
          </p:cNvSpPr>
          <p:nvPr>
            <p:ph idx="1"/>
          </p:nvPr>
        </p:nvSpPr>
        <p:spPr>
          <a:xfrm>
            <a:off x="2123728" y="1628800"/>
            <a:ext cx="7020272" cy="4608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15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14.11.2023</a:t>
            </a:fld>
            <a:endParaRPr lang="ru-RU"/>
          </a:p>
        </p:txBody>
      </p:sp>
      <p:sp>
        <p:nvSpPr>
          <p:cNvPr id="16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7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301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14.11.2023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65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95536" y="1999381"/>
            <a:ext cx="4248472" cy="4525963"/>
          </a:xfrm>
        </p:spPr>
        <p:txBody>
          <a:bodyPr/>
          <a:lstStyle>
            <a:lvl1pPr>
              <a:defRPr sz="2800">
                <a:solidFill>
                  <a:schemeClr val="tx2">
                    <a:lumMod val="75000"/>
                  </a:schemeClr>
                </a:solidFill>
              </a:defRPr>
            </a:lvl1pPr>
            <a:lvl2pPr>
              <a:defRPr sz="2400">
                <a:solidFill>
                  <a:schemeClr val="tx2">
                    <a:lumMod val="75000"/>
                  </a:schemeClr>
                </a:solidFill>
              </a:defRPr>
            </a:lvl2pPr>
            <a:lvl3pPr>
              <a:defRPr sz="2000">
                <a:solidFill>
                  <a:schemeClr val="tx2">
                    <a:lumMod val="75000"/>
                  </a:schemeClr>
                </a:solidFill>
              </a:defRPr>
            </a:lvl3pPr>
            <a:lvl4pPr>
              <a:defRPr sz="1800">
                <a:solidFill>
                  <a:schemeClr val="tx2">
                    <a:lumMod val="75000"/>
                  </a:schemeClr>
                </a:solidFill>
              </a:defRPr>
            </a:lvl4pPr>
            <a:lvl5pPr>
              <a:defRPr sz="1800">
                <a:solidFill>
                  <a:schemeClr val="tx2">
                    <a:lumMod val="7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16016" y="1999381"/>
            <a:ext cx="4248472" cy="4525963"/>
          </a:xfrm>
        </p:spPr>
        <p:txBody>
          <a:bodyPr/>
          <a:lstStyle>
            <a:lvl1pPr>
              <a:defRPr sz="2800">
                <a:solidFill>
                  <a:schemeClr val="tx2">
                    <a:lumMod val="75000"/>
                  </a:schemeClr>
                </a:solidFill>
              </a:defRPr>
            </a:lvl1pPr>
            <a:lvl2pPr>
              <a:defRPr sz="2400">
                <a:solidFill>
                  <a:schemeClr val="tx2">
                    <a:lumMod val="75000"/>
                  </a:schemeClr>
                </a:solidFill>
              </a:defRPr>
            </a:lvl2pPr>
            <a:lvl3pPr>
              <a:defRPr sz="2000">
                <a:solidFill>
                  <a:schemeClr val="tx2">
                    <a:lumMod val="75000"/>
                  </a:schemeClr>
                </a:solidFill>
              </a:defRPr>
            </a:lvl3pPr>
            <a:lvl4pPr>
              <a:defRPr sz="1800">
                <a:solidFill>
                  <a:schemeClr val="tx2">
                    <a:lumMod val="75000"/>
                  </a:schemeClr>
                </a:solidFill>
              </a:defRPr>
            </a:lvl4pPr>
            <a:lvl5pPr>
              <a:defRPr sz="1800">
                <a:solidFill>
                  <a:schemeClr val="tx2">
                    <a:lumMod val="7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14.11.2023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133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748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502048"/>
            <a:ext cx="4040188" cy="3951288"/>
          </a:xfrm>
        </p:spPr>
        <p:txBody>
          <a:bodyPr/>
          <a:lstStyle>
            <a:lvl1pPr>
              <a:defRPr sz="2400">
                <a:solidFill>
                  <a:schemeClr val="tx2">
                    <a:lumMod val="75000"/>
                  </a:schemeClr>
                </a:solidFill>
              </a:defRPr>
            </a:lvl1pPr>
            <a:lvl2pPr>
              <a:defRPr sz="2000">
                <a:solidFill>
                  <a:schemeClr val="tx2">
                    <a:lumMod val="75000"/>
                  </a:schemeClr>
                </a:solidFill>
              </a:defRPr>
            </a:lvl2pPr>
            <a:lvl3pPr>
              <a:defRPr sz="1800">
                <a:solidFill>
                  <a:schemeClr val="tx2">
                    <a:lumMod val="75000"/>
                  </a:schemeClr>
                </a:solidFill>
              </a:defRPr>
            </a:lvl3pPr>
            <a:lvl4pPr>
              <a:defRPr sz="1600">
                <a:solidFill>
                  <a:schemeClr val="tx2">
                    <a:lumMod val="75000"/>
                  </a:schemeClr>
                </a:solidFill>
              </a:defRPr>
            </a:lvl4pPr>
            <a:lvl5pPr>
              <a:defRPr sz="1600">
                <a:solidFill>
                  <a:schemeClr val="tx2">
                    <a:lumMod val="7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925142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502048"/>
            <a:ext cx="4041775" cy="3951288"/>
          </a:xfrm>
        </p:spPr>
        <p:txBody>
          <a:bodyPr/>
          <a:lstStyle>
            <a:lvl1pPr>
              <a:defRPr sz="2400">
                <a:solidFill>
                  <a:schemeClr val="tx2">
                    <a:lumMod val="75000"/>
                  </a:schemeClr>
                </a:solidFill>
              </a:defRPr>
            </a:lvl1pPr>
            <a:lvl2pPr>
              <a:defRPr sz="2000">
                <a:solidFill>
                  <a:schemeClr val="tx2">
                    <a:lumMod val="75000"/>
                  </a:schemeClr>
                </a:solidFill>
              </a:defRPr>
            </a:lvl2pPr>
            <a:lvl3pPr>
              <a:defRPr sz="1800">
                <a:solidFill>
                  <a:schemeClr val="tx2">
                    <a:lumMod val="75000"/>
                  </a:schemeClr>
                </a:solidFill>
              </a:defRPr>
            </a:lvl3pPr>
            <a:lvl4pPr>
              <a:defRPr sz="1600">
                <a:solidFill>
                  <a:schemeClr val="tx2">
                    <a:lumMod val="75000"/>
                  </a:schemeClr>
                </a:solidFill>
              </a:defRPr>
            </a:lvl4pPr>
            <a:lvl5pPr>
              <a:defRPr sz="1600">
                <a:solidFill>
                  <a:schemeClr val="tx2">
                    <a:lumMod val="7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14.11.2023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933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14.11.2023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45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14.11.2023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595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3622"/>
            <a:ext cx="3008313" cy="921478"/>
          </a:xfrm>
        </p:spPr>
        <p:txBody>
          <a:bodyPr anchor="b"/>
          <a:lstStyle>
            <a:lvl1pPr algn="l">
              <a:defRPr sz="2000" b="1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3888" y="1916832"/>
            <a:ext cx="5111750" cy="4353347"/>
          </a:xfrm>
        </p:spPr>
        <p:txBody>
          <a:bodyPr/>
          <a:lstStyle>
            <a:lvl1pPr>
              <a:defRPr sz="3200">
                <a:solidFill>
                  <a:schemeClr val="tx2">
                    <a:lumMod val="75000"/>
                  </a:schemeClr>
                </a:solidFill>
              </a:defRPr>
            </a:lvl1pPr>
            <a:lvl2pPr>
              <a:defRPr sz="2800">
                <a:solidFill>
                  <a:schemeClr val="tx2">
                    <a:lumMod val="75000"/>
                  </a:schemeClr>
                </a:solidFill>
              </a:defRPr>
            </a:lvl2pPr>
            <a:lvl3pPr>
              <a:defRPr sz="2400">
                <a:solidFill>
                  <a:schemeClr val="tx2">
                    <a:lumMod val="75000"/>
                  </a:schemeClr>
                </a:solidFill>
              </a:defRPr>
            </a:lvl3pPr>
            <a:lvl4pPr>
              <a:defRPr sz="2000">
                <a:solidFill>
                  <a:schemeClr val="tx2">
                    <a:lumMod val="75000"/>
                  </a:schemeClr>
                </a:solidFill>
              </a:defRPr>
            </a:lvl4pPr>
            <a:lvl5pPr>
              <a:defRPr sz="2000">
                <a:solidFill>
                  <a:schemeClr val="tx2">
                    <a:lumMod val="75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14.11.2023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489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14.11.2023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860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  <a:lvl2pPr>
              <a:defRPr>
                <a:solidFill>
                  <a:schemeClr val="tx2">
                    <a:lumMod val="75000"/>
                  </a:schemeClr>
                </a:solidFill>
              </a:defRPr>
            </a:lvl2pPr>
            <a:lvl3pPr>
              <a:defRPr>
                <a:solidFill>
                  <a:schemeClr val="tx2">
                    <a:lumMod val="75000"/>
                  </a:schemeClr>
                </a:solidFill>
              </a:defRPr>
            </a:lvl3pPr>
            <a:lvl4pPr>
              <a:defRPr>
                <a:solidFill>
                  <a:schemeClr val="tx2">
                    <a:lumMod val="75000"/>
                  </a:schemeClr>
                </a:solidFill>
              </a:defRPr>
            </a:lvl4pPr>
            <a:lvl5pPr>
              <a:defRPr>
                <a:solidFill>
                  <a:schemeClr val="tx2">
                    <a:lumMod val="75000"/>
                  </a:schemeClr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14.11.2023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880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  <a:lvl2pPr>
              <a:defRPr>
                <a:solidFill>
                  <a:schemeClr val="tx2">
                    <a:lumMod val="75000"/>
                  </a:schemeClr>
                </a:solidFill>
              </a:defRPr>
            </a:lvl2pPr>
            <a:lvl3pPr>
              <a:defRPr>
                <a:solidFill>
                  <a:schemeClr val="tx2">
                    <a:lumMod val="75000"/>
                  </a:schemeClr>
                </a:solidFill>
              </a:defRPr>
            </a:lvl3pPr>
            <a:lvl4pPr>
              <a:defRPr>
                <a:solidFill>
                  <a:schemeClr val="tx2">
                    <a:lumMod val="75000"/>
                  </a:schemeClr>
                </a:solidFill>
              </a:defRPr>
            </a:lvl4pPr>
            <a:lvl5pPr>
              <a:defRPr>
                <a:solidFill>
                  <a:schemeClr val="tx2">
                    <a:lumMod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14.11.2023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369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s://presentation-creation.ru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28168"/>
            <a:ext cx="8784976" cy="11508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123728" y="1628800"/>
            <a:ext cx="7020272" cy="4608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14.11.2023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>
            <a:hlinkClick r:id="rId14"/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272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540568" y="2678708"/>
            <a:ext cx="8784976" cy="1728192"/>
          </a:xfrm>
        </p:spPr>
        <p:txBody>
          <a:bodyPr>
            <a:noAutofit/>
          </a:bodyPr>
          <a:lstStyle/>
          <a:p>
            <a:pPr algn="l"/>
            <a:r>
              <a:rPr lang="ru-RU" altLang="zh-CN" sz="4000" b="0" spc="-1" dirty="0" smtClean="0">
                <a:solidFill>
                  <a:schemeClr val="accent2">
                    <a:lumMod val="50000"/>
                  </a:schemeClr>
                </a:solidFill>
                <a:latin typeface="Arial"/>
                <a:ea typeface="SimSun"/>
              </a:rPr>
              <a:t>     </a:t>
            </a:r>
            <a:br>
              <a:rPr lang="ru-RU" altLang="zh-CN" sz="4000" b="0" spc="-1" dirty="0" smtClean="0">
                <a:solidFill>
                  <a:schemeClr val="accent2">
                    <a:lumMod val="50000"/>
                  </a:schemeClr>
                </a:solidFill>
                <a:latin typeface="Arial"/>
                <a:ea typeface="SimSun"/>
              </a:rPr>
            </a:br>
            <a:r>
              <a:rPr lang="ru-RU" altLang="zh-CN" sz="4000" b="0" spc="-1" dirty="0">
                <a:solidFill>
                  <a:schemeClr val="accent2">
                    <a:lumMod val="50000"/>
                  </a:schemeClr>
                </a:solidFill>
                <a:latin typeface="Arial"/>
                <a:ea typeface="SimSun"/>
              </a:rPr>
              <a:t> </a:t>
            </a:r>
            <a:r>
              <a:rPr lang="ru-RU" altLang="zh-CN" sz="4000" b="0" spc="-1" dirty="0" smtClean="0">
                <a:solidFill>
                  <a:schemeClr val="accent2">
                    <a:lumMod val="50000"/>
                  </a:schemeClr>
                </a:solidFill>
                <a:latin typeface="Arial"/>
                <a:ea typeface="SimSun"/>
              </a:rPr>
              <a:t>    </a:t>
            </a:r>
            <a:br>
              <a:rPr lang="ru-RU" altLang="zh-CN" sz="4000" b="0" spc="-1" dirty="0" smtClean="0">
                <a:solidFill>
                  <a:schemeClr val="accent2">
                    <a:lumMod val="50000"/>
                  </a:schemeClr>
                </a:solidFill>
                <a:latin typeface="Arial"/>
                <a:ea typeface="SimSun"/>
              </a:rPr>
            </a:br>
            <a:r>
              <a:rPr lang="ru-RU" altLang="zh-CN" sz="4000" b="0" spc="-1" dirty="0">
                <a:solidFill>
                  <a:schemeClr val="accent2">
                    <a:lumMod val="50000"/>
                  </a:schemeClr>
                </a:solidFill>
                <a:latin typeface="Arial"/>
                <a:ea typeface="SimSun"/>
              </a:rPr>
              <a:t/>
            </a:r>
            <a:br>
              <a:rPr lang="ru-RU" altLang="zh-CN" sz="4000" b="0" spc="-1" dirty="0">
                <a:solidFill>
                  <a:schemeClr val="accent2">
                    <a:lumMod val="50000"/>
                  </a:schemeClr>
                </a:solidFill>
                <a:latin typeface="Arial"/>
                <a:ea typeface="SimSun"/>
              </a:rPr>
            </a:br>
            <a:r>
              <a:rPr lang="ru-RU" altLang="zh-CN" sz="4000" b="0" spc="-1" dirty="0" smtClean="0">
                <a:solidFill>
                  <a:schemeClr val="accent2">
                    <a:lumMod val="50000"/>
                  </a:schemeClr>
                </a:solidFill>
                <a:latin typeface="Arial"/>
                <a:ea typeface="SimSun"/>
              </a:rPr>
              <a:t>     </a:t>
            </a:r>
            <a:r>
              <a:rPr lang="ru-RU" altLang="zh-CN" sz="3200" b="0" spc="-1" dirty="0" smtClean="0">
                <a:solidFill>
                  <a:schemeClr val="accent1">
                    <a:lumMod val="50000"/>
                  </a:schemeClr>
                </a:solidFill>
                <a:latin typeface="Arial"/>
                <a:ea typeface="SimSun"/>
              </a:rPr>
              <a:t>воспитатель </a:t>
            </a:r>
            <a:r>
              <a:rPr lang="ru-RU" altLang="zh-CN" sz="3200" b="0" spc="-1" dirty="0" err="1">
                <a:solidFill>
                  <a:schemeClr val="accent1">
                    <a:lumMod val="50000"/>
                  </a:schemeClr>
                </a:solidFill>
                <a:latin typeface="Arial"/>
                <a:ea typeface="SimSun"/>
              </a:rPr>
              <a:t>Палагушина</a:t>
            </a:r>
            <a:r>
              <a:rPr lang="ru-RU" altLang="zh-CN" sz="3200" b="0" spc="-1" dirty="0">
                <a:solidFill>
                  <a:schemeClr val="accent1">
                    <a:lumMod val="50000"/>
                  </a:schemeClr>
                </a:solidFill>
                <a:latin typeface="Arial"/>
                <a:ea typeface="SimSun"/>
              </a:rPr>
              <a:t> М.Н.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ru-RU" sz="3200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             </a:t>
            </a:r>
            <a:r>
              <a:rPr lang="ru-RU" altLang="zh-CN" sz="3200" b="0" spc="-1" dirty="0" smtClean="0">
                <a:solidFill>
                  <a:schemeClr val="accent1">
                    <a:lumMod val="50000"/>
                  </a:schemeClr>
                </a:solidFill>
                <a:latin typeface="Arial"/>
                <a:ea typeface="SimSun"/>
              </a:rPr>
              <a:t>МДОУ </a:t>
            </a:r>
            <a:r>
              <a:rPr lang="ru-RU" altLang="zh-CN" sz="3200" b="0" spc="-1" dirty="0">
                <a:solidFill>
                  <a:schemeClr val="accent1">
                    <a:lumMod val="50000"/>
                  </a:schemeClr>
                </a:solidFill>
                <a:latin typeface="Arial"/>
                <a:ea typeface="SimSun"/>
              </a:rPr>
              <a:t>«Детский сад №</a:t>
            </a:r>
            <a:r>
              <a:rPr lang="ru-RU" altLang="zh-CN" sz="3200" b="0" spc="-1" dirty="0" smtClean="0">
                <a:solidFill>
                  <a:schemeClr val="accent1">
                    <a:lumMod val="50000"/>
                  </a:schemeClr>
                </a:solidFill>
                <a:latin typeface="Arial"/>
                <a:ea typeface="SimSun"/>
              </a:rPr>
              <a:t>10</a:t>
            </a:r>
            <a:br>
              <a:rPr lang="ru-RU" altLang="zh-CN" sz="3200" b="0" spc="-1" dirty="0" smtClean="0">
                <a:solidFill>
                  <a:schemeClr val="accent1">
                    <a:lumMod val="50000"/>
                  </a:schemeClr>
                </a:solidFill>
                <a:latin typeface="Arial"/>
                <a:ea typeface="SimSun"/>
              </a:rPr>
            </a:br>
            <a:r>
              <a:rPr lang="ru-RU" altLang="zh-CN" sz="3200" b="0" spc="-1" dirty="0" smtClean="0">
                <a:solidFill>
                  <a:schemeClr val="accent1">
                    <a:lumMod val="50000"/>
                  </a:schemeClr>
                </a:solidFill>
                <a:latin typeface="Arial"/>
                <a:ea typeface="SimSun"/>
              </a:rPr>
              <a:t>            комбинированного </a:t>
            </a:r>
            <a:r>
              <a:rPr lang="ru-RU" altLang="zh-CN" sz="3200" b="0" spc="-1" dirty="0">
                <a:solidFill>
                  <a:schemeClr val="accent1">
                    <a:lumMod val="50000"/>
                  </a:schemeClr>
                </a:solidFill>
                <a:latin typeface="Arial"/>
                <a:ea typeface="SimSun"/>
              </a:rPr>
              <a:t>вида»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ru-RU" sz="3200" dirty="0">
                <a:solidFill>
                  <a:schemeClr val="accent1">
                    <a:lumMod val="50000"/>
                  </a:schemeClr>
                </a:solidFill>
              </a:rPr>
            </a:br>
            <a:endParaRPr lang="ru-RU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4294967295"/>
          </p:nvPr>
        </p:nvSpPr>
        <p:spPr>
          <a:xfrm>
            <a:off x="-15240" y="260648"/>
            <a:ext cx="9159240" cy="241806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altLang="zh-CN" sz="4400" spc="-1" dirty="0" smtClean="0">
                <a:solidFill>
                  <a:schemeClr val="accent4">
                    <a:lumMod val="50000"/>
                  </a:schemeClr>
                </a:solidFill>
                <a:latin typeface="Arial"/>
                <a:ea typeface="SimSun"/>
              </a:rPr>
              <a:t>Взаимодействие воспитателя</a:t>
            </a:r>
          </a:p>
          <a:p>
            <a:pPr marL="0" indent="0" algn="ctr">
              <a:buNone/>
            </a:pPr>
            <a:r>
              <a:rPr lang="ru-RU" altLang="zh-CN" sz="4400" spc="-1" dirty="0" smtClean="0">
                <a:solidFill>
                  <a:schemeClr val="accent4">
                    <a:lumMod val="50000"/>
                  </a:schemeClr>
                </a:solidFill>
                <a:latin typeface="Arial"/>
                <a:ea typeface="SimSun"/>
              </a:rPr>
              <a:t> и музыкального руководителя ДОУ</a:t>
            </a:r>
            <a:r>
              <a:rPr lang="ru-RU" altLang="zh-CN" sz="4000" spc="-1" dirty="0">
                <a:solidFill>
                  <a:schemeClr val="accent2">
                    <a:lumMod val="50000"/>
                  </a:schemeClr>
                </a:solidFill>
                <a:latin typeface="Arial"/>
                <a:ea typeface="SimSun"/>
              </a:rPr>
              <a:t/>
            </a:r>
            <a:br>
              <a:rPr lang="ru-RU" altLang="zh-CN" sz="4000" spc="-1" dirty="0">
                <a:solidFill>
                  <a:schemeClr val="accent2">
                    <a:lumMod val="50000"/>
                  </a:schemeClr>
                </a:solidFill>
                <a:latin typeface="Arial"/>
                <a:ea typeface="SimSun"/>
              </a:rPr>
            </a:b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85787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123728" y="228168"/>
            <a:ext cx="7020272" cy="60091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Общее и музыкально-эстетическое развитие дошкольников в детском саду </a:t>
            </a:r>
            <a:r>
              <a:rPr lang="ru-RU" dirty="0" smtClean="0"/>
              <a:t>осуществляют </a:t>
            </a:r>
            <a:r>
              <a:rPr lang="ru-RU" dirty="0"/>
              <a:t>музыкальный руководитель, хорошо владеющий теорией и методикой педагогического процесса, и воспитатель, имеющий общую музыкальную подготовку.</a:t>
            </a:r>
          </a:p>
          <a:p>
            <a:pPr marL="0" indent="0">
              <a:buNone/>
            </a:pPr>
            <a:r>
              <a:rPr lang="ru-RU" dirty="0"/>
              <a:t>Работа педагогов сложна, разнообразна, и должна проводиться в тесном, обоюдном </a:t>
            </a:r>
            <a:r>
              <a:rPr lang="ru-RU" dirty="0" smtClean="0"/>
              <a:t>понимании </a:t>
            </a:r>
            <a:r>
              <a:rPr lang="ru-RU" dirty="0"/>
              <a:t>и контакте.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7822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8720" y="0"/>
            <a:ext cx="8784976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56696" y="332656"/>
            <a:ext cx="7020272" cy="65253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Осуществление процесса музыкального воспитания требует от педагога большой активности. Воспитывая ребенка средствами музыки, педагоги должны хорошо понимать ее значение в гармоничном развитии личности. Для </a:t>
            </a:r>
            <a:r>
              <a:rPr lang="ru-RU" dirty="0"/>
              <a:t>этого надо ясно и отчетливо </a:t>
            </a:r>
            <a:r>
              <a:rPr lang="ru-RU" dirty="0" smtClean="0"/>
              <a:t>представлять</a:t>
            </a:r>
            <a:r>
              <a:rPr lang="ru-RU" dirty="0"/>
              <a:t>, какими средствами, методическими приемами можно закладывать основы </a:t>
            </a:r>
            <a:r>
              <a:rPr lang="ru-RU" dirty="0" smtClean="0"/>
              <a:t>правильного восприятия </a:t>
            </a:r>
            <a:r>
              <a:rPr lang="ru-RU" dirty="0"/>
              <a:t>музыки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3048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28169"/>
            <a:ext cx="8784976" cy="10448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16224" y="548680"/>
            <a:ext cx="7020272" cy="4608512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Одним из ведущих направлений профессионального взаимодействия должно быть взаимное обогащение профессионального опыта педагогов. Нельзя допустить, чтобы оно было только односторонним, например, в традиционном смысле - от музыкального руководителя к воспитателю.</a:t>
            </a:r>
          </a:p>
        </p:txBody>
      </p:sp>
    </p:spTree>
    <p:extLst>
      <p:ext uri="{BB962C8B-B14F-4D97-AF65-F5344CB8AC3E}">
        <p14:creationId xmlns:p14="http://schemas.microsoft.com/office/powerpoint/2010/main" val="1536567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0"/>
            <a:ext cx="8784976" cy="1628800"/>
          </a:xfrm>
        </p:spPr>
        <p:txBody>
          <a:bodyPr>
            <a:noAutofit/>
          </a:bodyPr>
          <a:lstStyle/>
          <a:p>
            <a:r>
              <a:rPr lang="ru-RU" sz="2800" dirty="0"/>
              <a:t>Общность профессионально-педагогических задач как основа сотрудничества и сотворчества музыкального руководителя и воспитателя ДОО(по Гогоберидзе А.Г.)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23728" y="1628800"/>
            <a:ext cx="7020272" cy="511256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b="1" dirty="0"/>
              <a:t>Воспитатель и Музыкальный руководитель</a:t>
            </a:r>
          </a:p>
          <a:p>
            <a:pPr lvl="0"/>
            <a:r>
              <a:rPr lang="ru-RU" dirty="0"/>
              <a:t>Изучение индивидуальных особенностей и возможностей ребенка, в том числе связанных с его музыкальной деятельностью</a:t>
            </a:r>
          </a:p>
          <a:p>
            <a:pPr lvl="0"/>
            <a:r>
              <a:rPr lang="ru-RU" dirty="0"/>
              <a:t>Учет индивидуальных особенностей и возможностей детей в целостном образовательном процессе</a:t>
            </a:r>
          </a:p>
          <a:p>
            <a:pPr lvl="0"/>
            <a:r>
              <a:rPr lang="ru-RU" dirty="0"/>
              <a:t>Отслеживание характера изменений, происходящих с ребенком в ходе образовательного процесса в том числе характера его продвижения в развитии музыкальных способностей</a:t>
            </a:r>
          </a:p>
          <a:p>
            <a:pPr lvl="0"/>
            <a:r>
              <a:rPr lang="ru-RU" dirty="0"/>
              <a:t>Определение эффективности влияния реализуемых в детском саду педагогических условий на разностороннее развитие </a:t>
            </a:r>
            <a:r>
              <a:rPr lang="ru-RU" dirty="0" smtClean="0"/>
              <a:t>дошкольника</a:t>
            </a:r>
          </a:p>
        </p:txBody>
      </p:sp>
    </p:spTree>
    <p:extLst>
      <p:ext uri="{BB962C8B-B14F-4D97-AF65-F5344CB8AC3E}">
        <p14:creationId xmlns:p14="http://schemas.microsoft.com/office/powerpoint/2010/main" val="2797977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28168"/>
            <a:ext cx="8784976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99360" y="476672"/>
            <a:ext cx="7020272" cy="5616624"/>
          </a:xfrm>
        </p:spPr>
        <p:txBody>
          <a:bodyPr>
            <a:normAutofit/>
          </a:bodyPr>
          <a:lstStyle/>
          <a:p>
            <a:pPr lvl="0"/>
            <a:r>
              <a:rPr lang="ru-RU" sz="2200" dirty="0"/>
              <a:t>Проектировать и организовывать целостный образовательный процесс, содействующий целостному развитию ребенка-дошкольника</a:t>
            </a:r>
          </a:p>
          <a:p>
            <a:pPr lvl="0"/>
            <a:r>
              <a:rPr lang="ru-RU" sz="2200" dirty="0"/>
              <a:t>Ознакомление с репертуаром для слушания</a:t>
            </a:r>
          </a:p>
          <a:p>
            <a:pPr marL="0" indent="0">
              <a:buNone/>
            </a:pPr>
            <a:r>
              <a:rPr lang="ru-RU" sz="2200" dirty="0" smtClean="0"/>
              <a:t>      и </a:t>
            </a:r>
            <a:r>
              <a:rPr lang="ru-RU" sz="2200" dirty="0"/>
              <a:t>исполнения детьми в целях содействия </a:t>
            </a:r>
            <a:r>
              <a:rPr lang="ru-RU" sz="2200" dirty="0" smtClean="0"/>
              <a:t>работе</a:t>
            </a:r>
          </a:p>
          <a:p>
            <a:pPr marL="0" indent="0">
              <a:buNone/>
            </a:pPr>
            <a:r>
              <a:rPr lang="ru-RU" sz="2200" dirty="0" smtClean="0"/>
              <a:t>       музыкального педагога</a:t>
            </a:r>
          </a:p>
          <a:p>
            <a:r>
              <a:rPr lang="ru-RU" sz="2200" dirty="0" smtClean="0"/>
              <a:t>Оказание </a:t>
            </a:r>
            <a:r>
              <a:rPr lang="ru-RU" sz="2200" dirty="0"/>
              <a:t>профессиональной помощи и поддержки друг другу, совместное решение задач воспитания и развития ребенка, в числе которых и задачи музыкального воспитания</a:t>
            </a:r>
          </a:p>
          <a:p>
            <a:r>
              <a:rPr lang="ru-RU" sz="2200" dirty="0" smtClean="0"/>
              <a:t>Знание </a:t>
            </a:r>
            <a:r>
              <a:rPr lang="ru-RU" sz="2200" dirty="0"/>
              <a:t>задач музыкального воспитания и развития дошкольников, анализ их решения с точки зрения базовой компетентности музыкального руководителя</a:t>
            </a:r>
          </a:p>
          <a:p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547055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28168"/>
            <a:ext cx="8784976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18048" y="836712"/>
            <a:ext cx="7020272" cy="5760640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Создание развивающей музыкально-образовательной среды в детском саду как одного из эффективнейших      условий, инициирующих процессы целостного музыкального (художественного) развития и воспитания ребенка</a:t>
            </a:r>
          </a:p>
          <a:p>
            <a:r>
              <a:rPr lang="ru-RU" dirty="0" smtClean="0"/>
              <a:t> </a:t>
            </a:r>
            <a:r>
              <a:rPr lang="ru-RU" dirty="0"/>
              <a:t>Личностно-профессиональное саморазвитие, самообразование: увеличение профессиональной компетентности через обогащение общекультурной, базовой, специальной компетентностей</a:t>
            </a:r>
          </a:p>
          <a:p>
            <a:r>
              <a:rPr lang="ru-RU" dirty="0"/>
              <a:t>Ознакомление с педагогическими задачами общего развития дошкольников данного </a:t>
            </a:r>
            <a:r>
              <a:rPr lang="ru-RU" dirty="0" smtClean="0"/>
              <a:t>возраста</a:t>
            </a:r>
          </a:p>
          <a:p>
            <a:r>
              <a:rPr lang="ru-RU" dirty="0"/>
              <a:t>Изучение особенностей общекультурной компетентности воспитателя детского сада, знание его музыкальных потребностей и </a:t>
            </a:r>
            <a:r>
              <a:rPr lang="ru-RU" dirty="0" smtClean="0"/>
              <a:t>интересов</a:t>
            </a:r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7685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28169"/>
            <a:ext cx="8784976" cy="10448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21024" y="1196752"/>
            <a:ext cx="7422976" cy="3456384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Создание единого культурно-образовательного </a:t>
            </a:r>
            <a:r>
              <a:rPr lang="ru-RU" dirty="0" err="1"/>
              <a:t>музыкально­эстетического</a:t>
            </a:r>
            <a:r>
              <a:rPr lang="ru-RU" dirty="0"/>
              <a:t> пространства в педагогическом коллективе образовательного учреждения, в детском саду и семье воспитанника, в детском саду и учреждениях культуры; содружество с музыкальными учреждениями города, района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/>
              <a:t>Создание развивающей образовательной среды в детском саду как одного из эффективнейших условий, инициирующих процессы целостного развития и воспитания ребенка</a:t>
            </a:r>
          </a:p>
        </p:txBody>
      </p:sp>
    </p:spTree>
    <p:extLst>
      <p:ext uri="{BB962C8B-B14F-4D97-AF65-F5344CB8AC3E}">
        <p14:creationId xmlns:p14="http://schemas.microsoft.com/office/powerpoint/2010/main" val="222117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Формы взаимодействия музыкального руководителя и воспитателя: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ru-RU" dirty="0"/>
              <a:t>совместное проектирование планов работы, их корректировка по мере решения общих задач, совместная работа над проектами. </a:t>
            </a:r>
          </a:p>
          <a:p>
            <a:pPr marL="0" indent="0">
              <a:buNone/>
            </a:pPr>
            <a:r>
              <a:rPr lang="ru-RU" dirty="0"/>
              <a:t>Готовясь к утренникам, </a:t>
            </a:r>
            <a:r>
              <a:rPr lang="ru-RU" dirty="0" err="1"/>
              <a:t>муз.работник</a:t>
            </a:r>
            <a:r>
              <a:rPr lang="ru-RU" dirty="0"/>
              <a:t> согласовывает с нами сценарий. Вместе корректируем, вносим изменения, подыскиваем и мастерим костюмы, украшаем совместно зал к праздникам. Проводя проекты, мы часто планируем с музыкальным работником заключительный этап в виде развлечения.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9907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457200" y="228168"/>
            <a:ext cx="8229600" cy="2552760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Так, например, к проекту «Богатыри Земли русской» заключительным этапом стало проведение праздника «Защитники Отечества – современные богатыри». С музыкальным работником были разучены танцы и песни. Мы с родителями сделали костюмы для детей. Мальчикам, изготовили шлемы богатырей, щиты и сшили кольчуги. Девочкам были подготовлены русские народные сарафаны. Была сделана </a:t>
            </a:r>
            <a:r>
              <a:rPr lang="ru-RU" dirty="0" err="1"/>
              <a:t>пиньята</a:t>
            </a:r>
            <a:r>
              <a:rPr lang="ru-RU" dirty="0"/>
              <a:t>  в виде Змея Горыныча.</a:t>
            </a:r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393" y="2924944"/>
            <a:ext cx="4348995" cy="2899329"/>
          </a:xfrm>
        </p:spPr>
      </p:pic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>
          <a:xfrm>
            <a:off x="4645025" y="2502048"/>
            <a:ext cx="4041775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2924944"/>
            <a:ext cx="4349788" cy="2899858"/>
          </a:xfrm>
        </p:spPr>
      </p:pic>
    </p:spTree>
    <p:extLst>
      <p:ext uri="{BB962C8B-B14F-4D97-AF65-F5344CB8AC3E}">
        <p14:creationId xmlns:p14="http://schemas.microsoft.com/office/powerpoint/2010/main" val="3771912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 flipV="1">
            <a:off x="251520" y="182449"/>
            <a:ext cx="8784976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12" name="Текст 11"/>
          <p:cNvSpPr>
            <a:spLocks noGrp="1"/>
          </p:cNvSpPr>
          <p:nvPr>
            <p:ph type="body" idx="1"/>
          </p:nvPr>
        </p:nvSpPr>
        <p:spPr>
          <a:xfrm>
            <a:off x="457200" y="332656"/>
            <a:ext cx="8229600" cy="2181919"/>
          </a:xfrm>
        </p:spPr>
        <p:txBody>
          <a:bodyPr>
            <a:normAutofit/>
          </a:bodyPr>
          <a:lstStyle/>
          <a:p>
            <a:r>
              <a:rPr lang="ru-RU" dirty="0"/>
              <a:t>Работая над  проектом «9 мая. День Победы», к патриотическому празднику были изготовлены декорации в виде вечного огня, оформлен зал, куплена военная форма для мальчиков, а девочкам - платья.</a:t>
            </a:r>
          </a:p>
          <a:p>
            <a:endParaRPr lang="ru-RU" dirty="0"/>
          </a:p>
        </p:txBody>
      </p:sp>
      <p:pic>
        <p:nvPicPr>
          <p:cNvPr id="16" name="Объект 1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3825" y="3865566"/>
            <a:ext cx="3682672" cy="2730498"/>
          </a:xfrm>
        </p:spPr>
      </p:pic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645025" y="2514574"/>
            <a:ext cx="4041775" cy="5032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17" name="Объект 16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204864"/>
            <a:ext cx="5112568" cy="2769854"/>
          </a:xfrm>
        </p:spPr>
      </p:pic>
    </p:spTree>
    <p:extLst>
      <p:ext uri="{BB962C8B-B14F-4D97-AF65-F5344CB8AC3E}">
        <p14:creationId xmlns:p14="http://schemas.microsoft.com/office/powerpoint/2010/main" val="158716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51520" y="228168"/>
            <a:ext cx="8784976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457200" y="548681"/>
            <a:ext cx="8229600" cy="1376462"/>
          </a:xfrm>
        </p:spPr>
        <p:txBody>
          <a:bodyPr>
            <a:normAutofit/>
          </a:bodyPr>
          <a:lstStyle/>
          <a:p>
            <a:r>
              <a:rPr lang="ru-RU" dirty="0"/>
              <a:t>К проекту «Сороки» учили с музыкальным работником </a:t>
            </a:r>
            <a:r>
              <a:rPr lang="ru-RU" dirty="0" err="1"/>
              <a:t>заклички</a:t>
            </a:r>
            <a:r>
              <a:rPr lang="ru-RU" dirty="0"/>
              <a:t>, русские хороводные игры, танцы.</a:t>
            </a:r>
          </a:p>
          <a:p>
            <a:endParaRPr lang="ru-RU" dirty="0"/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37" y="1772816"/>
            <a:ext cx="8392663" cy="4128140"/>
          </a:xfrm>
        </p:spPr>
      </p:pic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>
          <a:xfrm>
            <a:off x="4645025" y="2420888"/>
            <a:ext cx="4041775" cy="144016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sp>
        <p:nvSpPr>
          <p:cNvPr id="9" name="Объект 8"/>
          <p:cNvSpPr>
            <a:spLocks noGrp="1"/>
          </p:cNvSpPr>
          <p:nvPr>
            <p:ph sz="quarter" idx="4"/>
          </p:nvPr>
        </p:nvSpPr>
        <p:spPr>
          <a:xfrm flipV="1">
            <a:off x="4645025" y="1556792"/>
            <a:ext cx="4041775" cy="81160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0130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251520" y="228168"/>
            <a:ext cx="8784976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11" name="Текст 1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half" idx="2"/>
          </p:nvPr>
        </p:nvSpPr>
        <p:spPr>
          <a:xfrm>
            <a:off x="603820" y="228168"/>
            <a:ext cx="4040188" cy="6225168"/>
          </a:xfrm>
        </p:spPr>
        <p:txBody>
          <a:bodyPr>
            <a:normAutofit/>
          </a:bodyPr>
          <a:lstStyle/>
          <a:p>
            <a:pPr lvl="0"/>
            <a:r>
              <a:rPr lang="ru-RU" dirty="0" smtClean="0"/>
              <a:t>взаимные консультации по использованию музыкального материала в образова­тельном процессе ДОУ, в решении разнообразных задач воспитания и развития;</a:t>
            </a:r>
          </a:p>
          <a:p>
            <a:pPr lvl="0"/>
            <a:r>
              <a:rPr lang="ru-RU" dirty="0" smtClean="0"/>
              <a:t>музыкальные гостиные и вечера встреч с музыкой, организованные в ДОУ; </a:t>
            </a:r>
          </a:p>
          <a:p>
            <a:endParaRPr lang="ru-RU" dirty="0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3"/>
          </p:nvPr>
        </p:nvSpPr>
        <p:spPr>
          <a:xfrm>
            <a:off x="4497388" y="4115500"/>
            <a:ext cx="4337765" cy="2481852"/>
          </a:xfrm>
        </p:spPr>
        <p:txBody>
          <a:bodyPr>
            <a:normAutofit lnSpcReduction="10000"/>
          </a:bodyPr>
          <a:lstStyle/>
          <a:p>
            <a:r>
              <a:rPr lang="ru-RU" b="0" dirty="0"/>
              <a:t>В нашем детском саду организовывались вечера встреч «Семейный клуб». К нему разучивались песни, стихи, танцы. Родители с удовольствием приходили на такие вечера.</a:t>
            </a:r>
          </a:p>
          <a:p>
            <a:endParaRPr lang="ru-RU" dirty="0"/>
          </a:p>
        </p:txBody>
      </p:sp>
      <p:pic>
        <p:nvPicPr>
          <p:cNvPr id="14" name="Объект 13"/>
          <p:cNvPicPr>
            <a:picLocks noGrp="1" noChangeAspect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2111" y="588553"/>
            <a:ext cx="4283042" cy="3212281"/>
          </a:xfrm>
        </p:spPr>
      </p:pic>
    </p:spTree>
    <p:extLst>
      <p:ext uri="{BB962C8B-B14F-4D97-AF65-F5344CB8AC3E}">
        <p14:creationId xmlns:p14="http://schemas.microsoft.com/office/powerpoint/2010/main" val="268357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9328" y="10696"/>
            <a:ext cx="8784976" cy="1150897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13856" y="980728"/>
            <a:ext cx="7020272" cy="4608512"/>
          </a:xfrm>
        </p:spPr>
        <p:txBody>
          <a:bodyPr>
            <a:normAutofit fontScale="70000" lnSpcReduction="20000"/>
          </a:bodyPr>
          <a:lstStyle/>
          <a:p>
            <a:pPr lvl="0"/>
            <a:r>
              <a:rPr lang="ru-RU" dirty="0"/>
              <a:t>совместная подготовка семинаров-практикумов по проблеме целостного воспита­ния и развития ребенка-дошкольника средствами музыки;</a:t>
            </a:r>
          </a:p>
          <a:p>
            <a:pPr lvl="0"/>
            <a:r>
              <a:rPr lang="ru-RU" dirty="0"/>
              <a:t>совместная организация родительских собраний по проблеме музыкального вос­питания и развития ребенка</a:t>
            </a:r>
            <a:r>
              <a:rPr lang="ru-RU" dirty="0" smtClean="0"/>
              <a:t>;</a:t>
            </a:r>
          </a:p>
          <a:p>
            <a:pPr lvl="0"/>
            <a:r>
              <a:rPr lang="ru-RU" dirty="0"/>
              <a:t>совместное проектирование музыкально-образовательной среды в ДОУ, в груп­пах;</a:t>
            </a:r>
          </a:p>
          <a:p>
            <a:pPr lvl="0"/>
            <a:r>
              <a:rPr lang="ru-RU" dirty="0"/>
              <a:t>организация смотров-конкурсов проектов музыкально-развивающей среды в ДОУ; </a:t>
            </a:r>
          </a:p>
          <a:p>
            <a:r>
              <a:rPr lang="ru-RU" dirty="0"/>
              <a:t>Когда проходят у нас смотры – конкурсы, связанные с музыкальной деятельностью, мы всегда обращаемся к </a:t>
            </a:r>
            <a:r>
              <a:rPr lang="ru-RU" dirty="0" err="1"/>
              <a:t>муз.работнику</a:t>
            </a:r>
            <a:r>
              <a:rPr lang="ru-RU" dirty="0"/>
              <a:t> за консультацией. Так  готовясь к конкурсу театрализованных постановок, советовались  по музыкальному сопровождению, выборе музыки.</a:t>
            </a:r>
          </a:p>
          <a:p>
            <a:pPr lvl="0"/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1581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07704" y="1372993"/>
            <a:ext cx="7020272" cy="4608512"/>
          </a:xfrm>
        </p:spPr>
        <p:txBody>
          <a:bodyPr/>
          <a:lstStyle/>
          <a:p>
            <a:pPr lvl="0"/>
            <a:r>
              <a:rPr lang="ru-RU" sz="2200" dirty="0"/>
              <a:t>составление музыкально-профессиональной фонотеки, банка педагогических тех­ник и технологий использования музыки в решении разнообразных задач воспи­тания и развития дошкольников;</a:t>
            </a:r>
          </a:p>
          <a:p>
            <a:pPr lvl="0"/>
            <a:r>
              <a:rPr lang="ru-RU" sz="2200" dirty="0"/>
              <a:t>взаимодействие с методической службой ДОУ.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9970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28169"/>
            <a:ext cx="8784976" cy="17649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10544" y="692696"/>
            <a:ext cx="7020272" cy="460851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/>
              <a:t>Воспитатели, находясь в постоянном контакте с детьми, должны осуществлять музыкальное воспитание и обучения дошкольников. Необходимо использование музыки в быту детского сада, на зарядке, в организации работы с детьми в утренние часы (минуты вхождения в день).  В своей работе я использую рекомендации Надежды Михайловны </a:t>
            </a:r>
            <a:r>
              <a:rPr lang="ru-RU" dirty="0" err="1"/>
              <a:t>Метеновой</a:t>
            </a:r>
            <a:r>
              <a:rPr lang="ru-RU" dirty="0"/>
              <a:t>. На фоне лирической музыки мы начинаем наш день. Использую музыкальные произведения, рекомендованные музыкальным работником,  на занятиях по развитию речи, ознакомлению с окружающим миром, изобразительному искусству.  Проводим хороводы с пением на прогулке, музыкально-дидактические игры.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4804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 flipV="1">
            <a:off x="251520" y="182449"/>
            <a:ext cx="8784976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3568" y="404664"/>
            <a:ext cx="7488832" cy="13681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dirty="0"/>
              <a:t>Недавно нам музыкальный работник рекомендовала очень интересную музыкально – дидактическую  игру «Музыкальный кубик». Детям очень понравилась эта игра.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556792"/>
            <a:ext cx="3865397" cy="5153863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3061" y="3212976"/>
            <a:ext cx="3623435" cy="2717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3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74696" y="332656"/>
            <a:ext cx="8784976" cy="110305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23728" y="1268760"/>
            <a:ext cx="7020272" cy="460851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200" dirty="0"/>
              <a:t>Воспитатель</a:t>
            </a:r>
            <a:r>
              <a:rPr lang="ru-RU" sz="2200" b="1" dirty="0"/>
              <a:t> </a:t>
            </a:r>
            <a:r>
              <a:rPr lang="ru-RU" sz="2200" dirty="0"/>
              <a:t>должен уметь исполнять несложные детские песни, выполнять музыкаль­но-ритмические движения, играть на детских музыкальных инструментах (металлофон, бубен, трещотка, дудочка), организовывать музыкально-дидактические игры. Музыкаль­ный руководитель и воспитатель, дополняя усилия друг друга, создают тот эффект, кото­рый возникает при кооперации </a:t>
            </a:r>
            <a:r>
              <a:rPr lang="ru-RU" sz="2200" dirty="0" smtClean="0"/>
              <a:t>труда.</a:t>
            </a:r>
          </a:p>
          <a:p>
            <a:pPr marL="0" indent="0">
              <a:buNone/>
            </a:pPr>
            <a:r>
              <a:rPr lang="ru-RU" sz="2400" dirty="0" smtClean="0"/>
              <a:t>Процесс </a:t>
            </a:r>
            <a:r>
              <a:rPr lang="ru-RU" sz="2400" dirty="0"/>
              <a:t>музыкального образования долгий, не стоит ждать быстрых результатов. Толь­ко совместная деятельность музыкального руководителя и воспитателя приводит к желае­мым результатам в решении задач общего и музыкально-эстетического развития детей до­школьного возраста.</a:t>
            </a:r>
          </a:p>
          <a:p>
            <a:pPr marL="0" indent="0">
              <a:buNone/>
            </a:pPr>
            <a:r>
              <a:rPr lang="ru-RU" sz="2400" dirty="0"/>
              <a:t/>
            </a:r>
            <a:br>
              <a:rPr lang="ru-RU" sz="2400" dirty="0"/>
            </a:br>
            <a:endParaRPr lang="ru-RU" sz="2200" dirty="0"/>
          </a:p>
          <a:p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2858712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-252536" y="1772816"/>
            <a:ext cx="7488832" cy="1728192"/>
          </a:xfrm>
        </p:spPr>
        <p:txBody>
          <a:bodyPr/>
          <a:lstStyle/>
          <a:p>
            <a:r>
              <a:rPr lang="ru-RU" dirty="0" smtClean="0">
                <a:solidFill>
                  <a:schemeClr val="bg2">
                    <a:lumMod val="75000"/>
                  </a:schemeClr>
                </a:solidFill>
              </a:rPr>
              <a:t>Спасибо за внимание</a:t>
            </a:r>
            <a:endParaRPr lang="ru-RU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5616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df9eac6577e9e95d6fb3f59f9cbfceda20487e4"/>
</p:tagLst>
</file>

<file path=ppt/theme/theme1.xml><?xml version="1.0" encoding="utf-8"?>
<a:theme xmlns:a="http://schemas.openxmlformats.org/drawingml/2006/main" name="Тема Office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1208</TotalTime>
  <Words>962</Words>
  <Application>Microsoft Office PowerPoint</Application>
  <PresentationFormat>Экран (4:3)</PresentationFormat>
  <Paragraphs>53</Paragraphs>
  <Slides>19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3" baseType="lpstr">
      <vt:lpstr>SimSun</vt:lpstr>
      <vt:lpstr>Arial</vt:lpstr>
      <vt:lpstr>Calibri</vt:lpstr>
      <vt:lpstr>Тема Office</vt:lpstr>
      <vt:lpstr>                  воспитатель Палагушина М.Н.              МДОУ «Детский сад №10             комбинированного вида» </vt:lpstr>
      <vt:lpstr>Презентация PowerPoint</vt:lpstr>
      <vt:lpstr>Презентация PowerPoint</vt:lpstr>
      <vt:lpstr>Презентация PowerPoint</vt:lpstr>
      <vt:lpstr>Общность профессионально-педагогических задач как основа сотрудничества и сотворчества музыкального руководителя и воспитателя ДОО(по Гогоберидзе А.Г.)</vt:lpstr>
      <vt:lpstr>Презентация PowerPoint</vt:lpstr>
      <vt:lpstr>Презентация PowerPoint</vt:lpstr>
      <vt:lpstr>Презентация PowerPoint</vt:lpstr>
      <vt:lpstr>Формы взаимодействия музыкального руководителя и воспитателя: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</vt:lpstr>
    </vt:vector>
  </TitlesOfParts>
  <Company>presentation-creation.ru</Company>
  <LinksUpToDate>false</LinksUpToDate>
  <SharedDoc>false</SharedDoc>
  <HyperlinkBase>https://presentation-creation.ru/powerpoint-templates.html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Скрипичный ключ</dc:title>
  <dc:creator>obstinate</dc:creator>
  <dc:description>Шаблон презентации с сайта https://presentation-creation.ru/</dc:description>
  <cp:lastModifiedBy>XTreme.ws</cp:lastModifiedBy>
  <cp:revision>514</cp:revision>
  <dcterms:created xsi:type="dcterms:W3CDTF">2018-02-25T09:09:03Z</dcterms:created>
  <dcterms:modified xsi:type="dcterms:W3CDTF">2023-11-14T18:47:27Z</dcterms:modified>
</cp:coreProperties>
</file>