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3" r:id="rId4"/>
    <p:sldId id="259" r:id="rId5"/>
    <p:sldId id="264" r:id="rId6"/>
    <p:sldId id="260" r:id="rId7"/>
    <p:sldId id="258" r:id="rId8"/>
    <p:sldId id="265" r:id="rId9"/>
    <p:sldId id="266" r:id="rId10"/>
    <p:sldId id="261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5400" y="304800"/>
            <a:ext cx="7543800" cy="2743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 мастер-класса </a:t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изготовлению </a:t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русско-народной тряпичной куклы                    как эффективное средство духовно-нравственного воспитания детей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05400" y="4572000"/>
            <a:ext cx="3810000" cy="1143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Педагог-организатор</a:t>
            </a:r>
          </a:p>
          <a:p>
            <a:r>
              <a:rPr lang="ru-RU" dirty="0" smtClean="0"/>
              <a:t>МБУ ДО ДДТ</a:t>
            </a:r>
          </a:p>
          <a:p>
            <a:r>
              <a:rPr lang="ru-RU" dirty="0" err="1" smtClean="0"/>
              <a:t>Сверчкова</a:t>
            </a:r>
            <a:r>
              <a:rPr lang="ru-RU" dirty="0" smtClean="0"/>
              <a:t> Яна Викторовна</a:t>
            </a:r>
            <a:endParaRPr lang="ru-RU" dirty="0"/>
          </a:p>
        </p:txBody>
      </p:sp>
      <p:pic>
        <p:nvPicPr>
          <p:cNvPr id="4" name="Рисунок 3" descr="FpE_4Z_C4Is.jpg"/>
          <p:cNvPicPr>
            <a:picLocks noChangeAspect="1"/>
          </p:cNvPicPr>
          <p:nvPr/>
        </p:nvPicPr>
        <p:blipFill>
          <a:blip r:embed="rId2"/>
          <a:srcRect l="17778" t="7778" r="17778" b="7778"/>
          <a:stretch>
            <a:fillRect/>
          </a:stretch>
        </p:blipFill>
        <p:spPr>
          <a:xfrm>
            <a:off x="1676400" y="3276600"/>
            <a:ext cx="2362200" cy="309529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0" y="274638"/>
            <a:ext cx="3218688" cy="1249362"/>
          </a:xfrm>
        </p:spPr>
        <p:txBody>
          <a:bodyPr>
            <a:normAutofit fontScale="90000"/>
          </a:bodyPr>
          <a:lstStyle/>
          <a:p>
            <a:pPr algn="r"/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Чем дальше в будущее входим, </a:t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Тем больше прошлым дорожим. </a:t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И в старом красоту находим, </a:t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Хоть новому принадлежим. </a:t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effectLst/>
                <a:latin typeface="Times New Roman" pitchFamily="18" charset="0"/>
                <a:cs typeface="Times New Roman" pitchFamily="18" charset="0"/>
              </a:rPr>
              <a:t>Вадим </a:t>
            </a:r>
            <a:r>
              <a:rPr lang="ru-RU" sz="1800" i="1" dirty="0" err="1" smtClean="0">
                <a:effectLst/>
                <a:latin typeface="Times New Roman" pitchFamily="18" charset="0"/>
                <a:cs typeface="Times New Roman" pitchFamily="18" charset="0"/>
              </a:rPr>
              <a:t>Шефнер</a:t>
            </a:r>
            <a:r>
              <a:rPr lang="ru-RU" sz="1800" i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i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1524000"/>
            <a:ext cx="8171688" cy="4724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Обращение к русской народной культуре и её традициям – один из способов возобновления и сохранения нравственных ценностей, исторического и культурного наследия нашего народа. Чтобы сохранить их и передать следующим поколениям необходимо возрождать к жизни народные промыслы,                                                                   в том числе и изготовление                                                                 русско-народных 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тряпичных кукол. </a:t>
            </a:r>
          </a:p>
          <a:p>
            <a:endParaRPr lang="ru-RU" dirty="0"/>
          </a:p>
        </p:txBody>
      </p:sp>
      <p:pic>
        <p:nvPicPr>
          <p:cNvPr id="4" name="Рисунок 3" descr="036c17f7-1364-5fec-87a9-485d41ae88d8.jpg"/>
          <p:cNvPicPr>
            <a:picLocks noChangeAspect="1"/>
          </p:cNvPicPr>
          <p:nvPr/>
        </p:nvPicPr>
        <p:blipFill>
          <a:blip r:embed="rId2"/>
          <a:srcRect l="6289" r="10383"/>
          <a:stretch>
            <a:fillRect/>
          </a:stretch>
        </p:blipFill>
        <p:spPr>
          <a:xfrm>
            <a:off x="5029200" y="3581400"/>
            <a:ext cx="3751070" cy="298227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4" name="Рисунок 3" descr="57a36af60208f3413c2c4c8d6332e72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3124200"/>
            <a:ext cx="3505200" cy="3505200"/>
          </a:xfrm>
          <a:prstGeom prst="rect">
            <a:avLst/>
          </a:prstGeom>
        </p:spPr>
      </p:pic>
      <p:pic>
        <p:nvPicPr>
          <p:cNvPr id="5" name="Рисунок 4" descr="96466122fbe1c309e67856cbab99627f.jpg"/>
          <p:cNvPicPr>
            <a:picLocks noChangeAspect="1"/>
          </p:cNvPicPr>
          <p:nvPr/>
        </p:nvPicPr>
        <p:blipFill>
          <a:blip r:embed="rId3"/>
          <a:srcRect t="17010"/>
          <a:stretch>
            <a:fillRect/>
          </a:stretch>
        </p:blipFill>
        <p:spPr>
          <a:xfrm>
            <a:off x="5638800" y="228600"/>
            <a:ext cx="3185600" cy="2974200"/>
          </a:xfrm>
          <a:prstGeom prst="rect">
            <a:avLst/>
          </a:prstGeom>
        </p:spPr>
      </p:pic>
      <p:pic>
        <p:nvPicPr>
          <p:cNvPr id="6" name="Рисунок 5" descr="AgP61fwYFx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95400" y="228600"/>
            <a:ext cx="4016188" cy="2667000"/>
          </a:xfrm>
          <a:prstGeom prst="rect">
            <a:avLst/>
          </a:prstGeom>
        </p:spPr>
      </p:pic>
      <p:pic>
        <p:nvPicPr>
          <p:cNvPr id="7" name="Рисунок 6" descr="d414eb23-b60f-5a88-ad72-d73557d112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86400" y="3352800"/>
            <a:ext cx="4257600" cy="3193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228600"/>
            <a:ext cx="7866888" cy="6019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Виды тряпичных кукол</a:t>
            </a:r>
          </a:p>
          <a:p>
            <a:pPr algn="ctr"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Игровые           Обрядовые         Куклы-обереги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2209800" y="990600"/>
            <a:ext cx="6096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>
            <a:off x="4496594" y="1143000"/>
            <a:ext cx="456406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16200000" flipH="1">
            <a:off x="7048500" y="1028700"/>
            <a:ext cx="4572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>
            <a:off x="1600994" y="21328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>
            <a:off x="4344194" y="21328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>
            <a:off x="7239794" y="21328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66800" y="2514600"/>
            <a:ext cx="25146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Зайчик на пальчик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Малышок 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голышок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Столбушка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77000" y="2667000"/>
            <a:ext cx="2057400" cy="168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Желанница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Успешница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Пеленашка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57600" y="2514600"/>
            <a:ext cx="2286000" cy="168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Масленица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Крупеничка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Неразлучники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detsad-525092-1620138030.jpg"/>
          <p:cNvPicPr>
            <a:picLocks noChangeAspect="1"/>
          </p:cNvPicPr>
          <p:nvPr/>
        </p:nvPicPr>
        <p:blipFill>
          <a:blip r:embed="rId2"/>
          <a:srcRect l="5840" t="7778" r="10114" b="7778"/>
          <a:stretch>
            <a:fillRect/>
          </a:stretch>
        </p:blipFill>
        <p:spPr>
          <a:xfrm>
            <a:off x="609600" y="4698570"/>
            <a:ext cx="1676400" cy="2159430"/>
          </a:xfrm>
          <a:prstGeom prst="rect">
            <a:avLst/>
          </a:prstGeom>
        </p:spPr>
      </p:pic>
      <p:pic>
        <p:nvPicPr>
          <p:cNvPr id="14" name="Рисунок 13" descr="e77c310f5d07b65b60a346421fby--kukly-i-igrushki-kukla-obereg-nerazluchniki.jpg"/>
          <p:cNvPicPr>
            <a:picLocks noChangeAspect="1"/>
          </p:cNvPicPr>
          <p:nvPr/>
        </p:nvPicPr>
        <p:blipFill>
          <a:blip r:embed="rId3" cstate="print"/>
          <a:srcRect t="23368" b="12187"/>
          <a:stretch>
            <a:fillRect/>
          </a:stretch>
        </p:blipFill>
        <p:spPr>
          <a:xfrm>
            <a:off x="6553200" y="4648200"/>
            <a:ext cx="2305707" cy="1981200"/>
          </a:xfrm>
          <a:prstGeom prst="rect">
            <a:avLst/>
          </a:prstGeom>
        </p:spPr>
      </p:pic>
      <p:pic>
        <p:nvPicPr>
          <p:cNvPr id="22" name="Рисунок 21" descr="sbornik-mastier-klassov-traditsionnaia-loskutnaia-kukla-kak-sriedstvo-priobshchieniia-mladshikh-shkol-nikov-k-etnokul-turnym-traditsiiam-russkogho-naroda_23.jpeg"/>
          <p:cNvPicPr>
            <a:picLocks noChangeAspect="1"/>
          </p:cNvPicPr>
          <p:nvPr/>
        </p:nvPicPr>
        <p:blipFill>
          <a:blip r:embed="rId4"/>
          <a:srcRect r="2593"/>
          <a:stretch>
            <a:fillRect/>
          </a:stretch>
        </p:blipFill>
        <p:spPr>
          <a:xfrm>
            <a:off x="2590800" y="4563308"/>
            <a:ext cx="1676400" cy="2294692"/>
          </a:xfrm>
          <a:prstGeom prst="rect">
            <a:avLst/>
          </a:prstGeom>
        </p:spPr>
      </p:pic>
      <p:pic>
        <p:nvPicPr>
          <p:cNvPr id="27" name="Рисунок 26" descr="aJBfqTy_CEgP_CoAoRXCDo6vr0DjAJIMNElkcQ_kTKM9YKalmX2tayxZlJ8Ht4WqCSIakKikkq4YaDkXHwt02evy.jpg"/>
          <p:cNvPicPr>
            <a:picLocks noChangeAspect="1"/>
          </p:cNvPicPr>
          <p:nvPr/>
        </p:nvPicPr>
        <p:blipFill>
          <a:blip r:embed="rId5" cstate="print"/>
          <a:srcRect l="8519" t="11111" r="12963"/>
          <a:stretch>
            <a:fillRect/>
          </a:stretch>
        </p:blipFill>
        <p:spPr>
          <a:xfrm>
            <a:off x="4495800" y="4536833"/>
            <a:ext cx="1828800" cy="232116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0600" y="381000"/>
            <a:ext cx="7943088" cy="58674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Кукла – сопровождает ребёнка с первых дней жизни, сначала как оберег младенца, затем как друг и помощник в игре. Играя в куклы, ребёнок включается в мир людей. Кукла выполняет незаметную, но очень важную роль в становлении личности ребёнка.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cs3.livemaster.ru/zhurnalfoto/1/a/7/1602291412301a7ac78ac34de542a03999a590620f31.jpeg"/>
          <p:cNvPicPr>
            <a:picLocks noChangeAspect="1" noChangeArrowheads="1"/>
          </p:cNvPicPr>
          <p:nvPr/>
        </p:nvPicPr>
        <p:blipFill>
          <a:blip r:embed="rId2"/>
          <a:srcRect r="15625"/>
          <a:stretch>
            <a:fillRect/>
          </a:stretch>
        </p:blipFill>
        <p:spPr bwMode="auto">
          <a:xfrm>
            <a:off x="1066800" y="3352800"/>
            <a:ext cx="3536537" cy="2796140"/>
          </a:xfrm>
          <a:prstGeom prst="rect">
            <a:avLst/>
          </a:prstGeom>
          <a:noFill/>
        </p:spPr>
      </p:pic>
      <p:pic>
        <p:nvPicPr>
          <p:cNvPr id="5" name="Рисунок 4" descr="detsad-355060-14387942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3352800"/>
            <a:ext cx="4116304" cy="275326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 изготовления кукол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1447800"/>
            <a:ext cx="7866888" cy="4800600"/>
          </a:xfrm>
        </p:spPr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Изготовление куклы считалось сугубо женским занятием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обрядовых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обереговых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кукол нельзя было использовать нитки с иголкой и ножницы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Использовали в основном ткань, нитки и ленты красного цвета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Нитки завязывали на три узла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 тряпичных кукол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 должно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быть лица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0" y="381000"/>
            <a:ext cx="7638288" cy="6096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: приобщение к традициям и духовным ценностям своего народа посредством изготовления русско-народной тряпичной куклы</a:t>
            </a:r>
          </a:p>
          <a:p>
            <a:pPr>
              <a:buNone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познакомить с традициями на Руси, в которых были задействованы лоскутные куклы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прививать интерес и любовь к русско-народной кукле как виду народного художественного творчества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обогащать словарный запас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патриотические чувства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воображение, мелкую моторику рук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формировать духовно-нравственное воспитание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положительное отношение к труду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IMG_20250304_141029_8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3962400"/>
            <a:ext cx="3378200" cy="2533650"/>
          </a:xfrm>
          <a:prstGeom prst="rect">
            <a:avLst/>
          </a:prstGeom>
        </p:spPr>
      </p:pic>
      <p:pic>
        <p:nvPicPr>
          <p:cNvPr id="5" name="Рисунок 4" descr="IMG_20250304_141200_6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00" y="150000"/>
            <a:ext cx="4574400" cy="3430800"/>
          </a:xfrm>
          <a:prstGeom prst="rect">
            <a:avLst/>
          </a:prstGeom>
        </p:spPr>
      </p:pic>
      <p:pic>
        <p:nvPicPr>
          <p:cNvPr id="6" name="Рисунок 5" descr="IMG_20250304_142704_8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5448900" y="-267300"/>
            <a:ext cx="2975400" cy="3967200"/>
          </a:xfrm>
          <a:prstGeom prst="rect">
            <a:avLst/>
          </a:prstGeom>
        </p:spPr>
      </p:pic>
      <p:pic>
        <p:nvPicPr>
          <p:cNvPr id="7" name="Рисунок 6" descr="UHuIna5_gOk.jpg"/>
          <p:cNvPicPr>
            <a:picLocks noChangeAspect="1"/>
          </p:cNvPicPr>
          <p:nvPr/>
        </p:nvPicPr>
        <p:blipFill>
          <a:blip r:embed="rId5" cstate="print"/>
          <a:srcRect t="25779"/>
          <a:stretch>
            <a:fillRect/>
          </a:stretch>
        </p:blipFill>
        <p:spPr>
          <a:xfrm>
            <a:off x="3657600" y="3733800"/>
            <a:ext cx="5188800" cy="2888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IMG_20250324_154254_2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28600"/>
            <a:ext cx="4495800" cy="3371850"/>
          </a:xfrm>
          <a:prstGeom prst="rect">
            <a:avLst/>
          </a:prstGeom>
        </p:spPr>
      </p:pic>
      <p:pic>
        <p:nvPicPr>
          <p:cNvPr id="5" name="Рисунок 4" descr="IMG_20250324_155625_2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3352800"/>
            <a:ext cx="4264800" cy="3198600"/>
          </a:xfrm>
          <a:prstGeom prst="rect">
            <a:avLst/>
          </a:prstGeom>
        </p:spPr>
      </p:pic>
      <p:pic>
        <p:nvPicPr>
          <p:cNvPr id="6" name="Рисунок 5" descr="IMG_20250324_155805_9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00600" y="228600"/>
            <a:ext cx="4070400" cy="3052800"/>
          </a:xfrm>
          <a:prstGeom prst="rect">
            <a:avLst/>
          </a:prstGeom>
        </p:spPr>
      </p:pic>
      <p:pic>
        <p:nvPicPr>
          <p:cNvPr id="7" name="Рисунок 6" descr="IMG-20250326-WA001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3733800"/>
            <a:ext cx="4343400" cy="2819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0"/>
            <a:ext cx="8153400" cy="838200"/>
          </a:xfrm>
        </p:spPr>
        <p:txBody>
          <a:bodyPr/>
          <a:lstStyle/>
          <a:p>
            <a:pPr algn="ctr"/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914400"/>
            <a:ext cx="8019288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Традиционная тряпичная русско-народная кукла в сегодняшней России переживает полное возрождение. Рукотворная лоскутная фигурка выполняет теперь новую коммуникативную функцию. Она стала живым средством общения и приобщения детей к истории и культуре русских народных традиций, тем самым формируя у детей духовно-нравственное воспитание, которое сейчас крайне необходимо.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6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</a:p>
          <a:p>
            <a:pPr algn="ctr">
              <a:buNone/>
            </a:pPr>
            <a:r>
              <a:rPr lang="ru-RU" sz="6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6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  <a:p>
            <a:pPr algn="ctr">
              <a:buNone/>
            </a:pPr>
            <a:r>
              <a:rPr lang="ru-RU" sz="6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6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нимание!</a:t>
            </a:r>
            <a:endParaRPr lang="ru-RU" sz="60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585</TotalTime>
  <Words>125</Words>
  <PresentationFormat>Экран (4:3)</PresentationFormat>
  <Paragraphs>50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Проведение мастер-класса  по изготовлению  русско-народной тряпичной куклы                    как эффективное средство духовно-нравственного воспитания детей</vt:lpstr>
      <vt:lpstr>Чем дальше в будущее входим,  Тем больше прошлым дорожим.  И в старом красоту находим,  Хоть новому принадлежим.  Вадим Шефнер </vt:lpstr>
      <vt:lpstr>  </vt:lpstr>
      <vt:lpstr> </vt:lpstr>
      <vt:lpstr>  </vt:lpstr>
      <vt:lpstr>Правила изготовления кукол</vt:lpstr>
      <vt:lpstr> </vt:lpstr>
      <vt:lpstr> </vt:lpstr>
      <vt:lpstr> </vt:lpstr>
      <vt:lpstr>Вывод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Проведение мастер-класса  по изготовлению  русско-народной тряпичной куклы как эффективное средство духовно-нравственного воспитания детей.</dc:title>
  <dc:creator>Сверчкова Я.В.</dc:creator>
  <cp:lastModifiedBy>User</cp:lastModifiedBy>
  <cp:revision>37</cp:revision>
  <dcterms:created xsi:type="dcterms:W3CDTF">2025-03-17T12:31:49Z</dcterms:created>
  <dcterms:modified xsi:type="dcterms:W3CDTF">2025-03-31T06:19:41Z</dcterms:modified>
</cp:coreProperties>
</file>