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80" r:id="rId4"/>
    <p:sldId id="284" r:id="rId5"/>
    <p:sldId id="277" r:id="rId6"/>
    <p:sldId id="282" r:id="rId7"/>
    <p:sldId id="281" r:id="rId8"/>
    <p:sldId id="261" r:id="rId9"/>
    <p:sldId id="285" r:id="rId10"/>
    <p:sldId id="286" r:id="rId11"/>
    <p:sldId id="265" r:id="rId12"/>
    <p:sldId id="287" r:id="rId13"/>
    <p:sldId id="288" r:id="rId14"/>
    <p:sldId id="271" r:id="rId15"/>
    <p:sldId id="289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2708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4176464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/>
              <a:t>Солнышко лучистое</a:t>
            </a:r>
          </a:p>
          <a:p>
            <a:r>
              <a:rPr lang="ru-RU" sz="2400" dirty="0"/>
              <a:t>Заглянуло в класс.</a:t>
            </a:r>
          </a:p>
          <a:p>
            <a:r>
              <a:rPr lang="ru-RU" sz="2400" dirty="0"/>
              <a:t>Весело ребяткам стало всем сейчас.</a:t>
            </a:r>
          </a:p>
          <a:p>
            <a:r>
              <a:rPr lang="ru-RU" sz="2400" dirty="0"/>
              <a:t>Вы друг другу улыбнитесь</a:t>
            </a:r>
          </a:p>
          <a:p>
            <a:r>
              <a:rPr lang="ru-RU" sz="2400" dirty="0"/>
              <a:t>И тихонечко садитесь!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598"/>
            <a:ext cx="3096344" cy="276606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3717032"/>
            <a:ext cx="6336704" cy="22467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highlight>
                  <a:srgbClr val="FFFF00"/>
                </a:highlight>
              </a:rPr>
              <a:t>Девиз урока:</a:t>
            </a:r>
          </a:p>
          <a:p>
            <a:r>
              <a:rPr lang="ru-RU" sz="2800" dirty="0"/>
              <a:t> Думать - коллективно!</a:t>
            </a:r>
          </a:p>
          <a:p>
            <a:r>
              <a:rPr lang="ru-RU" sz="2800" dirty="0"/>
              <a:t> Решать – оперативно!</a:t>
            </a:r>
          </a:p>
          <a:p>
            <a:r>
              <a:rPr lang="ru-RU" sz="2800" dirty="0"/>
              <a:t> Отвечать – доказательно! </a:t>
            </a:r>
          </a:p>
          <a:p>
            <a:r>
              <a:rPr lang="ru-RU" sz="2800" dirty="0"/>
              <a:t>И всё будет у нас - замечательно !</a:t>
            </a:r>
          </a:p>
        </p:txBody>
      </p:sp>
    </p:spTree>
    <p:extLst>
      <p:ext uri="{BB962C8B-B14F-4D97-AF65-F5344CB8AC3E}">
        <p14:creationId xmlns:p14="http://schemas.microsoft.com/office/powerpoint/2010/main" val="21984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598"/>
            <a:ext cx="3096344" cy="276606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331640" y="836712"/>
            <a:ext cx="0" cy="2592288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Месяц 4"/>
          <p:cNvSpPr/>
          <p:nvPr/>
        </p:nvSpPr>
        <p:spPr>
          <a:xfrm>
            <a:off x="467544" y="908720"/>
            <a:ext cx="864096" cy="1368152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>
            <a:stCxn id="5" idx="2"/>
          </p:cNvCxnSpPr>
          <p:nvPr/>
        </p:nvCxnSpPr>
        <p:spPr>
          <a:xfrm flipH="1">
            <a:off x="755576" y="2276872"/>
            <a:ext cx="576064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195736" y="836712"/>
            <a:ext cx="0" cy="2592288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Месяц 8"/>
          <p:cNvSpPr/>
          <p:nvPr/>
        </p:nvSpPr>
        <p:spPr>
          <a:xfrm rot="10800000">
            <a:off x="1331640" y="2060848"/>
            <a:ext cx="864096" cy="1368152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195736" y="836712"/>
            <a:ext cx="108012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2195736" y="3429000"/>
            <a:ext cx="108012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2195736" y="2142254"/>
            <a:ext cx="108012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2339752" y="54868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2843808" y="49864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>
            <a:endCxn id="9" idx="0"/>
          </p:cNvCxnSpPr>
          <p:nvPr/>
        </p:nvCxnSpPr>
        <p:spPr>
          <a:xfrm flipH="1">
            <a:off x="1331640" y="908720"/>
            <a:ext cx="864096" cy="2520280"/>
          </a:xfrm>
          <a:prstGeom prst="lin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899592" y="4365104"/>
            <a:ext cx="777686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/>
              <a:t>Е,Ё,Ю,Я,И,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524328" y="4653136"/>
            <a:ext cx="93610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/>
              <a:t>Ь</a:t>
            </a:r>
          </a:p>
        </p:txBody>
      </p:sp>
    </p:spTree>
    <p:extLst>
      <p:ext uri="{BB962C8B-B14F-4D97-AF65-F5344CB8AC3E}">
        <p14:creationId xmlns:p14="http://schemas.microsoft.com/office/powerpoint/2010/main" val="402503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8920"/>
            <a:ext cx="7484138" cy="2373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598"/>
            <a:ext cx="3096344" cy="276606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248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907704" y="476672"/>
            <a:ext cx="5637010" cy="8821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zhelezova\Desktop\81032c72-0bfb-504e-b4f1-fbd97043efb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2597127" cy="209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99" t="-1248" r="-4156" b="1248"/>
          <a:stretch/>
        </p:blipFill>
        <p:spPr bwMode="auto">
          <a:xfrm>
            <a:off x="3131840" y="551884"/>
            <a:ext cx="2907422" cy="358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123160"/>
            <a:ext cx="3358523" cy="25390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320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93496" cy="3474720"/>
          </a:xfrm>
        </p:spPr>
        <p:txBody>
          <a:bodyPr/>
          <a:lstStyle/>
          <a:p>
            <a:r>
              <a:rPr lang="ru-RU" dirty="0"/>
              <a:t>Прочитайте слова, спишите, вставляя пропущенные буквы</a:t>
            </a:r>
          </a:p>
          <a:p>
            <a:pPr marL="45720" indent="0">
              <a:buNone/>
            </a:pPr>
            <a:r>
              <a:rPr lang="ru-RU" sz="4000" dirty="0"/>
              <a:t>Сем…я, </a:t>
            </a:r>
            <a:r>
              <a:rPr lang="ru-RU" sz="4000" dirty="0" err="1"/>
              <a:t>вороб</a:t>
            </a:r>
            <a:r>
              <a:rPr lang="ru-RU" sz="4000" dirty="0"/>
              <a:t>…и, в…юга, бел…ё, весел…е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04664"/>
            <a:ext cx="7992888" cy="30243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/>
              <a:t>Проверим!</a:t>
            </a:r>
          </a:p>
          <a:p>
            <a:r>
              <a:rPr lang="ru-RU" sz="4000" dirty="0"/>
              <a:t>Сем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я, вороб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и, в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юга, бел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ё, весел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е</a:t>
            </a: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259632" y="3645024"/>
            <a:ext cx="6408712" cy="288032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accent6"/>
                </a:solidFill>
              </a:rPr>
              <a:t>Оцените!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«!»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600" b="1" dirty="0">
                <a:solidFill>
                  <a:schemeClr val="tx1"/>
                </a:solidFill>
              </a:rPr>
              <a:t>нет ошибок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«+»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200" b="1" dirty="0">
                <a:solidFill>
                  <a:schemeClr val="tx1"/>
                </a:solidFill>
              </a:rPr>
              <a:t>одна ошибка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«-»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2800" b="1" dirty="0">
                <a:solidFill>
                  <a:schemeClr val="tx1"/>
                </a:solidFill>
              </a:rPr>
              <a:t>две и более ошибки</a:t>
            </a:r>
          </a:p>
          <a:p>
            <a:pPr algn="ctr"/>
            <a:endParaRPr lang="ru-RU" sz="40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9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76872"/>
            <a:ext cx="8208912" cy="4176464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/>
              <a:t>Продолжите фразы</a:t>
            </a:r>
            <a:br>
              <a:rPr lang="ru-RU" dirty="0"/>
            </a:br>
            <a:r>
              <a:rPr lang="ru-RU" dirty="0"/>
              <a:t>Сегодня на уроке мы:</a:t>
            </a:r>
            <a:br>
              <a:rPr lang="ru-RU" dirty="0"/>
            </a:br>
            <a:r>
              <a:rPr lang="ru-RU" dirty="0"/>
              <a:t>Повторим….</a:t>
            </a:r>
            <a:br>
              <a:rPr lang="ru-RU" dirty="0"/>
            </a:br>
            <a:r>
              <a:rPr lang="ru-RU" dirty="0"/>
              <a:t>Закрепим…..</a:t>
            </a:r>
            <a:br>
              <a:rPr lang="ru-RU" dirty="0"/>
            </a:br>
            <a:r>
              <a:rPr lang="ru-RU" dirty="0"/>
              <a:t>Будем различать…..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548680"/>
            <a:ext cx="8001000" cy="15453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dirty="0"/>
              <a:t>Разделительный мягкий знак</a:t>
            </a:r>
          </a:p>
        </p:txBody>
      </p:sp>
    </p:spTree>
    <p:extLst>
      <p:ext uri="{BB962C8B-B14F-4D97-AF65-F5344CB8AC3E}">
        <p14:creationId xmlns:p14="http://schemas.microsoft.com/office/powerpoint/2010/main" val="374582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1"/>
            <a:ext cx="5760640" cy="248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5304"/>
            <a:ext cx="3024336" cy="28368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2636912"/>
            <a:ext cx="8892480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Сем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я, везен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е, в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юга, руч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и, жил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4365104"/>
            <a:ext cx="820891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2000" dirty="0"/>
              <a:t>1</a:t>
            </a:r>
            <a:r>
              <a:rPr lang="ru-RU" sz="2000" dirty="0"/>
              <a:t>. Перед какими буквами в этих словах стоит мягкий знак (ь)?</a:t>
            </a:r>
          </a:p>
          <a:p>
            <a:pPr lvl="0"/>
            <a:r>
              <a:rPr lang="ru-RU" sz="2000" dirty="0"/>
              <a:t>2. После каких букв стоит в этих словах мягкий знак (ь)?</a:t>
            </a:r>
          </a:p>
          <a:p>
            <a:pPr lvl="0"/>
            <a:r>
              <a:rPr lang="ru-RU" sz="2000" dirty="0"/>
              <a:t>3. В какой части слова стоит мягкий знак (ь)?</a:t>
            </a:r>
          </a:p>
        </p:txBody>
      </p:sp>
    </p:spTree>
    <p:extLst>
      <p:ext uri="{BB962C8B-B14F-4D97-AF65-F5344CB8AC3E}">
        <p14:creationId xmlns:p14="http://schemas.microsoft.com/office/powerpoint/2010/main" val="25373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664" y="43458"/>
            <a:ext cx="3024336" cy="28368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2636912"/>
            <a:ext cx="820891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2000" dirty="0"/>
              <a:t>1</a:t>
            </a:r>
            <a:r>
              <a:rPr lang="ru-RU" sz="2000" dirty="0"/>
              <a:t>. Перед какими буквами в этих словах стоит мягкий знак (ь)?</a:t>
            </a:r>
          </a:p>
          <a:p>
            <a:pPr lvl="0"/>
            <a:r>
              <a:rPr lang="ru-RU" sz="2000" dirty="0"/>
              <a:t>2. После каких букв стоит в этих словах мягкий знак (ь)?</a:t>
            </a:r>
          </a:p>
          <a:p>
            <a:pPr lvl="0"/>
            <a:r>
              <a:rPr lang="ru-RU" sz="2000" dirty="0"/>
              <a:t>3. В какой части слова стоит мягкий знак (ь)?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116632"/>
            <a:ext cx="288032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ПРОВЕРЯМ!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861048"/>
            <a:ext cx="8424936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Карточка №2</a:t>
            </a:r>
            <a:endParaRPr lang="ru-RU" dirty="0"/>
          </a:p>
          <a:p>
            <a:r>
              <a:rPr lang="ru-RU" dirty="0"/>
              <a:t>Разделительный мягкий знак (ь) пишется в ____________________________ слова после букв, обозначающих __________________________ звуки, перед буквами ____________.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01664" y="4077072"/>
            <a:ext cx="2970736" cy="312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корне слова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139952" y="4516385"/>
            <a:ext cx="2747409" cy="2639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согласные звуки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03647" y="4780317"/>
            <a:ext cx="2160241" cy="2639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е,ё,ю,я,и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1124744"/>
            <a:ext cx="5796136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Сем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я, везен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е, в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ь</a:t>
            </a:r>
            <a:r>
              <a:rPr lang="ru-RU" sz="4000" dirty="0"/>
              <a:t>юга, руч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и, жил</a:t>
            </a:r>
            <a:r>
              <a:rPr lang="ru-RU" sz="4000" dirty="0">
                <a:solidFill>
                  <a:schemeClr val="accent3"/>
                </a:solidFill>
              </a:rPr>
              <a:t>ь</a:t>
            </a:r>
            <a:r>
              <a:rPr lang="ru-RU" sz="4000" dirty="0"/>
              <a:t>е</a:t>
            </a: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5201664" y="4780317"/>
            <a:ext cx="3627200" cy="1872209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Оцените!</a:t>
            </a:r>
          </a:p>
          <a:p>
            <a:pPr algn="ctr"/>
            <a:r>
              <a:rPr lang="ru-RU" b="1" dirty="0">
                <a:solidFill>
                  <a:schemeClr val="accent6"/>
                </a:solidFill>
              </a:rPr>
              <a:t>«!»</a:t>
            </a:r>
            <a:r>
              <a:rPr lang="ru-RU" b="1" dirty="0">
                <a:solidFill>
                  <a:schemeClr val="tx1"/>
                </a:solidFill>
              </a:rPr>
              <a:t>-нет ошибок</a:t>
            </a:r>
          </a:p>
          <a:p>
            <a:pPr algn="ctr"/>
            <a:r>
              <a:rPr lang="ru-RU" b="1" dirty="0">
                <a:solidFill>
                  <a:schemeClr val="accent6"/>
                </a:solidFill>
              </a:rPr>
              <a:t>«+»</a:t>
            </a:r>
            <a:r>
              <a:rPr lang="ru-RU" b="1" dirty="0">
                <a:solidFill>
                  <a:schemeClr val="tx1"/>
                </a:solidFill>
              </a:rPr>
              <a:t>-одна ошибка</a:t>
            </a:r>
          </a:p>
          <a:p>
            <a:pPr algn="ctr"/>
            <a:r>
              <a:rPr lang="ru-RU" b="1" dirty="0">
                <a:solidFill>
                  <a:schemeClr val="accent6"/>
                </a:solidFill>
              </a:rPr>
              <a:t>«-»</a:t>
            </a:r>
            <a:r>
              <a:rPr lang="ru-RU" b="1" dirty="0">
                <a:solidFill>
                  <a:schemeClr val="tx1"/>
                </a:solidFill>
              </a:rPr>
              <a:t>-две и более ошибки</a:t>
            </a:r>
          </a:p>
          <a:p>
            <a:pPr algn="ctr"/>
            <a:endParaRPr lang="ru-RU" sz="4000" b="1" dirty="0">
              <a:solidFill>
                <a:schemeClr val="accent6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2D26542-2E14-20BB-D7E2-F894DF85E285}"/>
              </a:ext>
            </a:extLst>
          </p:cNvPr>
          <p:cNvSpPr/>
          <p:nvPr/>
        </p:nvSpPr>
        <p:spPr>
          <a:xfrm>
            <a:off x="467544" y="5661248"/>
            <a:ext cx="2160240" cy="8640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Учебник </a:t>
            </a:r>
          </a:p>
          <a:p>
            <a:pPr algn="ctr"/>
            <a:r>
              <a:rPr lang="ru-RU" sz="2800" dirty="0"/>
              <a:t>С.68</a:t>
            </a:r>
          </a:p>
        </p:txBody>
      </p:sp>
    </p:spTree>
    <p:extLst>
      <p:ext uri="{BB962C8B-B14F-4D97-AF65-F5344CB8AC3E}">
        <p14:creationId xmlns:p14="http://schemas.microsoft.com/office/powerpoint/2010/main" val="7993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0152" y="260648"/>
            <a:ext cx="2880320" cy="217074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4328"/>
            <a:ext cx="3096344" cy="232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>
            <a:spLocks noGrp="1"/>
          </p:cNvSpPr>
          <p:nvPr>
            <p:ph sz="quarter" idx="13"/>
          </p:nvPr>
        </p:nvSpPr>
        <p:spPr>
          <a:xfrm>
            <a:off x="1351974" y="2705462"/>
            <a:ext cx="5400600" cy="31295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r>
              <a:rPr lang="ru-RU" dirty="0"/>
              <a:t>Прочитайте, </a:t>
            </a:r>
            <a:r>
              <a:rPr lang="ru-RU" b="1" dirty="0"/>
              <a:t>закончите сами строчки, впишите слова</a:t>
            </a:r>
            <a:endParaRPr lang="ru-RU" dirty="0"/>
          </a:p>
          <a:p>
            <a:pPr marL="45720" indent="0">
              <a:buNone/>
            </a:pPr>
            <a:r>
              <a:rPr lang="ru-RU" dirty="0"/>
              <a:t>Мы едем в дальние края.</a:t>
            </a:r>
          </a:p>
          <a:p>
            <a:pPr marL="45720" indent="0">
              <a:buNone/>
            </a:pPr>
            <a:r>
              <a:rPr lang="ru-RU" dirty="0"/>
              <a:t>Прощайте, верные _________________________.</a:t>
            </a:r>
          </a:p>
          <a:p>
            <a:pPr marL="45720" indent="0">
              <a:buNone/>
            </a:pPr>
            <a:r>
              <a:rPr lang="ru-RU" dirty="0"/>
              <a:t>На скамейке у ворот</a:t>
            </a:r>
          </a:p>
          <a:p>
            <a:pPr marL="45720" indent="0">
              <a:buNone/>
            </a:pPr>
            <a:r>
              <a:rPr lang="ru-RU" dirty="0"/>
              <a:t>Лена горько слёзы _________________________.</a:t>
            </a:r>
          </a:p>
          <a:p>
            <a:pPr marL="45720" indent="0">
              <a:buNone/>
            </a:pPr>
            <a:r>
              <a:rPr lang="ru-RU" dirty="0"/>
              <a:t>Сейчас я пуговку свою</a:t>
            </a:r>
          </a:p>
          <a:p>
            <a:pPr marL="45720" indent="0">
              <a:buNone/>
            </a:pPr>
            <a:r>
              <a:rPr lang="ru-RU" dirty="0"/>
              <a:t>Сам крепко-накрепко ______________________.</a:t>
            </a:r>
          </a:p>
          <a:p>
            <a:pPr marL="45720" indent="0">
              <a:buNone/>
            </a:pPr>
            <a:r>
              <a:rPr lang="ru-RU" dirty="0"/>
              <a:t>К дню рожденья Кате</a:t>
            </a:r>
          </a:p>
          <a:p>
            <a:pPr marL="45720" indent="0">
              <a:buNone/>
            </a:pPr>
            <a:r>
              <a:rPr lang="ru-RU" dirty="0"/>
              <a:t>Мама сшила ______________________________.</a:t>
            </a:r>
          </a:p>
          <a:p>
            <a:pPr marL="45720" indent="0">
              <a:buNone/>
            </a:pPr>
            <a:r>
              <a:rPr lang="ru-RU" dirty="0"/>
              <a:t>Выглянули солнечные лучи</a:t>
            </a:r>
          </a:p>
          <a:p>
            <a:pPr marL="45720" indent="0">
              <a:buNone/>
            </a:pPr>
            <a:r>
              <a:rPr lang="ru-RU" dirty="0"/>
              <a:t>Побежали по горам  _______________________.</a:t>
            </a:r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80266" y="3130522"/>
            <a:ext cx="1512168" cy="28803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друз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dirty="0">
                <a:solidFill>
                  <a:schemeClr val="tx1"/>
                </a:solidFill>
              </a:rPr>
              <a:t>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51920" y="3703425"/>
            <a:ext cx="1440160" cy="28803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л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dirty="0">
                <a:solidFill>
                  <a:schemeClr val="tx1"/>
                </a:solidFill>
              </a:rPr>
              <a:t>ёт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851920" y="4221088"/>
            <a:ext cx="1440160" cy="28803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приш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dirty="0">
                <a:solidFill>
                  <a:schemeClr val="tx1"/>
                </a:solidFill>
              </a:rPr>
              <a:t>ю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72272" y="4725144"/>
            <a:ext cx="1719808" cy="28803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плат</a:t>
            </a:r>
            <a:r>
              <a:rPr lang="ru-RU" dirty="0">
                <a:solidFill>
                  <a:srgbClr val="00B050"/>
                </a:solidFill>
              </a:rPr>
              <a:t>ь</a:t>
            </a:r>
            <a:r>
              <a:rPr lang="ru-RU" dirty="0">
                <a:solidFill>
                  <a:schemeClr val="tx1"/>
                </a:solidFill>
              </a:rPr>
              <a:t>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028221" y="5229200"/>
            <a:ext cx="1368152" cy="38403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руч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dirty="0">
                <a:solidFill>
                  <a:schemeClr val="tx1"/>
                </a:solidFill>
              </a:rPr>
              <a:t>и</a:t>
            </a: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0" y="0"/>
            <a:ext cx="5412974" cy="2616021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accent6"/>
                </a:solidFill>
              </a:rPr>
              <a:t>Оцените!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«!»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600" b="1" dirty="0">
                <a:solidFill>
                  <a:schemeClr val="tx1"/>
                </a:solidFill>
              </a:rPr>
              <a:t>нет ошибок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«+»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200" b="1" dirty="0">
                <a:solidFill>
                  <a:schemeClr val="tx1"/>
                </a:solidFill>
              </a:rPr>
              <a:t>одна ошибка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«-»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2800" b="1" dirty="0">
                <a:solidFill>
                  <a:schemeClr val="tx1"/>
                </a:solidFill>
              </a:rPr>
              <a:t>две и более ошибки</a:t>
            </a:r>
          </a:p>
          <a:p>
            <a:pPr algn="ctr"/>
            <a:endParaRPr lang="ru-RU" sz="40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9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524201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3484222-F911-574C-C56A-9299C83D04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2570"/>
          <a:stretch/>
        </p:blipFill>
        <p:spPr>
          <a:xfrm>
            <a:off x="828675" y="3436984"/>
            <a:ext cx="7029450" cy="1597310"/>
          </a:xfrm>
          <a:prstGeom prst="rect">
            <a:avLst/>
          </a:prstGeom>
        </p:spPr>
      </p:pic>
      <p:sp>
        <p:nvSpPr>
          <p:cNvPr id="8" name="Объект 7">
            <a:extLst>
              <a:ext uri="{FF2B5EF4-FFF2-40B4-BE49-F238E27FC236}">
                <a16:creationId xmlns:a16="http://schemas.microsoft.com/office/drawing/2014/main" id="{6D272C6B-3989-E948-89D7-51CB1DFF2A8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706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168352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068960"/>
            <a:ext cx="8676456" cy="160043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dirty="0"/>
              <a:t>Брат…я, Ил…я, </a:t>
            </a:r>
            <a:r>
              <a:rPr lang="ru-RU" sz="4000" dirty="0" err="1"/>
              <a:t>друз..я</a:t>
            </a:r>
            <a:r>
              <a:rPr lang="ru-RU" sz="4000" dirty="0"/>
              <a:t>, </a:t>
            </a:r>
            <a:r>
              <a:rPr lang="ru-RU" sz="4000" dirty="0" err="1"/>
              <a:t>любов</a:t>
            </a:r>
            <a:r>
              <a:rPr lang="ru-RU" sz="4000" dirty="0"/>
              <a:t>.., </a:t>
            </a:r>
            <a:r>
              <a:rPr lang="ru-RU" sz="4000" dirty="0" err="1"/>
              <a:t>чуткост</a:t>
            </a:r>
            <a:r>
              <a:rPr lang="ru-RU" sz="4000" dirty="0"/>
              <a:t>.., </a:t>
            </a:r>
            <a:r>
              <a:rPr lang="ru-RU" sz="4000" dirty="0" err="1"/>
              <a:t>ден</a:t>
            </a:r>
            <a:r>
              <a:rPr lang="ru-RU" sz="4000" dirty="0"/>
              <a:t>...</a:t>
            </a:r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3645024"/>
            <a:ext cx="3672408" cy="221599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dirty="0"/>
              <a:t>брат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sz="4000" dirty="0"/>
              <a:t>я</a:t>
            </a:r>
          </a:p>
          <a:p>
            <a:pPr algn="ctr"/>
            <a:r>
              <a:rPr lang="ru-RU" sz="4000" dirty="0"/>
              <a:t>Ил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sz="4000" dirty="0"/>
              <a:t>я </a:t>
            </a:r>
          </a:p>
          <a:p>
            <a:pPr algn="ctr"/>
            <a:r>
              <a:rPr lang="ru-RU" sz="4000" dirty="0"/>
              <a:t>друз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sz="4000" dirty="0"/>
              <a:t>я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3561402"/>
            <a:ext cx="3024336" cy="221599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dirty="0"/>
              <a:t>любов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</a:p>
          <a:p>
            <a:pPr algn="ctr"/>
            <a:r>
              <a:rPr lang="ru-RU" sz="4000" dirty="0"/>
              <a:t> чуткост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r>
              <a:rPr lang="ru-RU" sz="4000" dirty="0"/>
              <a:t> </a:t>
            </a:r>
          </a:p>
          <a:p>
            <a:pPr algn="ctr"/>
            <a:r>
              <a:rPr lang="ru-RU" sz="4000" dirty="0"/>
              <a:t>ден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ь</a:t>
            </a:r>
            <a:endParaRPr lang="ru-RU" sz="4000" dirty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420888"/>
            <a:ext cx="3888432" cy="10801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Разделительный мягкий знак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32040" y="2438028"/>
            <a:ext cx="3888432" cy="10801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Мягкий знак-показатель мягкости </a:t>
            </a:r>
          </a:p>
        </p:txBody>
      </p:sp>
      <p:pic>
        <p:nvPicPr>
          <p:cNvPr id="9220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-205629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0" y="1"/>
            <a:ext cx="5148064" cy="234888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accent6"/>
              </a:solidFill>
            </a:endParaRPr>
          </a:p>
          <a:p>
            <a:pPr algn="ctr"/>
            <a:r>
              <a:rPr lang="ru-RU" sz="3200" dirty="0">
                <a:solidFill>
                  <a:schemeClr val="accent6"/>
                </a:solidFill>
              </a:rPr>
              <a:t>Оцените!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«!»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600" b="1" dirty="0">
                <a:solidFill>
                  <a:schemeClr val="tx1"/>
                </a:solidFill>
              </a:rPr>
              <a:t>нет ошибок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«+»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3200" b="1" dirty="0">
                <a:solidFill>
                  <a:schemeClr val="tx1"/>
                </a:solidFill>
              </a:rPr>
              <a:t>одна ошибка</a:t>
            </a:r>
          </a:p>
          <a:p>
            <a:pPr algn="ctr"/>
            <a:r>
              <a:rPr lang="ru-RU" sz="4000" b="1" dirty="0">
                <a:solidFill>
                  <a:schemeClr val="accent6"/>
                </a:solidFill>
              </a:rPr>
              <a:t>«-»</a:t>
            </a:r>
            <a:r>
              <a:rPr lang="ru-RU" sz="4000" b="1" dirty="0">
                <a:solidFill>
                  <a:schemeClr val="tx1"/>
                </a:solidFill>
              </a:rPr>
              <a:t>-</a:t>
            </a:r>
            <a:r>
              <a:rPr lang="ru-RU" sz="2800" b="1" dirty="0">
                <a:solidFill>
                  <a:schemeClr val="tx1"/>
                </a:solidFill>
              </a:rPr>
              <a:t>две и более ошибки</a:t>
            </a:r>
          </a:p>
          <a:p>
            <a:pPr algn="ctr"/>
            <a:endParaRPr lang="ru-RU" sz="40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3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5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6672"/>
            <a:ext cx="259228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95485"/>
              </p:ext>
            </p:extLst>
          </p:nvPr>
        </p:nvGraphicFramePr>
        <p:xfrm>
          <a:off x="179512" y="2704412"/>
          <a:ext cx="6164873" cy="10556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4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5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556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в..юга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варен..е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пис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..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кол..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цо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здоров..е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кон..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точ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..ка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поч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..та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</a:rPr>
                        <a:t>руч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..и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51520" y="332656"/>
            <a:ext cx="5760640" cy="138499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уровень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В..юга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варен..е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 </a:t>
            </a:r>
            <a:r>
              <a:rPr kumimoji="0" 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здоров..е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руч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..и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87778" y="1636059"/>
            <a:ext cx="5824480" cy="1015663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уровень. Найти лишнее слово в каждом столбике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объяснить,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почему оно лишнее.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18468" y="4199590"/>
            <a:ext cx="6866901" cy="224676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уровень Запиши одним словом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Снежная буря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Мама, папа, дети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Ягоды, сваренные в сахаре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Дом, жилище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Домики для пчёл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какое время года птицы улетают в тёплые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края?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66800" y="329342"/>
            <a:ext cx="5760640" cy="138499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уровень.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Вьюга, варенье, здоровье, ручьи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693865"/>
              </p:ext>
            </p:extLst>
          </p:nvPr>
        </p:nvGraphicFramePr>
        <p:xfrm>
          <a:off x="370006" y="2736962"/>
          <a:ext cx="6077585" cy="12416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вьюга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варенье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письмо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кольцо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здоровье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коньки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точка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почта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ручьи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899592" y="3445074"/>
            <a:ext cx="93610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868740" y="3141778"/>
            <a:ext cx="10801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76056" y="3458407"/>
            <a:ext cx="7200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414529" y="4007815"/>
            <a:ext cx="6965783" cy="3046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уровень. Запиши одним словом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Снежная буря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 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вьюга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Мама, папа, дети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dirty="0">
                <a:solidFill>
                  <a:srgbClr val="333333"/>
                </a:solidFill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333333"/>
                </a:solidFill>
                <a:latin typeface="Calibri"/>
                <a:ea typeface="Calibri" pitchFamily="34" charset="0"/>
                <a:cs typeface="Times New Roman" pitchFamily="18" charset="0"/>
              </a:rPr>
              <a:t>семья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Ягоды, сваренные в сахаре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 </a:t>
            </a:r>
            <a:r>
              <a:rPr lang="ru-RU" sz="2400" b="1" dirty="0">
                <a:solidFill>
                  <a:srgbClr val="333333"/>
                </a:solidFill>
                <a:latin typeface="Calibri"/>
                <a:ea typeface="Calibri" pitchFamily="34" charset="0"/>
                <a:cs typeface="Times New Roman" pitchFamily="18" charset="0"/>
              </a:rPr>
              <a:t> варенье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Дом, жилище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dirty="0">
                <a:solidFill>
                  <a:srgbClr val="333333"/>
                </a:solidFill>
                <a:latin typeface="Calibri"/>
                <a:ea typeface="Calibri" pitchFamily="34" charset="0"/>
                <a:cs typeface="Times New Roman" pitchFamily="18" charset="0"/>
              </a:rPr>
              <a:t> жилье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Домики для пчёл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i="1" dirty="0">
                <a:solidFill>
                  <a:srgbClr val="33333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улья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какое время года птицы улетают в тёплые края?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333333"/>
                </a:solidFill>
                <a:latin typeface="Calibri"/>
                <a:ea typeface="Calibri" pitchFamily="34" charset="0"/>
                <a:cs typeface="Times New Roman" pitchFamily="18" charset="0"/>
              </a:rPr>
              <a:t> осенью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65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6512511" cy="1143000"/>
          </a:xfrm>
        </p:spPr>
        <p:txBody>
          <a:bodyPr/>
          <a:lstStyle/>
          <a:p>
            <a:r>
              <a:rPr lang="ru-RU" dirty="0"/>
              <a:t>Подведём итоги: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2060848"/>
            <a:ext cx="6912768" cy="316835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dirty="0"/>
              <a:t> </a:t>
            </a:r>
            <a:r>
              <a:rPr lang="ru-RU" sz="3600" dirty="0"/>
              <a:t>-Когда пишется  разделительный Ь?</a:t>
            </a:r>
          </a:p>
          <a:p>
            <a:pPr marL="45720" indent="0">
              <a:buNone/>
            </a:pPr>
            <a:r>
              <a:rPr lang="ru-RU" sz="3600" dirty="0"/>
              <a:t>- В какой части слова пишется Ь?</a:t>
            </a:r>
          </a:p>
          <a:p>
            <a:pPr marL="45720" indent="0">
              <a:buNone/>
            </a:pPr>
            <a:r>
              <a:rPr lang="ru-RU" sz="3600" dirty="0"/>
              <a:t>- Перед какими буквами пишется Ь?</a:t>
            </a:r>
          </a:p>
          <a:p>
            <a:pPr marL="45720" indent="0">
              <a:buNone/>
            </a:pPr>
            <a:r>
              <a:rPr lang="ru-RU" sz="3600" dirty="0"/>
              <a:t>- После каких букв пишется Ь?</a:t>
            </a:r>
          </a:p>
          <a:p>
            <a:pPr marL="45720" indent="0">
              <a:buNone/>
            </a:pPr>
            <a:r>
              <a:rPr lang="ru-RU" sz="3600" dirty="0"/>
              <a:t>- Сколько звуков обозначают гласные после разделительного Ь?</a:t>
            </a:r>
          </a:p>
          <a:p>
            <a:pPr marL="45720" indent="0">
              <a:buNone/>
            </a:pPr>
            <a:endParaRPr lang="ru-RU" sz="3600" dirty="0"/>
          </a:p>
        </p:txBody>
      </p:sp>
      <p:pic>
        <p:nvPicPr>
          <p:cNvPr id="4" name="Picture 2" descr="C:\Users\zhelezova\Desktop\81032c72-0bfb-504e-b4f1-fbd97043efb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5" y="116632"/>
            <a:ext cx="2375907" cy="192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898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Подведи итог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8424936" cy="23374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5-4 «!» вы успешно прошли испытания. Оценка 5</a:t>
            </a:r>
          </a:p>
          <a:p>
            <a:pPr marL="4572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3-2 «!» вы справились, но нужно повторить. Оценка 4</a:t>
            </a:r>
          </a:p>
          <a:p>
            <a:pPr marL="4572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1-0 «!» мне нужно ещё позаниматься </a:t>
            </a:r>
          </a:p>
        </p:txBody>
      </p:sp>
    </p:spTree>
    <p:extLst>
      <p:ext uri="{BB962C8B-B14F-4D97-AF65-F5344CB8AC3E}">
        <p14:creationId xmlns:p14="http://schemas.microsoft.com/office/powerpoint/2010/main" val="2100603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26136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222</TotalTime>
  <Words>507</Words>
  <Application>Microsoft Office PowerPoint</Application>
  <PresentationFormat>Экран (4:3)</PresentationFormat>
  <Paragraphs>117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Продолжите фразы Сегодня на уроке мы: Повторим…. Закрепим….. Будем различать…..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Подведём итоги:</vt:lpstr>
      <vt:lpstr>Подведи итог работы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Ю. Васильева</dc:creator>
  <cp:lastModifiedBy>Анна Ю. Васильева</cp:lastModifiedBy>
  <cp:revision>25</cp:revision>
  <dcterms:created xsi:type="dcterms:W3CDTF">2024-10-18T13:43:52Z</dcterms:created>
  <dcterms:modified xsi:type="dcterms:W3CDTF">2025-06-25T09:11:57Z</dcterms:modified>
</cp:coreProperties>
</file>