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0" r:id="rId1"/>
    <p:sldMasterId id="2147484226" r:id="rId2"/>
  </p:sldMasterIdLst>
  <p:notesMasterIdLst>
    <p:notesMasterId r:id="rId36"/>
  </p:notesMasterIdLst>
  <p:handoutMasterIdLst>
    <p:handoutMasterId r:id="rId37"/>
  </p:handoutMasterIdLst>
  <p:sldIdLst>
    <p:sldId id="256" r:id="rId3"/>
    <p:sldId id="296" r:id="rId4"/>
    <p:sldId id="295" r:id="rId5"/>
    <p:sldId id="293" r:id="rId6"/>
    <p:sldId id="323" r:id="rId7"/>
    <p:sldId id="324" r:id="rId8"/>
    <p:sldId id="298" r:id="rId9"/>
    <p:sldId id="299" r:id="rId10"/>
    <p:sldId id="322" r:id="rId11"/>
    <p:sldId id="301" r:id="rId12"/>
    <p:sldId id="300" r:id="rId13"/>
    <p:sldId id="302" r:id="rId14"/>
    <p:sldId id="303" r:id="rId15"/>
    <p:sldId id="304" r:id="rId16"/>
    <p:sldId id="305" r:id="rId17"/>
    <p:sldId id="308" r:id="rId18"/>
    <p:sldId id="309" r:id="rId19"/>
    <p:sldId id="310" r:id="rId20"/>
    <p:sldId id="311" r:id="rId21"/>
    <p:sldId id="307" r:id="rId22"/>
    <p:sldId id="312" r:id="rId23"/>
    <p:sldId id="326" r:id="rId24"/>
    <p:sldId id="327" r:id="rId25"/>
    <p:sldId id="314" r:id="rId26"/>
    <p:sldId id="328" r:id="rId27"/>
    <p:sldId id="325" r:id="rId28"/>
    <p:sldId id="317" r:id="rId29"/>
    <p:sldId id="318" r:id="rId30"/>
    <p:sldId id="329" r:id="rId31"/>
    <p:sldId id="316" r:id="rId32"/>
    <p:sldId id="330" r:id="rId33"/>
    <p:sldId id="319" r:id="rId34"/>
    <p:sldId id="320" r:id="rId35"/>
  </p:sldIdLst>
  <p:sldSz cx="9144000" cy="6858000" type="screen4x3"/>
  <p:notesSz cx="6669088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FF00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83" autoAdjust="0"/>
    <p:restoredTop sz="95763" autoAdjust="0"/>
  </p:normalViewPr>
  <p:slideViewPr>
    <p:cSldViewPr>
      <p:cViewPr varScale="1">
        <p:scale>
          <a:sx n="112" d="100"/>
          <a:sy n="112" d="100"/>
        </p:scale>
        <p:origin x="-15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39814DF-E9C4-4BAA-ACE3-2090205D87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961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018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52488" y="744538"/>
            <a:ext cx="4964112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3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66750" y="4714875"/>
            <a:ext cx="5335588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53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53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B80BAB1-D600-43B5-B1B4-BC743F8505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07279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93068A-1274-424B-9603-FF9B00FAFC17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5C8011D-F6C0-4367-8408-958DCDB146B5}" type="slidenum">
              <a:rPr lang="ru-RU" smtClean="0"/>
              <a:pPr/>
              <a:t>3</a:t>
            </a:fld>
            <a:endParaRPr lang="ru-RU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218DB3-AF37-4177-9A90-7C4CD63D578E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19DB9E-7EC8-488A-9D3F-30C991146D00}" type="slidenum">
              <a:rPr lang="ru-RU" smtClean="0"/>
              <a:pPr/>
              <a:t>5</a:t>
            </a:fld>
            <a:endParaRPr lang="ru-RU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C4B754-F2EA-4C34-B763-9EBBA3898D69}" type="slidenum">
              <a:rPr lang="ru-RU" smtClean="0"/>
              <a:pPr/>
              <a:t>6</a:t>
            </a:fld>
            <a:endParaRPr lang="ru-RU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WaterMast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6038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257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0" y="549275"/>
            <a:ext cx="6516688" cy="1008063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5258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0" y="1628775"/>
            <a:ext cx="5580063" cy="863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b"/>
          <a:lstStyle>
            <a:lvl1pPr>
              <a:defRPr>
                <a:solidFill>
                  <a:srgbClr val="E2EAE9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81400"/>
            <a:ext cx="6400800" cy="609600"/>
          </a:xfrm>
        </p:spPr>
        <p:txBody>
          <a:bodyPr/>
          <a:lstStyle>
            <a:lvl1pPr marL="0" indent="0" algn="ctr">
              <a:buNone/>
              <a:defRPr>
                <a:solidFill>
                  <a:srgbClr val="E2EAE9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729E46-58B6-497E-A8E9-9778D25923F0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5A220A-6E11-49D7-BB24-EA9DDCA476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hf sldNum="0"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4664CC-1A8D-4CF7-A390-DFF096F36833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E11F9-0C27-4C8D-AF1B-15597BD0BB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D5E0D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C5A45D-8A36-4EA2-9508-3CAE9D1A6DA1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1A217-C63B-405F-AD0F-6299CADCCF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E6887-5E03-4F48-89BC-24D4C151699C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7B60A-1DF5-4123-9EE3-D4CA9967B6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61D8E-A49F-4D73-BBB5-CA00C079F627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80191F-3AB5-4C8B-A66E-941DE9E8AE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3E208-9198-451F-A332-DB78B8D451BB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6876E8-2A2A-4690-BA89-FE4645F986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FE6398-D2DC-4364-971E-56CBF57F30EC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ADA31-56EB-4DF0-9062-F2B031BB9F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7A1BB-A403-4E7E-BD8B-61C82836AA45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E93E8A-061B-4E28-806D-0C8512D66C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0721E-E75B-4779-BDAB-FD4EA629D43C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534D56-01F6-4D6F-9EC5-ACF54170EE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E6447D-5231-4250-8E8C-5C53E35E1273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FE0E3-CA50-43AB-93B4-A3D7212E63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19840-E815-4B03-A519-9185DCFF6C13}" type="datetimeFigureOut">
              <a:rPr lang="ru-RU"/>
              <a:pPr>
                <a:defRPr/>
              </a:pPr>
              <a:t>01.07.2020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763B-BFD7-4744-9D03-CAF742A063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WaterSlaid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0"/>
            <a:ext cx="9144000" cy="690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515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524625"/>
            <a:ext cx="1908175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i="1"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8" r:id="rId1"/>
    <p:sldLayoutId id="2147484437" r:id="rId2"/>
    <p:sldLayoutId id="2147484438" r:id="rId3"/>
    <p:sldLayoutId id="2147484439" r:id="rId4"/>
    <p:sldLayoutId id="2147484440" r:id="rId5"/>
    <p:sldLayoutId id="2147484441" r:id="rId6"/>
    <p:sldLayoutId id="2147484442" r:id="rId7"/>
    <p:sldLayoutId id="2147484443" r:id="rId8"/>
    <p:sldLayoutId id="2147484444" r:id="rId9"/>
    <p:sldLayoutId id="2147484445" r:id="rId10"/>
    <p:sldLayoutId id="2147484446" r:id="rId11"/>
    <p:sldLayoutId id="2147484447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E2EAE9"/>
                </a:solidFill>
                <a:latin typeface="Arial" charset="0"/>
              </a:defRPr>
            </a:lvl1pPr>
          </a:lstStyle>
          <a:p>
            <a:pPr>
              <a:defRPr/>
            </a:pPr>
            <a:fld id="{57DFC3F5-881A-4274-A784-FF8ED6BFBE70}" type="datetimeFigureOut">
              <a:rPr lang="en-US"/>
              <a:pPr>
                <a:defRPr/>
              </a:pPr>
              <a:t>7/1/2020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E2EAE9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US"/>
              <a:t>http://freeppt.ru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E2EAE9"/>
                </a:solidFill>
                <a:latin typeface="Arial" charset="0"/>
              </a:defRPr>
            </a:lvl1pPr>
          </a:lstStyle>
          <a:p>
            <a:pPr>
              <a:defRPr/>
            </a:pPr>
            <a:fld id="{453A2C11-2C18-4329-AE0F-1CF9853D5B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49" r:id="rId1"/>
    <p:sldLayoutId id="2147484450" r:id="rId2"/>
    <p:sldLayoutId id="2147484451" r:id="rId3"/>
    <p:sldLayoutId id="2147484452" r:id="rId4"/>
    <p:sldLayoutId id="2147484453" r:id="rId5"/>
    <p:sldLayoutId id="2147484454" r:id="rId6"/>
    <p:sldLayoutId id="2147484455" r:id="rId7"/>
    <p:sldLayoutId id="2147484456" r:id="rId8"/>
    <p:sldLayoutId id="2147484457" r:id="rId9"/>
    <p:sldLayoutId id="2147484458" r:id="rId10"/>
    <p:sldLayoutId id="2147484459" r:id="rId11"/>
    <p:sldLayoutId id="2147484460" r:id="rId12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5400" b="1" kern="1200">
          <a:ln w="19050">
            <a:solidFill>
              <a:srgbClr val="D5E0DF"/>
            </a:solidFill>
          </a:ln>
          <a:solidFill>
            <a:srgbClr val="E2EAE9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5pPr>
      <a:lvl6pPr marL="457200" algn="ctr" rtl="0" fontAlgn="base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6pPr>
      <a:lvl7pPr marL="914400" algn="ctr" rtl="0" fontAlgn="base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7pPr>
      <a:lvl8pPr marL="1371600" algn="ctr" rtl="0" fontAlgn="base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8pPr>
      <a:lvl9pPr marL="1828800" algn="ctr" rtl="0" fontAlgn="base">
        <a:spcBef>
          <a:spcPct val="0"/>
        </a:spcBef>
        <a:spcAft>
          <a:spcPct val="0"/>
        </a:spcAft>
        <a:defRPr sz="5400" b="1">
          <a:solidFill>
            <a:srgbClr val="E2EAE9"/>
          </a:solidFill>
          <a:latin typeface="Microsoft New Tai Lue"/>
          <a:ea typeface="Microsoft New Tai Lue"/>
          <a:cs typeface="Microsoft New Tai Lue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rgbClr val="E2EAE9"/>
          </a:solidFill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E2EAE9"/>
          </a:solidFill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E2EAE9"/>
          </a:solidFill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E2EAE9"/>
          </a:solidFill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E2EAE9"/>
          </a:solidFill>
          <a:latin typeface="Microsoft New Tai Lue" panose="020B0502040204020203" pitchFamily="34" charset="0"/>
          <a:ea typeface="Microsoft New Tai Lue"/>
          <a:cs typeface="Microsoft New Tai Lue" panose="020B0502040204020203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wmf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4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52.emf"/><Relationship Id="rId4" Type="http://schemas.openxmlformats.org/officeDocument/2006/relationships/image" Target="../media/image51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emf"/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nsportal.ru/nachalnaya-shkola/" TargetMode="External"/><Relationship Id="rId2" Type="http://schemas.openxmlformats.org/officeDocument/2006/relationships/hyperlink" Target="http://www.vgf.ru/pedagogu/Metod.aspx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2910" y="928670"/>
            <a:ext cx="7918450" cy="2214574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0" dirty="0" smtClean="0">
                <a:solidFill>
                  <a:srgbClr val="FFFF00"/>
                </a:solidFill>
                <a:ea typeface="+mj-ea"/>
              </a:rPr>
              <a:t>МОДЕЛИРОВАНИЕ НА УРОКАХ ЛИТЕРАТУРНОГО ЧТЕНИЯ КАК УСЛОВИЕ ФОРМИРОВАНИЯ УЧЕБНОЙ ДЕЯТЕЛЬНОСТИ УЧАЩИХСЯ</a:t>
            </a:r>
            <a:endParaRPr lang="ru-RU" sz="3600" b="0" dirty="0" smtClean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+mj-ea"/>
            </a:endParaRPr>
          </a:p>
        </p:txBody>
      </p:sp>
      <p:pic>
        <p:nvPicPr>
          <p:cNvPr id="18435" name="Picture 21" descr="Содружество Незав госуд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149725"/>
            <a:ext cx="2928938" cy="270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608513" y="4221163"/>
            <a:ext cx="4535487" cy="113877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Трифонова Анна Григорьевна,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классов,</a:t>
            </a:r>
          </a:p>
          <a:p>
            <a:pPr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МБОУ «Школа №15», г. Казань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FFFF00"/>
                </a:solidFill>
                <a:ea typeface="+mj-ea"/>
              </a:rPr>
              <a:t>Актуальность темы</a:t>
            </a:r>
          </a:p>
        </p:txBody>
      </p:sp>
      <p:sp>
        <p:nvSpPr>
          <p:cNvPr id="7171" name="Текст 7"/>
          <p:cNvSpPr>
            <a:spLocks noGrp="1" noChangeArrowheads="1"/>
          </p:cNvSpPr>
          <p:nvPr>
            <p:ph type="body" idx="1"/>
          </p:nvPr>
        </p:nvSpPr>
        <p:spPr>
          <a:xfrm>
            <a:off x="457200" y="1285875"/>
            <a:ext cx="4040188" cy="1000125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12700" cap="sq" algn="ctr">
            <a:solidFill>
              <a:schemeClr val="tx1"/>
            </a:solidFill>
            <a:rou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anchor="ctr">
            <a:normAutofit/>
          </a:bodyPr>
          <a:lstStyle/>
          <a:p>
            <a:pPr marL="447675" indent="-382588" algn="ctr" eaLnBrk="1" hangingPunct="1">
              <a:buClr>
                <a:schemeClr val="accent1"/>
              </a:buClr>
              <a:buSzPct val="80000"/>
            </a:pPr>
            <a:r>
              <a:rPr lang="ru-RU" altLang="ru-RU" smtClean="0">
                <a:ea typeface="Microsoft New Tai Lue" pitchFamily="34" charset="0"/>
              </a:rPr>
              <a:t>Соответствие требованиям ФГОС</a:t>
            </a:r>
          </a:p>
        </p:txBody>
      </p:sp>
      <p:sp>
        <p:nvSpPr>
          <p:cNvPr id="18436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428875"/>
            <a:ext cx="4040188" cy="3697288"/>
          </a:xfrm>
        </p:spPr>
        <p:txBody>
          <a:bodyPr/>
          <a:lstStyle/>
          <a:p>
            <a:pPr eaLnBrk="1" hangingPunct="1"/>
            <a:r>
              <a:rPr lang="ru-RU" altLang="ru-RU" smtClean="0">
                <a:ea typeface="Microsoft New Tai Lue" pitchFamily="34" charset="0"/>
              </a:rPr>
              <a:t>Цель изучения предмета  литературное чтение: формирование и развитие способностей личности, применять полученные знания на практике.</a:t>
            </a:r>
          </a:p>
          <a:p>
            <a:pPr eaLnBrk="1" hangingPunct="1"/>
            <a:endParaRPr lang="ru-RU" smtClean="0">
              <a:ea typeface="Microsoft New Tai Lue" pitchFamily="34" charset="0"/>
            </a:endParaRPr>
          </a:p>
        </p:txBody>
      </p:sp>
      <p:sp>
        <p:nvSpPr>
          <p:cNvPr id="7173" name="Скругленный прямоугольник 4"/>
          <p:cNvSpPr>
            <a:spLocks noGrp="1" noChangeArrowheads="1"/>
          </p:cNvSpPr>
          <p:nvPr>
            <p:ph type="body" sz="quarter" idx="3"/>
          </p:nvPr>
        </p:nvSpPr>
        <p:spPr>
          <a:xfrm>
            <a:off x="4645025" y="1285875"/>
            <a:ext cx="4041775" cy="1000125"/>
          </a:xfrm>
          <a:prstGeom prst="roundRect">
            <a:avLst>
              <a:gd name="adj" fmla="val 16667"/>
            </a:avLst>
          </a:prstGeom>
          <a:solidFill>
            <a:schemeClr val="accent5">
              <a:lumMod val="50000"/>
            </a:schemeClr>
          </a:solidFill>
          <a:ln w="12700" cap="sq" algn="ctr">
            <a:solidFill>
              <a:schemeClr val="tx1"/>
            </a:solidFill>
            <a:rou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anchor="ctr">
            <a:normAutofit/>
          </a:bodyPr>
          <a:lstStyle/>
          <a:p>
            <a:pPr marL="447675" indent="-382588" algn="ctr" eaLnBrk="1" hangingPunct="1">
              <a:lnSpc>
                <a:spcPct val="90000"/>
              </a:lnSpc>
            </a:pPr>
            <a:r>
              <a:rPr lang="ru-RU" sz="1900" smtClean="0">
                <a:ea typeface="Microsoft New Tai Lue" pitchFamily="34" charset="0"/>
              </a:rPr>
              <a:t>Переход от традиционной культуры к культуре креативной</a:t>
            </a:r>
          </a:p>
        </p:txBody>
      </p:sp>
      <p:sp>
        <p:nvSpPr>
          <p:cNvPr id="18438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28875"/>
            <a:ext cx="4041775" cy="3697288"/>
          </a:xfrm>
        </p:spPr>
        <p:txBody>
          <a:bodyPr/>
          <a:lstStyle/>
          <a:p>
            <a:pPr eaLnBrk="1" hangingPunct="1"/>
            <a:r>
              <a:rPr lang="ru-RU" smtClean="0">
                <a:ea typeface="Microsoft New Tai Lue" pitchFamily="34" charset="0"/>
              </a:rPr>
              <a:t>Максимальное  использования творческих возможностей личности для решения  сложных научных, технических, экологических и духовных проблем современной цивилизации.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17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17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84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 animBg="1"/>
      <p:bldP spid="18436" grpId="0" build="p"/>
      <p:bldP spid="7173" grpId="0" build="p" animBg="1"/>
      <p:bldP spid="18438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+mj-ea"/>
              </a:rPr>
              <a:t>Актуальность инноваций в жизни  общества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8218488" cy="81915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ru-RU" sz="2800" b="1" smtClean="0">
                <a:ea typeface="Microsoft New Tai Lue" pitchFamily="34" charset="0"/>
              </a:rPr>
              <a:t>Социальные институты реагируют на изменение цивилизации с разной скоростью</a:t>
            </a:r>
          </a:p>
        </p:txBody>
      </p:sp>
      <p:graphicFrame>
        <p:nvGraphicFramePr>
          <p:cNvPr id="1026" name="Object 23"/>
          <p:cNvGraphicFramePr>
            <a:graphicFrameLocks noGrp="1" noChangeAspect="1"/>
          </p:cNvGraphicFramePr>
          <p:nvPr>
            <p:ph sz="half" idx="2"/>
          </p:nvPr>
        </p:nvGraphicFramePr>
        <p:xfrm>
          <a:off x="4140200" y="4073525"/>
          <a:ext cx="93980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Image" r:id="rId4" imgW="2438095" imgH="1409524" progId="">
                  <p:embed/>
                </p:oleObj>
              </mc:Choice>
              <mc:Fallback>
                <p:oleObj name="Image" r:id="rId4" imgW="2438095" imgH="1409524" progId="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40200" y="4073525"/>
                        <a:ext cx="939800" cy="542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Нижний колонтитул 4"/>
          <p:cNvSpPr>
            <a:spLocks noGrp="1"/>
          </p:cNvSpPr>
          <p:nvPr>
            <p:ph type="ftr" sz="quarter" idx="10"/>
          </p:nvPr>
        </p:nvSpPr>
        <p:spPr bwMode="auto">
          <a:xfrm>
            <a:off x="6084888" y="6492875"/>
            <a:ext cx="2895600" cy="365125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http://freeppt.ru</a:t>
            </a:r>
            <a:endParaRPr lang="ru-RU" smtClean="0"/>
          </a:p>
        </p:txBody>
      </p:sp>
      <p:sp>
        <p:nvSpPr>
          <p:cNvPr id="1030" name="Line 4"/>
          <p:cNvSpPr>
            <a:spLocks noChangeShapeType="1"/>
          </p:cNvSpPr>
          <p:nvPr/>
        </p:nvSpPr>
        <p:spPr bwMode="auto">
          <a:xfrm>
            <a:off x="468313" y="3284538"/>
            <a:ext cx="7272337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1" name="Line 5"/>
          <p:cNvSpPr>
            <a:spLocks noChangeShapeType="1"/>
          </p:cNvSpPr>
          <p:nvPr/>
        </p:nvSpPr>
        <p:spPr bwMode="auto">
          <a:xfrm>
            <a:off x="468313" y="4005263"/>
            <a:ext cx="6696075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2" name="Line 6"/>
          <p:cNvSpPr>
            <a:spLocks noChangeShapeType="1"/>
          </p:cNvSpPr>
          <p:nvPr/>
        </p:nvSpPr>
        <p:spPr bwMode="auto">
          <a:xfrm>
            <a:off x="468313" y="4652963"/>
            <a:ext cx="5183187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3" name="Line 7"/>
          <p:cNvSpPr>
            <a:spLocks noChangeShapeType="1"/>
          </p:cNvSpPr>
          <p:nvPr/>
        </p:nvSpPr>
        <p:spPr bwMode="auto">
          <a:xfrm>
            <a:off x="468313" y="5300663"/>
            <a:ext cx="2159000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034" name="Line 8"/>
          <p:cNvSpPr>
            <a:spLocks noChangeShapeType="1"/>
          </p:cNvSpPr>
          <p:nvPr/>
        </p:nvSpPr>
        <p:spPr bwMode="auto">
          <a:xfrm>
            <a:off x="468313" y="6165850"/>
            <a:ext cx="1223962" cy="0"/>
          </a:xfrm>
          <a:prstGeom prst="line">
            <a:avLst/>
          </a:prstGeom>
          <a:noFill/>
          <a:ln w="57150">
            <a:solidFill>
              <a:schemeClr val="bg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ru-RU"/>
          </a:p>
        </p:txBody>
      </p:sp>
      <p:sp>
        <p:nvSpPr>
          <p:cNvPr id="128009" name="Text Box 9"/>
          <p:cNvSpPr txBox="1">
            <a:spLocks noChangeArrowheads="1"/>
          </p:cNvSpPr>
          <p:nvPr/>
        </p:nvSpPr>
        <p:spPr bwMode="auto">
          <a:xfrm>
            <a:off x="250825" y="2708275"/>
            <a:ext cx="1685925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Б и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е с</a:t>
            </a:r>
          </a:p>
        </p:txBody>
      </p:sp>
      <p:pic>
        <p:nvPicPr>
          <p:cNvPr id="1036" name="Picture 14" descr="MCj03109340000[1]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1500" y="2592388"/>
            <a:ext cx="1368425" cy="63023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037" name="Text Box 15"/>
          <p:cNvSpPr txBox="1">
            <a:spLocks noChangeArrowheads="1"/>
          </p:cNvSpPr>
          <p:nvPr/>
        </p:nvSpPr>
        <p:spPr bwMode="auto">
          <a:xfrm>
            <a:off x="7727950" y="3068638"/>
            <a:ext cx="13763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bg1"/>
                </a:solidFill>
              </a:rPr>
              <a:t>100 км</a:t>
            </a:r>
            <a:r>
              <a:rPr lang="en-US" sz="2400">
                <a:solidFill>
                  <a:schemeClr val="bg1"/>
                </a:solidFill>
              </a:rPr>
              <a:t>/</a:t>
            </a:r>
            <a:r>
              <a:rPr lang="ru-RU" sz="2400">
                <a:solidFill>
                  <a:schemeClr val="bg1"/>
                </a:solidFill>
              </a:rPr>
              <a:t>ч</a:t>
            </a:r>
          </a:p>
        </p:txBody>
      </p:sp>
      <p:sp>
        <p:nvSpPr>
          <p:cNvPr id="128016" name="Text Box 16"/>
          <p:cNvSpPr txBox="1">
            <a:spLocks noChangeArrowheads="1"/>
          </p:cNvSpPr>
          <p:nvPr/>
        </p:nvSpPr>
        <p:spPr bwMode="auto">
          <a:xfrm>
            <a:off x="179388" y="3403600"/>
            <a:ext cx="4767262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Общество </a:t>
            </a: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(взгляды, нормы поведения</a:t>
            </a:r>
            <a:r>
              <a:rPr lang="ru-RU" sz="16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)</a:t>
            </a:r>
          </a:p>
        </p:txBody>
      </p:sp>
      <p:pic>
        <p:nvPicPr>
          <p:cNvPr id="1039" name="Picture 19" descr="MCj03085710000[1]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00338" y="5013325"/>
            <a:ext cx="1133475" cy="568325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040" name="Text Box 20"/>
          <p:cNvSpPr txBox="1">
            <a:spLocks noChangeArrowheads="1"/>
          </p:cNvSpPr>
          <p:nvPr/>
        </p:nvSpPr>
        <p:spPr bwMode="auto">
          <a:xfrm>
            <a:off x="7148513" y="3789363"/>
            <a:ext cx="120491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bg1"/>
                </a:solidFill>
              </a:rPr>
              <a:t>90 км</a:t>
            </a:r>
            <a:r>
              <a:rPr lang="en-US" sz="2400">
                <a:solidFill>
                  <a:schemeClr val="bg1"/>
                </a:solidFill>
              </a:rPr>
              <a:t>/</a:t>
            </a:r>
            <a:r>
              <a:rPr lang="ru-RU" sz="2400">
                <a:solidFill>
                  <a:schemeClr val="bg1"/>
                </a:solidFill>
              </a:rPr>
              <a:t>ч</a:t>
            </a:r>
          </a:p>
        </p:txBody>
      </p:sp>
      <p:sp>
        <p:nvSpPr>
          <p:cNvPr id="128021" name="Text Box 21"/>
          <p:cNvSpPr txBox="1">
            <a:spLocks noChangeArrowheads="1"/>
          </p:cNvSpPr>
          <p:nvPr/>
        </p:nvSpPr>
        <p:spPr bwMode="auto">
          <a:xfrm>
            <a:off x="179388" y="4195763"/>
            <a:ext cx="1501775" cy="457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 е м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я</a:t>
            </a:r>
          </a:p>
        </p:txBody>
      </p:sp>
      <p:sp>
        <p:nvSpPr>
          <p:cNvPr id="1042" name="Text Box 25"/>
          <p:cNvSpPr txBox="1">
            <a:spLocks noChangeArrowheads="1"/>
          </p:cNvSpPr>
          <p:nvPr/>
        </p:nvSpPr>
        <p:spPr bwMode="auto">
          <a:xfrm>
            <a:off x="5635625" y="4437063"/>
            <a:ext cx="1204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bg1"/>
                </a:solidFill>
              </a:rPr>
              <a:t>60 км</a:t>
            </a:r>
            <a:r>
              <a:rPr lang="en-US" sz="2400">
                <a:solidFill>
                  <a:schemeClr val="bg1"/>
                </a:solidFill>
              </a:rPr>
              <a:t>/</a:t>
            </a:r>
            <a:r>
              <a:rPr lang="ru-RU" sz="2400">
                <a:solidFill>
                  <a:schemeClr val="bg1"/>
                </a:solidFill>
              </a:rPr>
              <a:t>ч</a:t>
            </a:r>
          </a:p>
        </p:txBody>
      </p:sp>
      <p:pic>
        <p:nvPicPr>
          <p:cNvPr id="1043" name="Picture 26" descr="MCj03085860000[1]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076825" y="3387725"/>
            <a:ext cx="1079500" cy="64611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1044" name="Picture 27" descr="MCj03086760000[1]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124075" y="6092825"/>
            <a:ext cx="863600" cy="53181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28028" name="Text Box 28"/>
          <p:cNvSpPr txBox="1">
            <a:spLocks noChangeArrowheads="1"/>
          </p:cNvSpPr>
          <p:nvPr/>
        </p:nvSpPr>
        <p:spPr bwMode="auto">
          <a:xfrm>
            <a:off x="190500" y="4843463"/>
            <a:ext cx="2160588" cy="83026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Школа</a:t>
            </a:r>
          </a:p>
          <a:p>
            <a:pPr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образование</a:t>
            </a:r>
          </a:p>
        </p:txBody>
      </p:sp>
      <p:sp>
        <p:nvSpPr>
          <p:cNvPr id="1046" name="Text Box 29"/>
          <p:cNvSpPr txBox="1">
            <a:spLocks noChangeArrowheads="1"/>
          </p:cNvSpPr>
          <p:nvPr/>
        </p:nvSpPr>
        <p:spPr bwMode="auto">
          <a:xfrm>
            <a:off x="3908425" y="5119688"/>
            <a:ext cx="120491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bg1"/>
                </a:solidFill>
              </a:rPr>
              <a:t>10 км</a:t>
            </a:r>
            <a:r>
              <a:rPr lang="en-US" sz="2400">
                <a:solidFill>
                  <a:schemeClr val="bg1"/>
                </a:solidFill>
              </a:rPr>
              <a:t>/</a:t>
            </a:r>
            <a:r>
              <a:rPr lang="ru-RU" sz="2400">
                <a:solidFill>
                  <a:schemeClr val="bg1"/>
                </a:solidFill>
              </a:rPr>
              <a:t>ч</a:t>
            </a:r>
          </a:p>
        </p:txBody>
      </p:sp>
      <p:sp>
        <p:nvSpPr>
          <p:cNvPr id="128030" name="Text Box 30"/>
          <p:cNvSpPr txBox="1">
            <a:spLocks noChangeArrowheads="1"/>
          </p:cNvSpPr>
          <p:nvPr/>
        </p:nvSpPr>
        <p:spPr bwMode="auto">
          <a:xfrm>
            <a:off x="179388" y="5805488"/>
            <a:ext cx="1635125" cy="8302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Политика</a:t>
            </a:r>
          </a:p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закон</a:t>
            </a:r>
          </a:p>
        </p:txBody>
      </p:sp>
      <p:sp>
        <p:nvSpPr>
          <p:cNvPr id="1048" name="Text Box 31"/>
          <p:cNvSpPr txBox="1">
            <a:spLocks noChangeArrowheads="1"/>
          </p:cNvSpPr>
          <p:nvPr/>
        </p:nvSpPr>
        <p:spPr bwMode="auto">
          <a:xfrm>
            <a:off x="3203575" y="6056313"/>
            <a:ext cx="25146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400">
                <a:solidFill>
                  <a:schemeClr val="bg1"/>
                </a:solidFill>
              </a:rPr>
              <a:t>очень медленно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80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8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8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8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8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8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animBg="1"/>
      <p:bldP spid="1031" grpId="0" animBg="1"/>
      <p:bldP spid="1032" grpId="0" animBg="1"/>
      <p:bldP spid="1033" grpId="0" animBg="1"/>
      <p:bldP spid="128009" grpId="0" animBg="1"/>
      <p:bldP spid="1037" grpId="0"/>
      <p:bldP spid="128016" grpId="0" animBg="1"/>
      <p:bldP spid="1040" grpId="0"/>
      <p:bldP spid="128021" grpId="0" animBg="1"/>
      <p:bldP spid="1042" grpId="0"/>
      <p:bldP spid="128028" grpId="0" animBg="1"/>
      <p:bldP spid="1046" grpId="0"/>
      <p:bldP spid="128030" grpId="0" animBg="1"/>
      <p:bldP spid="10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>
          <a:xfrm>
            <a:off x="282575" y="188913"/>
            <a:ext cx="8578850" cy="54737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ru-RU" altLang="ru-RU" smtClean="0">
                <a:latin typeface="Calibri" pitchFamily="34" charset="0"/>
                <a:cs typeface="Times New Roman" pitchFamily="18" charset="0"/>
              </a:rPr>
              <a:t>		«Главное организовать процесс так, чтобы чтение способствовало развитию личности, </a:t>
            </a:r>
          </a:p>
          <a:p>
            <a:pPr algn="just" eaLnBrk="1" hangingPunct="1">
              <a:buFontTx/>
              <a:buNone/>
            </a:pPr>
            <a:r>
              <a:rPr lang="ru-RU" altLang="ru-RU" smtClean="0">
                <a:latin typeface="Calibri" pitchFamily="34" charset="0"/>
                <a:cs typeface="Times New Roman" pitchFamily="18" charset="0"/>
              </a:rPr>
              <a:t>	а развивающаяся личность испытывала потребность в чтении, как источник дальнейшего развития. Сделать так, чтобы активная деятельность совпала с такими её звеньями, как потребность, мотив, интерес»</a:t>
            </a:r>
          </a:p>
          <a:p>
            <a:pPr algn="r" eaLnBrk="1" hangingPunct="1">
              <a:buFontTx/>
              <a:buNone/>
            </a:pPr>
            <a:r>
              <a:rPr lang="ru-RU" altLang="ru-RU" smtClean="0">
                <a:latin typeface="Calibri" pitchFamily="34" charset="0"/>
                <a:cs typeface="Times New Roman" pitchFamily="18" charset="0"/>
              </a:rPr>
              <a:t/>
            </a:r>
            <a:br>
              <a:rPr lang="ru-RU" altLang="ru-RU" smtClean="0">
                <a:latin typeface="Calibri" pitchFamily="34" charset="0"/>
                <a:cs typeface="Times New Roman" pitchFamily="18" charset="0"/>
              </a:rPr>
            </a:br>
            <a:r>
              <a:rPr lang="ru-RU" altLang="ru-RU" smtClean="0">
                <a:latin typeface="Calibri" pitchFamily="34" charset="0"/>
                <a:cs typeface="Times New Roman" pitchFamily="18" charset="0"/>
              </a:rPr>
              <a:t>                                                                                                                                     Герасимов С.В. </a:t>
            </a:r>
            <a:br>
              <a:rPr lang="ru-RU" altLang="ru-RU" smtClean="0">
                <a:latin typeface="Calibri" pitchFamily="34" charset="0"/>
                <a:cs typeface="Times New Roman" pitchFamily="18" charset="0"/>
              </a:rPr>
            </a:br>
            <a:endParaRPr lang="ru-RU" altLang="ru-RU" smtClean="0">
              <a:latin typeface="Calibri" pitchFamily="34" charset="0"/>
              <a:cs typeface="Times New Roman" pitchFamily="18" charset="0"/>
            </a:endParaRPr>
          </a:p>
          <a:p>
            <a:pPr eaLnBrk="1" hangingPunct="1"/>
            <a:endParaRPr lang="ru-RU" sz="1600" b="1" i="1" smtClean="0">
              <a:ea typeface="Microsoft New Tai Lue" pitchFamily="34" charset="0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214282" y="214290"/>
            <a:ext cx="8715436" cy="642942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3200" b="1"/>
          </a:p>
        </p:txBody>
      </p:sp>
      <p:pic>
        <p:nvPicPr>
          <p:cNvPr id="21507" name="Picture 6" descr="J02341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5013325"/>
            <a:ext cx="19081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14348" y="285728"/>
            <a:ext cx="78486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2400" b="1" dirty="0" smtClean="0">
                <a:solidFill>
                  <a:schemeClr val="bg1"/>
                </a:solidFill>
              </a:rPr>
              <a:t>Приоритетная цель</a:t>
            </a:r>
            <a:r>
              <a:rPr lang="ru-RU" sz="2400" dirty="0" smtClean="0">
                <a:solidFill>
                  <a:schemeClr val="bg1"/>
                </a:solidFill>
              </a:rPr>
              <a:t> </a:t>
            </a:r>
            <a:r>
              <a:rPr lang="ru-RU" sz="2400" dirty="0">
                <a:solidFill>
                  <a:schemeClr val="bg1"/>
                </a:solidFill>
              </a:rPr>
              <a:t>обучения литературному чтению в начальной </a:t>
            </a:r>
            <a:r>
              <a:rPr lang="ru-RU" sz="2400" dirty="0" smtClean="0">
                <a:solidFill>
                  <a:schemeClr val="bg1"/>
                </a:solidFill>
              </a:rPr>
              <a:t>школе:</a:t>
            </a:r>
          </a:p>
          <a:p>
            <a:pPr>
              <a:spcBef>
                <a:spcPct val="50000"/>
              </a:spcBef>
            </a:pPr>
            <a:r>
              <a:rPr lang="ru-RU" sz="2400" u="sng" dirty="0" smtClean="0">
                <a:solidFill>
                  <a:schemeClr val="bg1"/>
                </a:solidFill>
              </a:rPr>
              <a:t>формирование </a:t>
            </a:r>
            <a:r>
              <a:rPr lang="ru-RU" sz="2400" u="sng" dirty="0">
                <a:solidFill>
                  <a:schemeClr val="bg1"/>
                </a:solidFill>
              </a:rPr>
              <a:t>читательской компетентности младшего школьника, осознание себя как грамотного читателя, способного к творческой деятельности</a:t>
            </a:r>
            <a:r>
              <a:rPr lang="ru-RU" sz="2400" dirty="0">
                <a:solidFill>
                  <a:schemeClr val="bg1"/>
                </a:solidFill>
              </a:rPr>
              <a:t>. </a:t>
            </a: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85720" y="2857496"/>
            <a:ext cx="7920037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 dirty="0">
                <a:solidFill>
                  <a:schemeClr val="bg1"/>
                </a:solidFill>
              </a:rPr>
              <a:t>Читательская компетентность определяется: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b="1" dirty="0">
                <a:solidFill>
                  <a:schemeClr val="bg1"/>
                </a:solidFill>
              </a:rPr>
              <a:t>владением техникой чтения,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b="1" dirty="0">
                <a:solidFill>
                  <a:schemeClr val="bg1"/>
                </a:solidFill>
              </a:rPr>
              <a:t>приёмами понимания прочитанного и прослушанного произведения,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b="1" dirty="0">
                <a:solidFill>
                  <a:schemeClr val="bg1"/>
                </a:solidFill>
              </a:rPr>
              <a:t>знанием книг и умением их самостоятельно выбирать,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ru-RU" b="1" dirty="0" err="1">
                <a:solidFill>
                  <a:schemeClr val="bg1"/>
                </a:solidFill>
              </a:rPr>
              <a:t>сформированностью</a:t>
            </a:r>
            <a:r>
              <a:rPr lang="ru-RU" b="1" dirty="0">
                <a:solidFill>
                  <a:schemeClr val="bg1"/>
                </a:solidFill>
              </a:rPr>
              <a:t> духовной потребности в книге как средстве познания мира и самопознания. 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23850" y="692150"/>
            <a:ext cx="8351838" cy="5951560"/>
          </a:xfrm>
          <a:prstGeom prst="rect">
            <a:avLst/>
          </a:prstGeom>
          <a:solidFill>
            <a:schemeClr val="accent5">
              <a:lumMod val="5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 sz="3200" b="1"/>
          </a:p>
        </p:txBody>
      </p:sp>
      <p:pic>
        <p:nvPicPr>
          <p:cNvPr id="22531" name="Picture 6" descr="J02341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488" y="5013325"/>
            <a:ext cx="1908175" cy="184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611188" y="908050"/>
            <a:ext cx="7848600" cy="619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400" b="1" dirty="0">
                <a:solidFill>
                  <a:schemeClr val="bg1"/>
                </a:solidFill>
              </a:rPr>
              <a:t>От достижения этой цели зависит успешность обучения школьника как в начальной, так и в основной школе. Отсюда вытекает существенный вклад уроков литературного чтения 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ru-RU" sz="2800" b="1" dirty="0">
                <a:solidFill>
                  <a:schemeClr val="bg1"/>
                </a:solidFill>
              </a:rPr>
              <a:t>в формирование общих (</a:t>
            </a:r>
            <a:r>
              <a:rPr lang="ru-RU" sz="2800" b="1" dirty="0" err="1">
                <a:solidFill>
                  <a:schemeClr val="bg1"/>
                </a:solidFill>
              </a:rPr>
              <a:t>надпредметных</a:t>
            </a:r>
            <a:r>
              <a:rPr lang="ru-RU" sz="2800" b="1" dirty="0">
                <a:solidFill>
                  <a:schemeClr val="bg1"/>
                </a:solidFill>
              </a:rPr>
              <a:t>) умений, навыков, способов деятельности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ru-RU" sz="2800" b="1" dirty="0">
              <a:solidFill>
                <a:schemeClr val="bg1"/>
              </a:solidFill>
            </a:endParaRP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bg2"/>
              </a:buClr>
              <a:buSzPct val="75000"/>
            </a:pPr>
            <a:r>
              <a:rPr lang="ru-RU" sz="1800" b="1" dirty="0">
                <a:solidFill>
                  <a:schemeClr val="bg1"/>
                </a:solidFill>
              </a:rPr>
              <a:t>(Из материалов ФГОС начального общего образования)</a:t>
            </a:r>
          </a:p>
          <a:p>
            <a:pPr>
              <a:lnSpc>
                <a:spcPct val="14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ru-RU" sz="2800" b="1" dirty="0">
              <a:solidFill>
                <a:srgbClr val="990000"/>
              </a:solidFill>
            </a:endParaRPr>
          </a:p>
          <a:p>
            <a:pPr>
              <a:lnSpc>
                <a:spcPct val="200000"/>
              </a:lnSpc>
              <a:spcBef>
                <a:spcPct val="50000"/>
              </a:spcBef>
            </a:pPr>
            <a:endParaRPr lang="ru-RU" sz="2400" dirty="0">
              <a:solidFill>
                <a:srgbClr val="990000"/>
              </a:solidFill>
            </a:endParaRP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285720" y="357166"/>
            <a:ext cx="8483600" cy="83978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Программа «Начальная школа </a:t>
            </a:r>
            <a:r>
              <a:rPr lang="en-US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XXI</a:t>
            </a:r>
            <a: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 века»</a:t>
            </a:r>
            <a:b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под редакцией  Н.Ф. Виноградовой</a:t>
            </a:r>
            <a:endParaRPr lang="ru-RU" sz="3600" dirty="0" smtClean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23555" name="Picture 5" descr="31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71500" y="1714500"/>
            <a:ext cx="942975" cy="1238250"/>
          </a:xfrm>
          <a:noFill/>
        </p:spPr>
      </p:pic>
      <p:pic>
        <p:nvPicPr>
          <p:cNvPr id="23556" name="Picture 4" descr="77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997200"/>
            <a:ext cx="8636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 descr="86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6375" y="2190750"/>
            <a:ext cx="9715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6" descr="71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913" y="3141663"/>
            <a:ext cx="99060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7" descr="391_10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563" y="1928813"/>
            <a:ext cx="10668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10" descr="11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0825" y="4221163"/>
            <a:ext cx="1000125" cy="1500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11" descr="116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187450" y="4365625"/>
            <a:ext cx="10382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9" descr="11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5288" y="5619750"/>
            <a:ext cx="923925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3" name="Picture 14" descr="24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195513" y="3644900"/>
            <a:ext cx="9715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4" name="Picture 12" descr="195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913" y="5619750"/>
            <a:ext cx="9334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5" name="Picture 13" descr="200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124075" y="4941888"/>
            <a:ext cx="9334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9" name="Прямоугольник 15"/>
          <p:cNvSpPr>
            <a:spLocks noChangeArrowheads="1"/>
          </p:cNvSpPr>
          <p:nvPr/>
        </p:nvSpPr>
        <p:spPr bwMode="auto">
          <a:xfrm>
            <a:off x="3500438" y="1500188"/>
            <a:ext cx="5214937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alt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Направлена на формирование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ru-RU" alt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навыков чтения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ru-RU" alt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совершенствование читательской деятельности 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r>
              <a:rPr lang="ru-RU" alt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литературное развитие учащихся </a:t>
            </a:r>
          </a:p>
          <a:p>
            <a:pPr>
              <a:lnSpc>
                <a:spcPct val="90000"/>
              </a:lnSpc>
              <a:buFont typeface="Arial" charset="0"/>
              <a:buChar char="•"/>
            </a:pPr>
            <a:endParaRPr lang="ru-RU" altLang="ru-RU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Font typeface="Arial" charset="0"/>
              <a:buChar char="•"/>
            </a:pPr>
            <a:endParaRPr lang="ru-RU" altLang="ru-RU" sz="240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</a:pPr>
            <a:r>
              <a:rPr lang="ru-RU" altLang="ru-RU" sz="28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Обновление содержания курса «Литературное чтение» происходит за счет расширения круга классических и современных произведений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1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928688"/>
            <a:ext cx="8229600" cy="5197475"/>
          </a:xfrm>
        </p:spPr>
        <p:txBody>
          <a:bodyPr>
            <a:normAutofit/>
          </a:bodyPr>
          <a:lstStyle/>
          <a:p>
            <a:pPr marL="447675" indent="-382588" eaLnBrk="1" hangingPunct="1">
              <a:buFont typeface="Wingdings" pitchFamily="2" charset="2"/>
              <a:buNone/>
            </a:pPr>
            <a:r>
              <a:rPr lang="ru-RU" sz="4400" b="1" smtClean="0">
                <a:solidFill>
                  <a:srgbClr val="00FFCC"/>
                </a:solidFill>
                <a:ea typeface="Microsoft New Tai Lue" pitchFamily="34" charset="0"/>
              </a:rPr>
              <a:t>   </a:t>
            </a:r>
            <a:r>
              <a:rPr lang="ru-RU" sz="4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Главная задача уроков </a:t>
            </a:r>
            <a:r>
              <a:rPr lang="ru-RU" sz="4400" b="1" u="sng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литературного слушания - </a:t>
            </a:r>
            <a:r>
              <a:rPr lang="ru-RU" sz="4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научить «искусству слушать и слышать художественное слово»</a:t>
            </a:r>
          </a:p>
          <a:p>
            <a:pPr marL="447675" indent="-382588" algn="just" eaLnBrk="1" hangingPunct="1">
              <a:buFont typeface="Wingdings" pitchFamily="2" charset="2"/>
              <a:buNone/>
            </a:pPr>
            <a:r>
              <a:rPr lang="ru-RU" sz="4400" b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44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447675" indent="-382588" eaLnBrk="1" hangingPunct="1"/>
            <a:endParaRPr lang="ru-RU" smtClean="0">
              <a:ea typeface="Microsoft New Tai Lue" pitchFamily="34" charset="0"/>
            </a:endParaRPr>
          </a:p>
        </p:txBody>
      </p:sp>
      <p:pic>
        <p:nvPicPr>
          <p:cNvPr id="24579" name="Picture 6" descr="book20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850" y="4005263"/>
            <a:ext cx="1600200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30200" y="188640"/>
            <a:ext cx="8483600" cy="83978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</a:rPr>
              <a:t>Осуществление </a:t>
            </a:r>
            <a:r>
              <a:rPr lang="ru-RU" sz="3200" dirty="0" err="1" smtClean="0">
                <a:solidFill>
                  <a:srgbClr val="FFFF00"/>
                </a:solidFill>
                <a:ea typeface="+mj-ea"/>
              </a:rPr>
              <a:t>деятельностного</a:t>
            </a:r>
            <a:r>
              <a:rPr lang="ru-RU" sz="3200" dirty="0" smtClean="0">
                <a:solidFill>
                  <a:srgbClr val="FFFF00"/>
                </a:solidFill>
                <a:ea typeface="+mj-ea"/>
              </a:rPr>
              <a:t> подхода на уроках литературного чтения</a:t>
            </a:r>
          </a:p>
        </p:txBody>
      </p:sp>
      <p:sp>
        <p:nvSpPr>
          <p:cNvPr id="23555" name="Содержимое 2"/>
          <p:cNvSpPr>
            <a:spLocks noGrp="1"/>
          </p:cNvSpPr>
          <p:nvPr>
            <p:ph idx="1"/>
          </p:nvPr>
        </p:nvSpPr>
        <p:spPr>
          <a:xfrm>
            <a:off x="0" y="1285875"/>
            <a:ext cx="9144000" cy="1400175"/>
          </a:xfrm>
        </p:spPr>
        <p:txBody>
          <a:bodyPr/>
          <a:lstStyle/>
          <a:p>
            <a:pPr marL="447675" indent="-382588" eaLnBrk="1" hangingPunct="1">
              <a:lnSpc>
                <a:spcPct val="80000"/>
              </a:lnSpc>
              <a:buFont typeface="Arial" charset="0"/>
              <a:buNone/>
            </a:pPr>
            <a:r>
              <a:rPr lang="ru-RU" sz="280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Включение каждого ребенка в активный познавательный процесс с учетом его индивидуальных способностей</a:t>
            </a:r>
          </a:p>
          <a:p>
            <a:pPr marL="447675" indent="-382588" eaLnBrk="1" hangingPunct="1">
              <a:lnSpc>
                <a:spcPct val="80000"/>
              </a:lnSpc>
              <a:buFont typeface="Arial" charset="0"/>
              <a:buNone/>
            </a:pPr>
            <a:endParaRPr lang="ru-RU" sz="2500" smtClean="0">
              <a:solidFill>
                <a:schemeClr val="bg1"/>
              </a:solidFill>
              <a:ea typeface="Microsoft New Tai Lue" pitchFamily="34" charset="0"/>
            </a:endParaRPr>
          </a:p>
        </p:txBody>
      </p:sp>
      <p:sp>
        <p:nvSpPr>
          <p:cNvPr id="25604" name="Прямоугольник 3"/>
          <p:cNvSpPr>
            <a:spLocks noChangeArrowheads="1"/>
          </p:cNvSpPr>
          <p:nvPr/>
        </p:nvSpPr>
        <p:spPr bwMode="auto">
          <a:xfrm>
            <a:off x="3419475" y="2351088"/>
            <a:ext cx="3095625" cy="10779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>
                <a:solidFill>
                  <a:schemeClr val="bg1"/>
                </a:solidFill>
              </a:rPr>
              <a:t>методы, приемы и способы обучения, позволяющие включать каждого ребенка в процесс познания</a:t>
            </a:r>
          </a:p>
        </p:txBody>
      </p:sp>
      <p:sp>
        <p:nvSpPr>
          <p:cNvPr id="25605" name="Прямоугольник 5"/>
          <p:cNvSpPr>
            <a:spLocks noChangeArrowheads="1"/>
          </p:cNvSpPr>
          <p:nvPr/>
        </p:nvSpPr>
        <p:spPr bwMode="auto">
          <a:xfrm>
            <a:off x="179388" y="3789363"/>
            <a:ext cx="2209800" cy="8302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>
                <a:solidFill>
                  <a:schemeClr val="bg1"/>
                </a:solidFill>
              </a:rPr>
              <a:t>Классические методы, приемы и способы обучения</a:t>
            </a:r>
          </a:p>
        </p:txBody>
      </p:sp>
      <p:sp>
        <p:nvSpPr>
          <p:cNvPr id="25606" name="Прямоугольник 6"/>
          <p:cNvSpPr>
            <a:spLocks noChangeArrowheads="1"/>
          </p:cNvSpPr>
          <p:nvPr/>
        </p:nvSpPr>
        <p:spPr bwMode="auto">
          <a:xfrm>
            <a:off x="2555875" y="4292600"/>
            <a:ext cx="2438400" cy="83026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>
                <a:solidFill>
                  <a:schemeClr val="bg1"/>
                </a:solidFill>
              </a:rPr>
              <a:t>Слушание художественных произведений</a:t>
            </a:r>
          </a:p>
        </p:txBody>
      </p:sp>
      <p:sp>
        <p:nvSpPr>
          <p:cNvPr id="25607" name="Прямоугольник 7"/>
          <p:cNvSpPr>
            <a:spLocks noChangeArrowheads="1"/>
          </p:cNvSpPr>
          <p:nvPr/>
        </p:nvSpPr>
        <p:spPr bwMode="auto">
          <a:xfrm>
            <a:off x="5867400" y="4005263"/>
            <a:ext cx="2592388" cy="5842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600" b="1">
                <a:solidFill>
                  <a:schemeClr val="bg1"/>
                </a:solidFill>
              </a:rPr>
              <a:t>Разноуровневые</a:t>
            </a:r>
            <a:r>
              <a:rPr lang="ru-RU" altLang="ru-RU" sz="1600" b="1"/>
              <a:t> </a:t>
            </a:r>
            <a:r>
              <a:rPr lang="ru-RU" altLang="ru-RU" sz="1600" b="1">
                <a:solidFill>
                  <a:schemeClr val="bg1"/>
                </a:solidFill>
              </a:rPr>
              <a:t>задания</a:t>
            </a:r>
          </a:p>
        </p:txBody>
      </p:sp>
      <p:sp>
        <p:nvSpPr>
          <p:cNvPr id="25608" name="Прямоугольник 8"/>
          <p:cNvSpPr>
            <a:spLocks noChangeArrowheads="1"/>
          </p:cNvSpPr>
          <p:nvPr/>
        </p:nvSpPr>
        <p:spPr bwMode="auto">
          <a:xfrm>
            <a:off x="3348038" y="5373688"/>
            <a:ext cx="4214812" cy="12001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600" i="1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Моделирование на уроках</a:t>
            </a:r>
          </a:p>
        </p:txBody>
      </p:sp>
      <p:cxnSp>
        <p:nvCxnSpPr>
          <p:cNvPr id="20" name="Прямая со стрелкой 19"/>
          <p:cNvCxnSpPr/>
          <p:nvPr/>
        </p:nvCxnSpPr>
        <p:spPr>
          <a:xfrm flipH="1">
            <a:off x="3348038" y="3429000"/>
            <a:ext cx="576262" cy="79216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 стрелкой 22"/>
          <p:cNvCxnSpPr>
            <a:endCxn id="25607" idx="0"/>
          </p:cNvCxnSpPr>
          <p:nvPr/>
        </p:nvCxnSpPr>
        <p:spPr>
          <a:xfrm>
            <a:off x="6084888" y="3429000"/>
            <a:ext cx="1079500" cy="57626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1619250" y="3141663"/>
            <a:ext cx="1728788" cy="628650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/>
          <p:nvPr/>
        </p:nvCxnSpPr>
        <p:spPr>
          <a:xfrm>
            <a:off x="5292725" y="3429000"/>
            <a:ext cx="0" cy="1800225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Основные понятия</a:t>
            </a:r>
          </a:p>
        </p:txBody>
      </p:sp>
      <p:sp>
        <p:nvSpPr>
          <p:cNvPr id="26627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413" cy="4648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3000" b="1" smtClean="0">
                <a:latin typeface="Times New Roman" pitchFamily="18" charset="0"/>
                <a:cs typeface="Times New Roman" pitchFamily="18" charset="0"/>
              </a:rPr>
              <a:t>Модель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– мысленно представляемая или материально реализуемая система, которая, отображая и воспроизводя объект, способна замещать его так, что ее изучение дает новую информацию об этом объекте.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Штофф В.А.</a:t>
            </a:r>
          </a:p>
          <a:p>
            <a:pPr algn="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Под </a:t>
            </a:r>
            <a:r>
              <a:rPr lang="ru-RU" altLang="ru-RU" sz="3000" b="1" smtClean="0">
                <a:latin typeface="Times New Roman" pitchFamily="18" charset="0"/>
                <a:cs typeface="Times New Roman" pitchFamily="18" charset="0"/>
              </a:rPr>
              <a:t>моделированием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 понимается преобразование </a:t>
            </a:r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объекта из чувственной формы в модель, где выделены 	существенные 	знаково-символические </a:t>
            </a:r>
            <a:r>
              <a:rPr lang="ru-RU" altLang="ru-RU" sz="3000" smtClean="0">
                <a:solidFill>
                  <a:srgbClr val="FF99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характеристики 	</a:t>
            </a:r>
          </a:p>
          <a:p>
            <a:pPr algn="r" eaLnBrk="1" hangingPunct="1">
              <a:lnSpc>
                <a:spcPct val="80000"/>
              </a:lnSpc>
              <a:buFont typeface="Arial" charset="0"/>
              <a:buNone/>
            </a:pPr>
            <a:r>
              <a:rPr lang="ru-RU" altLang="ru-RU" sz="3000" smtClean="0">
                <a:latin typeface="Times New Roman" pitchFamily="18" charset="0"/>
                <a:cs typeface="Times New Roman" pitchFamily="18" charset="0"/>
              </a:rPr>
              <a:t>			       объекта.                 				</a:t>
            </a:r>
            <a:endParaRPr lang="ru-RU" sz="3000" smtClean="0">
              <a:solidFill>
                <a:srgbClr val="FF99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483600" cy="83978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</a:rPr>
              <a:t>Осуществление </a:t>
            </a:r>
            <a:r>
              <a:rPr lang="ru-RU" sz="3200" dirty="0" err="1" smtClean="0">
                <a:solidFill>
                  <a:srgbClr val="FFFF00"/>
                </a:solidFill>
                <a:ea typeface="+mj-ea"/>
              </a:rPr>
              <a:t>деятельностного</a:t>
            </a:r>
            <a:r>
              <a:rPr lang="ru-RU" sz="3200" dirty="0" smtClean="0">
                <a:solidFill>
                  <a:srgbClr val="FFFF00"/>
                </a:solidFill>
                <a:ea typeface="+mj-ea"/>
              </a:rPr>
              <a:t> подхода на уроках литературного чтения</a:t>
            </a:r>
          </a:p>
        </p:txBody>
      </p:sp>
      <p:sp>
        <p:nvSpPr>
          <p:cNvPr id="27651" name="Прямоугольник 4"/>
          <p:cNvSpPr>
            <a:spLocks noChangeArrowheads="1"/>
          </p:cNvSpPr>
          <p:nvPr/>
        </p:nvSpPr>
        <p:spPr bwMode="auto">
          <a:xfrm>
            <a:off x="1763713" y="1268413"/>
            <a:ext cx="36718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 u="sng">
                <a:solidFill>
                  <a:schemeClr val="bg1"/>
                </a:solidFill>
              </a:rPr>
              <a:t>Разнообразие форм организации уроков литературного чтения</a:t>
            </a:r>
          </a:p>
        </p:txBody>
      </p:sp>
      <p:sp>
        <p:nvSpPr>
          <p:cNvPr id="27652" name="Прямоугольник 9"/>
          <p:cNvSpPr>
            <a:spLocks noChangeArrowheads="1"/>
          </p:cNvSpPr>
          <p:nvPr/>
        </p:nvSpPr>
        <p:spPr bwMode="auto">
          <a:xfrm>
            <a:off x="2700338" y="3213100"/>
            <a:ext cx="2016125" cy="1062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Изучение </a:t>
            </a:r>
          </a:p>
          <a:p>
            <a:pPr algn="ctr"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нового произведения</a:t>
            </a:r>
          </a:p>
        </p:txBody>
      </p:sp>
      <p:sp>
        <p:nvSpPr>
          <p:cNvPr id="27653" name="Прямоугольник 10"/>
          <p:cNvSpPr>
            <a:spLocks noChangeArrowheads="1"/>
          </p:cNvSpPr>
          <p:nvPr/>
        </p:nvSpPr>
        <p:spPr bwMode="auto">
          <a:xfrm>
            <a:off x="6948488" y="2205038"/>
            <a:ext cx="15113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Уроки слушания и работа с детской книгой</a:t>
            </a:r>
          </a:p>
        </p:txBody>
      </p:sp>
      <p:sp>
        <p:nvSpPr>
          <p:cNvPr id="27654" name="Прямоугольник 11"/>
          <p:cNvSpPr>
            <a:spLocks noChangeArrowheads="1"/>
          </p:cNvSpPr>
          <p:nvPr/>
        </p:nvSpPr>
        <p:spPr bwMode="auto">
          <a:xfrm>
            <a:off x="4787900" y="2565400"/>
            <a:ext cx="17319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Уроки обобщения и проверка изученного</a:t>
            </a:r>
          </a:p>
        </p:txBody>
      </p:sp>
      <p:sp>
        <p:nvSpPr>
          <p:cNvPr id="27655" name="Прямоугольник 12"/>
          <p:cNvSpPr>
            <a:spLocks noChangeArrowheads="1"/>
          </p:cNvSpPr>
          <p:nvPr/>
        </p:nvSpPr>
        <p:spPr bwMode="auto">
          <a:xfrm>
            <a:off x="6372225" y="1341438"/>
            <a:ext cx="23764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Уроки повторения и закрепления</a:t>
            </a:r>
          </a:p>
        </p:txBody>
      </p:sp>
      <p:sp>
        <p:nvSpPr>
          <p:cNvPr id="27656" name="Прямоугольник 25"/>
          <p:cNvSpPr>
            <a:spLocks noChangeArrowheads="1"/>
          </p:cNvSpPr>
          <p:nvPr/>
        </p:nvSpPr>
        <p:spPr bwMode="auto">
          <a:xfrm>
            <a:off x="6516688" y="3789363"/>
            <a:ext cx="1981200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1800" b="1" u="sng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Некоторые нетрадиционные формы проведения  уроков</a:t>
            </a:r>
          </a:p>
        </p:txBody>
      </p:sp>
      <p:sp>
        <p:nvSpPr>
          <p:cNvPr id="12303" name="Прямоугольник 8"/>
          <p:cNvSpPr>
            <a:spLocks noChangeArrowheads="1"/>
          </p:cNvSpPr>
          <p:nvPr/>
        </p:nvSpPr>
        <p:spPr bwMode="auto">
          <a:xfrm rot="16200000">
            <a:off x="665956" y="1683544"/>
            <a:ext cx="1260475" cy="259238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vert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ru-RU" altLang="ru-RU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Моделирование 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altLang="ru-RU" sz="2800" b="1" i="1" dirty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на уроках</a:t>
            </a:r>
          </a:p>
        </p:txBody>
      </p:sp>
      <p:sp>
        <p:nvSpPr>
          <p:cNvPr id="27658" name="Прямоугольник 14"/>
          <p:cNvSpPr>
            <a:spLocks noChangeArrowheads="1"/>
          </p:cNvSpPr>
          <p:nvPr/>
        </p:nvSpPr>
        <p:spPr bwMode="auto">
          <a:xfrm>
            <a:off x="3492500" y="5013325"/>
            <a:ext cx="25146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Уроки творчества</a:t>
            </a:r>
          </a:p>
        </p:txBody>
      </p:sp>
      <p:sp>
        <p:nvSpPr>
          <p:cNvPr id="27659" name="Прямоугольник 16"/>
          <p:cNvSpPr>
            <a:spLocks noChangeArrowheads="1"/>
          </p:cNvSpPr>
          <p:nvPr/>
        </p:nvSpPr>
        <p:spPr bwMode="auto">
          <a:xfrm>
            <a:off x="5292725" y="5876925"/>
            <a:ext cx="1825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 - конкурс</a:t>
            </a:r>
          </a:p>
        </p:txBody>
      </p:sp>
      <p:sp>
        <p:nvSpPr>
          <p:cNvPr id="27660" name="Прямоугольник 15"/>
          <p:cNvSpPr>
            <a:spLocks noChangeArrowheads="1"/>
          </p:cNvSpPr>
          <p:nvPr/>
        </p:nvSpPr>
        <p:spPr bwMode="auto">
          <a:xfrm>
            <a:off x="7329488" y="5805488"/>
            <a:ext cx="15922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1800" b="1">
                <a:solidFill>
                  <a:schemeClr val="bg1"/>
                </a:solidFill>
              </a:rPr>
              <a:t>Урок- сказка</a:t>
            </a:r>
          </a:p>
        </p:txBody>
      </p:sp>
      <p:cxnSp>
        <p:nvCxnSpPr>
          <p:cNvPr id="25" name="Прямая со стрелкой 24"/>
          <p:cNvCxnSpPr/>
          <p:nvPr/>
        </p:nvCxnSpPr>
        <p:spPr>
          <a:xfrm>
            <a:off x="3816350" y="2349500"/>
            <a:ext cx="34925" cy="719138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>
            <a:off x="5003800" y="2060575"/>
            <a:ext cx="603250" cy="50482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 стрелкой 34"/>
          <p:cNvCxnSpPr/>
          <p:nvPr/>
        </p:nvCxnSpPr>
        <p:spPr>
          <a:xfrm>
            <a:off x="5003800" y="1700213"/>
            <a:ext cx="2016125" cy="50482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/>
          <p:nvPr/>
        </p:nvCxnSpPr>
        <p:spPr>
          <a:xfrm>
            <a:off x="5435600" y="1557338"/>
            <a:ext cx="720725" cy="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flipH="1">
            <a:off x="4932363" y="4292600"/>
            <a:ext cx="1584325" cy="72072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 стрелкой 47"/>
          <p:cNvCxnSpPr/>
          <p:nvPr/>
        </p:nvCxnSpPr>
        <p:spPr>
          <a:xfrm flipH="1">
            <a:off x="6372225" y="5013325"/>
            <a:ext cx="382588" cy="873125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7812088" y="5300663"/>
            <a:ext cx="90487" cy="539750"/>
          </a:xfrm>
          <a:prstGeom prst="straightConnector1">
            <a:avLst/>
          </a:prstGeom>
          <a:ln w="1905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Метод моделирования – введение системы “заместителей” (условных  обозначений)</a:t>
            </a:r>
            <a:endParaRPr lang="ru-RU" sz="3600" dirty="0" smtClean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28675" name="Picture 5" descr="C:\Users\As\Desktop\Для конкурса 2015\схемы\3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2254250"/>
            <a:ext cx="9144000" cy="4603750"/>
          </a:xfrm>
          <a:noFill/>
        </p:spPr>
      </p:pic>
    </p:spTree>
  </p:cSld>
  <p:clrMapOvr>
    <a:masterClrMapping/>
  </p:clrMapOvr>
  <p:transition>
    <p:strip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ТЕМА ЧТЕНИЯ ЗАМЕЩАЕТСЯ ЦВЕТОМ</a:t>
            </a:r>
            <a:endParaRPr lang="ru-RU" sz="3200" dirty="0" smtClean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29699" name="Picture 2" descr="C:\Users\As\Desktop\таблицы\1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4288" y="1916113"/>
            <a:ext cx="9129712" cy="4941887"/>
          </a:xfrm>
          <a:noFill/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>
          <a:xfrm>
            <a:off x="1" y="0"/>
            <a:ext cx="9143999" cy="114300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Система «заместителей» жанров (геометрические фигуры) и тем (цвет)</a:t>
            </a:r>
          </a:p>
        </p:txBody>
      </p:sp>
      <p:sp>
        <p:nvSpPr>
          <p:cNvPr id="30723" name="Oval 5"/>
          <p:cNvSpPr>
            <a:spLocks noGrp="1" noChangeArrowheads="1"/>
          </p:cNvSpPr>
          <p:nvPr>
            <p:ph idx="1"/>
          </p:nvPr>
        </p:nvSpPr>
        <p:spPr>
          <a:xfrm>
            <a:off x="214313" y="2786063"/>
            <a:ext cx="1000125" cy="928687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  <a:round/>
          </a:ln>
        </p:spPr>
        <p:txBody>
          <a:bodyPr wrap="none" anchor="ctr"/>
          <a:lstStyle/>
          <a:p>
            <a:pPr eaLnBrk="1" hangingPunct="1"/>
            <a:endParaRPr lang="ru-RU" smtClean="0">
              <a:ea typeface="Microsoft New Tai Lue" pitchFamily="34" charset="0"/>
            </a:endParaRPr>
          </a:p>
        </p:txBody>
      </p:sp>
      <p:sp>
        <p:nvSpPr>
          <p:cNvPr id="6" name="Овал 5"/>
          <p:cNvSpPr/>
          <p:nvPr/>
        </p:nvSpPr>
        <p:spPr>
          <a:xfrm>
            <a:off x="1000125" y="1643063"/>
            <a:ext cx="1714500" cy="14287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СКАЗКА</a:t>
            </a:r>
          </a:p>
        </p:txBody>
      </p:sp>
      <p:sp>
        <p:nvSpPr>
          <p:cNvPr id="7" name="Равнобедренный треугольник 6"/>
          <p:cNvSpPr/>
          <p:nvPr/>
        </p:nvSpPr>
        <p:spPr>
          <a:xfrm>
            <a:off x="3500438" y="1643063"/>
            <a:ext cx="2428875" cy="1285875"/>
          </a:xfrm>
          <a:prstGeom prst="triangle">
            <a:avLst>
              <a:gd name="adj" fmla="val 5069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СТИХИ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6643688" y="1643063"/>
            <a:ext cx="1857375" cy="13573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dirty="0">
                <a:solidFill>
                  <a:schemeClr val="tx1"/>
                </a:solidFill>
              </a:rPr>
              <a:t>РАССКАЗ</a:t>
            </a:r>
          </a:p>
        </p:txBody>
      </p:sp>
      <p:sp>
        <p:nvSpPr>
          <p:cNvPr id="10" name="Овал 9"/>
          <p:cNvSpPr/>
          <p:nvPr/>
        </p:nvSpPr>
        <p:spPr>
          <a:xfrm>
            <a:off x="2000250" y="3071813"/>
            <a:ext cx="1000125" cy="981075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30728" name="Oval 7"/>
          <p:cNvSpPr>
            <a:spLocks noChangeArrowheads="1"/>
          </p:cNvSpPr>
          <p:nvPr/>
        </p:nvSpPr>
        <p:spPr bwMode="auto">
          <a:xfrm>
            <a:off x="2000250" y="4714875"/>
            <a:ext cx="928688" cy="928688"/>
          </a:xfrm>
          <a:prstGeom prst="ellipse">
            <a:avLst/>
          </a:prstGeom>
          <a:solidFill>
            <a:srgbClr val="6633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30729" name="Oval 6"/>
          <p:cNvSpPr>
            <a:spLocks noChangeArrowheads="1"/>
          </p:cNvSpPr>
          <p:nvPr/>
        </p:nvSpPr>
        <p:spPr bwMode="auto">
          <a:xfrm>
            <a:off x="285750" y="4071938"/>
            <a:ext cx="1000125" cy="857250"/>
          </a:xfrm>
          <a:prstGeom prst="ellipse">
            <a:avLst/>
          </a:prstGeom>
          <a:solidFill>
            <a:srgbClr val="008000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13" name="Равнобедренный треугольник 12"/>
          <p:cNvSpPr/>
          <p:nvPr/>
        </p:nvSpPr>
        <p:spPr>
          <a:xfrm>
            <a:off x="3357563" y="3143250"/>
            <a:ext cx="1060450" cy="9144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4" name="Равнобедренный треугольник 13"/>
          <p:cNvSpPr/>
          <p:nvPr/>
        </p:nvSpPr>
        <p:spPr>
          <a:xfrm>
            <a:off x="4929188" y="3286125"/>
            <a:ext cx="1060450" cy="91440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5" name="Равнобедренный треугольник 14"/>
          <p:cNvSpPr/>
          <p:nvPr/>
        </p:nvSpPr>
        <p:spPr>
          <a:xfrm>
            <a:off x="4929188" y="5143500"/>
            <a:ext cx="1060450" cy="914400"/>
          </a:xfrm>
          <a:prstGeom prst="triangle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6" name="Равнобедренный треугольник 15"/>
          <p:cNvSpPr/>
          <p:nvPr/>
        </p:nvSpPr>
        <p:spPr>
          <a:xfrm>
            <a:off x="3500438" y="4500563"/>
            <a:ext cx="1060450" cy="914400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6429375" y="3357563"/>
            <a:ext cx="914400" cy="9144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8001000" y="3357563"/>
            <a:ext cx="914400" cy="9144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Прямоугольник 18"/>
          <p:cNvSpPr/>
          <p:nvPr/>
        </p:nvSpPr>
        <p:spPr>
          <a:xfrm>
            <a:off x="6357938" y="4714875"/>
            <a:ext cx="914400" cy="914400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7929563" y="5143500"/>
            <a:ext cx="914400" cy="914400"/>
          </a:xfrm>
          <a:prstGeom prst="rect">
            <a:avLst/>
          </a:prstGeom>
          <a:solidFill>
            <a:srgbClr val="6633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738" name="Прямоугольник 20"/>
          <p:cNvSpPr>
            <a:spLocks noChangeArrowheads="1"/>
          </p:cNvSpPr>
          <p:nvPr/>
        </p:nvSpPr>
        <p:spPr bwMode="auto">
          <a:xfrm>
            <a:off x="214313" y="3643313"/>
            <a:ext cx="1173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rgbClr val="FFFF00"/>
                </a:solidFill>
              </a:rPr>
              <a:t>О детях</a:t>
            </a:r>
          </a:p>
        </p:txBody>
      </p:sp>
      <p:sp>
        <p:nvSpPr>
          <p:cNvPr id="30739" name="Прямоугольник 22"/>
          <p:cNvSpPr>
            <a:spLocks noChangeArrowheads="1"/>
          </p:cNvSpPr>
          <p:nvPr/>
        </p:nvSpPr>
        <p:spPr bwMode="auto">
          <a:xfrm>
            <a:off x="7086600" y="5715000"/>
            <a:ext cx="2057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663300"/>
              </a:solidFill>
            </a:endParaRPr>
          </a:p>
          <a:p>
            <a:pPr algn="ctr"/>
            <a:r>
              <a:rPr lang="ru-RU" altLang="ru-RU" b="1">
                <a:solidFill>
                  <a:srgbClr val="663300"/>
                </a:solidFill>
              </a:rPr>
              <a:t>О животных</a:t>
            </a:r>
          </a:p>
        </p:txBody>
      </p:sp>
      <p:sp>
        <p:nvSpPr>
          <p:cNvPr id="30740" name="Прямоугольник 22"/>
          <p:cNvSpPr>
            <a:spLocks noChangeArrowheads="1"/>
          </p:cNvSpPr>
          <p:nvPr/>
        </p:nvSpPr>
        <p:spPr bwMode="auto">
          <a:xfrm>
            <a:off x="4357688" y="4000500"/>
            <a:ext cx="2071687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008000"/>
              </a:solidFill>
            </a:endParaRPr>
          </a:p>
          <a:p>
            <a:pPr algn="ctr"/>
            <a:r>
              <a:rPr lang="ru-RU" altLang="ru-RU" b="1">
                <a:solidFill>
                  <a:schemeClr val="accent2"/>
                </a:solidFill>
              </a:rPr>
              <a:t>О природе</a:t>
            </a:r>
          </a:p>
        </p:txBody>
      </p:sp>
      <p:sp>
        <p:nvSpPr>
          <p:cNvPr id="30741" name="Прямоугольник 23"/>
          <p:cNvSpPr>
            <a:spLocks noChangeArrowheads="1"/>
          </p:cNvSpPr>
          <p:nvPr/>
        </p:nvSpPr>
        <p:spPr bwMode="auto">
          <a:xfrm>
            <a:off x="1143000" y="4000500"/>
            <a:ext cx="23479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 b="1">
                <a:solidFill>
                  <a:srgbClr val="00B0F0"/>
                </a:solidFill>
              </a:rPr>
              <a:t>О волшебстве</a:t>
            </a:r>
          </a:p>
        </p:txBody>
      </p:sp>
      <p:sp>
        <p:nvSpPr>
          <p:cNvPr id="30742" name="Прямоугольник 25"/>
          <p:cNvSpPr>
            <a:spLocks noChangeArrowheads="1"/>
          </p:cNvSpPr>
          <p:nvPr/>
        </p:nvSpPr>
        <p:spPr bwMode="auto">
          <a:xfrm>
            <a:off x="3429000" y="5643563"/>
            <a:ext cx="11731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rgbClr val="FFFF00"/>
                </a:solidFill>
              </a:rPr>
              <a:t>О детях</a:t>
            </a:r>
          </a:p>
        </p:txBody>
      </p:sp>
      <p:sp>
        <p:nvSpPr>
          <p:cNvPr id="30743" name="Прямоугольник 24"/>
          <p:cNvSpPr>
            <a:spLocks noChangeArrowheads="1"/>
          </p:cNvSpPr>
          <p:nvPr/>
        </p:nvSpPr>
        <p:spPr bwMode="auto">
          <a:xfrm>
            <a:off x="3214688" y="4143375"/>
            <a:ext cx="12636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b="1">
                <a:solidFill>
                  <a:srgbClr val="FF0000"/>
                </a:solidFill>
              </a:rPr>
              <a:t>О родине</a:t>
            </a:r>
          </a:p>
        </p:txBody>
      </p:sp>
      <p:sp>
        <p:nvSpPr>
          <p:cNvPr id="30744" name="Прямоугольник 24"/>
          <p:cNvSpPr>
            <a:spLocks noChangeArrowheads="1"/>
          </p:cNvSpPr>
          <p:nvPr/>
        </p:nvSpPr>
        <p:spPr bwMode="auto">
          <a:xfrm>
            <a:off x="7643813" y="4357688"/>
            <a:ext cx="12636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b="1">
                <a:solidFill>
                  <a:srgbClr val="FF0000"/>
                </a:solidFill>
              </a:rPr>
              <a:t>О родине</a:t>
            </a:r>
          </a:p>
        </p:txBody>
      </p:sp>
      <p:sp>
        <p:nvSpPr>
          <p:cNvPr id="30745" name="Прямоугольник 22"/>
          <p:cNvSpPr>
            <a:spLocks noChangeArrowheads="1"/>
          </p:cNvSpPr>
          <p:nvPr/>
        </p:nvSpPr>
        <p:spPr bwMode="auto">
          <a:xfrm>
            <a:off x="-214313" y="4643438"/>
            <a:ext cx="2071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008000"/>
              </a:solidFill>
            </a:endParaRPr>
          </a:p>
          <a:p>
            <a:pPr algn="ctr"/>
            <a:r>
              <a:rPr lang="ru-RU" altLang="ru-RU" b="1">
                <a:solidFill>
                  <a:schemeClr val="accent2"/>
                </a:solidFill>
              </a:rPr>
              <a:t>О природе</a:t>
            </a:r>
          </a:p>
        </p:txBody>
      </p:sp>
      <p:sp>
        <p:nvSpPr>
          <p:cNvPr id="30746" name="Прямоугольник 22"/>
          <p:cNvSpPr>
            <a:spLocks noChangeArrowheads="1"/>
          </p:cNvSpPr>
          <p:nvPr/>
        </p:nvSpPr>
        <p:spPr bwMode="auto">
          <a:xfrm>
            <a:off x="5857875" y="5429250"/>
            <a:ext cx="20716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008000"/>
              </a:solidFill>
            </a:endParaRPr>
          </a:p>
          <a:p>
            <a:pPr algn="ctr"/>
            <a:r>
              <a:rPr lang="ru-RU" altLang="ru-RU" b="1">
                <a:solidFill>
                  <a:schemeClr val="accent2"/>
                </a:solidFill>
              </a:rPr>
              <a:t>О природе</a:t>
            </a:r>
          </a:p>
        </p:txBody>
      </p:sp>
      <p:sp>
        <p:nvSpPr>
          <p:cNvPr id="30747" name="Прямоугольник 30"/>
          <p:cNvSpPr>
            <a:spLocks noChangeArrowheads="1"/>
          </p:cNvSpPr>
          <p:nvPr/>
        </p:nvSpPr>
        <p:spPr bwMode="auto">
          <a:xfrm>
            <a:off x="1500188" y="5500688"/>
            <a:ext cx="2057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663300"/>
              </a:solidFill>
            </a:endParaRPr>
          </a:p>
          <a:p>
            <a:pPr algn="ctr"/>
            <a:r>
              <a:rPr lang="ru-RU" altLang="ru-RU" b="1">
                <a:solidFill>
                  <a:srgbClr val="663300"/>
                </a:solidFill>
              </a:rPr>
              <a:t>О животных</a:t>
            </a:r>
          </a:p>
        </p:txBody>
      </p:sp>
      <p:sp>
        <p:nvSpPr>
          <p:cNvPr id="30748" name="Прямоугольник 31"/>
          <p:cNvSpPr>
            <a:spLocks noChangeArrowheads="1"/>
          </p:cNvSpPr>
          <p:nvPr/>
        </p:nvSpPr>
        <p:spPr bwMode="auto">
          <a:xfrm>
            <a:off x="4500563" y="5715000"/>
            <a:ext cx="20574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ru-RU" altLang="ru-RU" b="1">
              <a:solidFill>
                <a:srgbClr val="663300"/>
              </a:solidFill>
            </a:endParaRPr>
          </a:p>
          <a:p>
            <a:pPr algn="ctr"/>
            <a:r>
              <a:rPr lang="ru-RU" altLang="ru-RU" b="1">
                <a:solidFill>
                  <a:srgbClr val="663300"/>
                </a:solidFill>
              </a:rPr>
              <a:t>О животных</a:t>
            </a:r>
          </a:p>
        </p:txBody>
      </p:sp>
      <p:sp>
        <p:nvSpPr>
          <p:cNvPr id="30749" name="Прямоугольник 32"/>
          <p:cNvSpPr>
            <a:spLocks noChangeArrowheads="1"/>
          </p:cNvSpPr>
          <p:nvPr/>
        </p:nvSpPr>
        <p:spPr bwMode="auto">
          <a:xfrm>
            <a:off x="6215063" y="4286250"/>
            <a:ext cx="1173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b="1">
                <a:solidFill>
                  <a:srgbClr val="FFFF00"/>
                </a:solidFill>
              </a:rPr>
              <a:t>О детях</a:t>
            </a:r>
          </a:p>
        </p:txBody>
      </p:sp>
      <p:cxnSp>
        <p:nvCxnSpPr>
          <p:cNvPr id="32" name="Прямая со стрелкой 31"/>
          <p:cNvCxnSpPr>
            <a:stCxn id="6" idx="3"/>
            <a:endCxn id="30723" idx="7"/>
          </p:cNvCxnSpPr>
          <p:nvPr/>
        </p:nvCxnSpPr>
        <p:spPr>
          <a:xfrm rot="5400000">
            <a:off x="1129506" y="2801145"/>
            <a:ext cx="60325" cy="1825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6" idx="5"/>
            <a:endCxn id="10" idx="0"/>
          </p:cNvCxnSpPr>
          <p:nvPr/>
        </p:nvCxnSpPr>
        <p:spPr>
          <a:xfrm rot="16200000" flipH="1">
            <a:off x="2377282" y="2948781"/>
            <a:ext cx="209550" cy="365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endCxn id="30741" idx="1"/>
          </p:cNvCxnSpPr>
          <p:nvPr/>
        </p:nvCxnSpPr>
        <p:spPr>
          <a:xfrm rot="5400000">
            <a:off x="828676" y="3386137"/>
            <a:ext cx="1128712" cy="5000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6" idx="4"/>
            <a:endCxn id="30728" idx="1"/>
          </p:cNvCxnSpPr>
          <p:nvPr/>
        </p:nvCxnSpPr>
        <p:spPr>
          <a:xfrm rot="16200000" flipH="1">
            <a:off x="1107281" y="3821907"/>
            <a:ext cx="1779587" cy="279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 стрелкой 39"/>
          <p:cNvCxnSpPr>
            <a:endCxn id="13" idx="5"/>
          </p:cNvCxnSpPr>
          <p:nvPr/>
        </p:nvCxnSpPr>
        <p:spPr>
          <a:xfrm rot="5400000">
            <a:off x="4098131" y="3055144"/>
            <a:ext cx="600075" cy="4905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 стрелкой 41"/>
          <p:cNvCxnSpPr/>
          <p:nvPr/>
        </p:nvCxnSpPr>
        <p:spPr>
          <a:xfrm rot="16200000" flipH="1">
            <a:off x="4893469" y="3107532"/>
            <a:ext cx="571500" cy="2143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 стрелкой 46"/>
          <p:cNvCxnSpPr>
            <a:endCxn id="16" idx="5"/>
          </p:cNvCxnSpPr>
          <p:nvPr/>
        </p:nvCxnSpPr>
        <p:spPr>
          <a:xfrm rot="5400000">
            <a:off x="3633788" y="3733800"/>
            <a:ext cx="1885950" cy="5619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 rot="16200000" flipH="1">
            <a:off x="3893344" y="4179094"/>
            <a:ext cx="2428875" cy="214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 стрелкой 50"/>
          <p:cNvCxnSpPr>
            <a:endCxn id="17" idx="0"/>
          </p:cNvCxnSpPr>
          <p:nvPr/>
        </p:nvCxnSpPr>
        <p:spPr>
          <a:xfrm rot="10800000" flipV="1">
            <a:off x="6886575" y="3071813"/>
            <a:ext cx="542925" cy="2857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 стрелкой 52"/>
          <p:cNvCxnSpPr/>
          <p:nvPr/>
        </p:nvCxnSpPr>
        <p:spPr>
          <a:xfrm rot="16200000" flipH="1">
            <a:off x="8001001" y="3071812"/>
            <a:ext cx="214312" cy="214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 стрелкой 54"/>
          <p:cNvCxnSpPr/>
          <p:nvPr/>
        </p:nvCxnSpPr>
        <p:spPr>
          <a:xfrm rot="5400000">
            <a:off x="6607969" y="3750469"/>
            <a:ext cx="1785937" cy="4286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 стрелкой 56"/>
          <p:cNvCxnSpPr/>
          <p:nvPr/>
        </p:nvCxnSpPr>
        <p:spPr>
          <a:xfrm rot="16200000" flipH="1">
            <a:off x="7000876" y="3929062"/>
            <a:ext cx="1928812" cy="2143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2100" y="0"/>
            <a:ext cx="8483600" cy="1690689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kern="10" dirty="0" smtClean="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a typeface="+mj-ea"/>
                <a:cs typeface="Times New Roman" pitchFamily="18" charset="0"/>
              </a:rPr>
              <a:t>Модель первой страницы обложки</a:t>
            </a:r>
            <a:endParaRPr lang="ru-RU" sz="4000" dirty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31747" name="Picture 2" descr="C:\Users\As\Desktop\Для конкурса 2015\схемы\3 - копия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1978025"/>
            <a:ext cx="9004300" cy="4879975"/>
          </a:xfr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Заголовок 1"/>
          <p:cNvSpPr>
            <a:spLocks noGrp="1"/>
          </p:cNvSpPr>
          <p:nvPr>
            <p:ph type="title"/>
          </p:nvPr>
        </p:nvSpPr>
        <p:spPr>
          <a:xfrm>
            <a:off x="292100" y="764704"/>
            <a:ext cx="4279900" cy="1404961"/>
          </a:xfrm>
        </p:spPr>
        <p:txBody>
          <a:bodyPr rtlCol="0"/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Назови произведения, </a:t>
            </a:r>
            <a:b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которые подходят </a:t>
            </a:r>
            <a:b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к этой модели</a:t>
            </a:r>
          </a:p>
        </p:txBody>
      </p:sp>
      <p:pic>
        <p:nvPicPr>
          <p:cNvPr id="32771" name="Picture 2" descr="C:\Users\As\Desktop\таблицы\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68313" y="2781300"/>
            <a:ext cx="5000625" cy="3860800"/>
          </a:xfrm>
          <a:noFill/>
        </p:spPr>
      </p:pic>
      <p:pic>
        <p:nvPicPr>
          <p:cNvPr id="32772" name="Picture 2" descr="C:\Users\As\AppData\Local\Temp\Rar$DI39.795\DSC0225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3900" y="176213"/>
            <a:ext cx="3160713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13" descr="C:\Users\As\AppData\Local\Temp\Rar$DI30.807\DSC022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788" y="3357563"/>
            <a:ext cx="2476500" cy="3173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4896544" cy="2880320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Вспомни и назови произведения к каждой модели. </a:t>
            </a:r>
            <a:br>
              <a:rPr lang="ru-RU" sz="3600" b="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600" b="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Чем похожи произведения?</a:t>
            </a:r>
            <a:br>
              <a:rPr lang="ru-RU" sz="3600" b="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600" b="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 Чем отличаются?</a:t>
            </a:r>
          </a:p>
        </p:txBody>
      </p:sp>
      <p:pic>
        <p:nvPicPr>
          <p:cNvPr id="33795" name="Picture 2" descr="C:\Users\As\Desktop\таблицы\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3933825"/>
            <a:ext cx="5060950" cy="2644775"/>
          </a:xfrm>
          <a:noFill/>
        </p:spPr>
      </p:pic>
      <p:sp>
        <p:nvSpPr>
          <p:cNvPr id="33796" name="Нижний колонтитул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http://freeppt.ru</a:t>
            </a:r>
            <a:endParaRPr lang="ru-RU" smtClean="0"/>
          </a:p>
        </p:txBody>
      </p:sp>
      <p:pic>
        <p:nvPicPr>
          <p:cNvPr id="5" name="Picture 2" descr="C:\Users\As\AppData\Local\Temp\Rar$DI00.993\DSC022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188913"/>
            <a:ext cx="2927350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As\AppData\Local\Temp\Rar$DI10.016\DSC0223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3175" y="3573463"/>
            <a:ext cx="2289175" cy="302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1"/>
          <p:cNvSpPr>
            <a:spLocks noGrp="1"/>
          </p:cNvSpPr>
          <p:nvPr>
            <p:ph type="title"/>
          </p:nvPr>
        </p:nvSpPr>
        <p:spPr>
          <a:xfrm>
            <a:off x="292100" y="0"/>
            <a:ext cx="4279900" cy="1404961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b="0" dirty="0" smtClean="0">
                <a:solidFill>
                  <a:srgbClr val="FFFF00"/>
                </a:solidFill>
                <a:ea typeface="+mj-ea"/>
              </a:rPr>
              <a:t>Дополни модели обложки</a:t>
            </a:r>
          </a:p>
        </p:txBody>
      </p:sp>
      <p:pic>
        <p:nvPicPr>
          <p:cNvPr id="34819" name="Picture 2" descr="C:\Users\As\Desktop\таблицы\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36725" y="1341438"/>
            <a:ext cx="2835275" cy="2663825"/>
          </a:xfrm>
          <a:noFill/>
        </p:spPr>
      </p:pic>
      <p:pic>
        <p:nvPicPr>
          <p:cNvPr id="34820" name="Picture 2" descr="C:\Users\As\Desktop\таблицы\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140200"/>
            <a:ext cx="3238500" cy="271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1" name="Picture 10" descr="C:\Users\As\AppData\Local\Temp\Rar$DI73.925\DSC0226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429000"/>
            <a:ext cx="291465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8" descr="C:\Users\As\AppData\Local\Temp\Rar$DI21.075\DSC0226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37300" y="0"/>
            <a:ext cx="28067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Заголовок 1"/>
          <p:cNvSpPr>
            <a:spLocks noGrp="1"/>
          </p:cNvSpPr>
          <p:nvPr>
            <p:ph type="title"/>
          </p:nvPr>
        </p:nvSpPr>
        <p:spPr>
          <a:xfrm>
            <a:off x="179512" y="1340768"/>
            <a:ext cx="4392488" cy="839789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b="0" dirty="0" smtClean="0">
                <a:solidFill>
                  <a:srgbClr val="FFFF00"/>
                </a:solidFill>
                <a:ea typeface="+mj-ea"/>
              </a:rPr>
              <a:t>Рассмотри «заместители» жанров и назови произведения, которые им соответствуют</a:t>
            </a:r>
          </a:p>
        </p:txBody>
      </p:sp>
      <p:pic>
        <p:nvPicPr>
          <p:cNvPr id="35843" name="Picture 2" descr="C:\Users\As\Desktop\таблицы\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23850" y="3933825"/>
            <a:ext cx="4572000" cy="2662238"/>
          </a:xfrm>
          <a:noFill/>
        </p:spPr>
      </p:pic>
      <p:pic>
        <p:nvPicPr>
          <p:cNvPr id="35844" name="Picture 4" descr="C:\Users\As\AppData\Local\Temp\Rar$DI46.997\DSC0225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825" y="476250"/>
            <a:ext cx="3851275" cy="511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7" descr="C:\Users\As\AppData\Local\Temp\Rar$DI55.544\DSC022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60350"/>
            <a:ext cx="2357438" cy="328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6" descr="C:\Users\As\AppData\Local\Temp\Rar$DI52.835\DSC0225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625" y="4335463"/>
            <a:ext cx="3095625" cy="225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8" name="Picture 6" descr="C:\Users\As\AppData\Local\Temp\Rar$DI23.816\DSC02243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50825" y="4365625"/>
            <a:ext cx="4114800" cy="2163763"/>
          </a:xfrm>
          <a:noFill/>
        </p:spPr>
      </p:pic>
      <p:pic>
        <p:nvPicPr>
          <p:cNvPr id="36869" name="Picture 7" descr="C:\Users\As\AppData\Local\Temp\Rar$DI06.581\DSC0223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51500" y="188913"/>
            <a:ext cx="327660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70" name="Picture 5" descr="C:\Users\As\AppData\Local\Temp\Rar$DI49.439\DSC0225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875" y="2060575"/>
            <a:ext cx="3343275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292100" y="214291"/>
            <a:ext cx="8483600" cy="98246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План- схема по произведению</a:t>
            </a:r>
            <a:b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ea typeface="+mj-ea"/>
                <a:cs typeface="Times New Roman" pitchFamily="18" charset="0"/>
              </a:rPr>
              <a:t> Н. Носова «Заплатка</a:t>
            </a:r>
            <a:r>
              <a:rPr lang="ru-RU" sz="3200" dirty="0" smtClean="0">
                <a:solidFill>
                  <a:srgbClr val="FFFF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»</a:t>
            </a:r>
          </a:p>
        </p:txBody>
      </p:sp>
      <p:pic>
        <p:nvPicPr>
          <p:cNvPr id="37891" name="Picture 2" descr="C:\Users\As\Desktop\таблицы\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0" y="1412875"/>
            <a:ext cx="8229600" cy="1738313"/>
          </a:xfrm>
          <a:noFill/>
        </p:spPr>
      </p:pic>
      <p:sp>
        <p:nvSpPr>
          <p:cNvPr id="37892" name="Rectangle 7"/>
          <p:cNvSpPr>
            <a:spLocks noChangeArrowheads="1"/>
          </p:cNvSpPr>
          <p:nvPr/>
        </p:nvSpPr>
        <p:spPr bwMode="auto">
          <a:xfrm>
            <a:off x="2590800" y="4214818"/>
            <a:ext cx="6553200" cy="2123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wrap="square" anchor="ctr">
            <a:spAutoFit/>
          </a:bodyPr>
          <a:lstStyle/>
          <a:p>
            <a:pPr algn="just" eaLnBrk="0" hangingPunct="0"/>
            <a:r>
              <a:rPr lang="ru-RU" sz="2400" dirty="0" smtClean="0">
                <a:solidFill>
                  <a:schemeClr val="bg1"/>
                </a:solidFill>
                <a:ea typeface="Times New Roman" pitchFamily="18" charset="0"/>
                <a:cs typeface="Arial" charset="0"/>
              </a:rPr>
              <a:t>Задание: На </a:t>
            </a:r>
            <a:r>
              <a:rPr lang="ru-RU" sz="2400" dirty="0">
                <a:solidFill>
                  <a:schemeClr val="bg1"/>
                </a:solidFill>
                <a:ea typeface="Times New Roman" pitchFamily="18" charset="0"/>
                <a:cs typeface="Arial" charset="0"/>
              </a:rPr>
              <a:t>сколько частей можно разделить весь </a:t>
            </a:r>
            <a:r>
              <a:rPr lang="ru-RU" sz="2400" dirty="0" smtClean="0">
                <a:solidFill>
                  <a:schemeClr val="bg1"/>
                </a:solidFill>
                <a:ea typeface="Times New Roman" pitchFamily="18" charset="0"/>
                <a:cs typeface="Arial" charset="0"/>
              </a:rPr>
              <a:t>текст </a:t>
            </a:r>
            <a:endParaRPr lang="ru-RU" sz="2400" dirty="0">
              <a:solidFill>
                <a:schemeClr val="bg1"/>
              </a:solidFill>
              <a:ea typeface="Times New Roman" pitchFamily="18" charset="0"/>
              <a:cs typeface="Arial" charset="0"/>
            </a:endParaRPr>
          </a:p>
          <a:p>
            <a:pPr algn="just" eaLnBrk="0" hangingPunct="0"/>
            <a:endParaRPr lang="ru-RU" sz="2800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algn="just" eaLnBrk="0" hangingPunct="0"/>
            <a:endParaRPr lang="ru-RU" sz="2800" dirty="0">
              <a:solidFill>
                <a:schemeClr val="bg1"/>
              </a:solidFill>
              <a:latin typeface="Times New Roman" pitchFamily="18" charset="0"/>
              <a:ea typeface="Times New Roman" pitchFamily="18" charset="0"/>
              <a:cs typeface="Arial" charset="0"/>
            </a:endParaRPr>
          </a:p>
          <a:p>
            <a:pPr algn="just" eaLnBrk="0" hangingPunct="0"/>
            <a:endParaRPr lang="ru-RU" sz="2800" dirty="0">
              <a:solidFill>
                <a:schemeClr val="bg1"/>
              </a:solidFill>
              <a:ea typeface="Times New Roman" pitchFamily="18" charset="0"/>
              <a:cs typeface="Arial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656184"/>
          </a:xfrm>
        </p:spPr>
        <p:txBody>
          <a:bodyPr/>
          <a:lstStyle/>
          <a:p>
            <a:pPr>
              <a:defRPr/>
            </a:pPr>
            <a:r>
              <a:rPr lang="ru-RU" sz="3200" dirty="0" smtClean="0">
                <a:solidFill>
                  <a:srgbClr val="FFFF00"/>
                </a:solidFill>
                <a:cs typeface="Times New Roman" pitchFamily="18" charset="0"/>
              </a:rPr>
              <a:t>План – схема (цепочка событий)                                                                                                     по произведению М.Зощенко </a:t>
            </a:r>
            <a:br>
              <a:rPr lang="ru-RU" sz="3200" dirty="0" smtClean="0">
                <a:solidFill>
                  <a:srgbClr val="FFFF00"/>
                </a:solidFill>
                <a:cs typeface="Times New Roman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cs typeface="Times New Roman" pitchFamily="18" charset="0"/>
              </a:rPr>
              <a:t>«Самое главное» </a:t>
            </a:r>
            <a: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FFFF00"/>
                </a:solidFill>
                <a:cs typeface="Times New Roman" pitchFamily="18" charset="0"/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8916" name="Picture 3" descr="C:\Users\As\Desktop\таблицы\1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88" y="1916113"/>
            <a:ext cx="8229600" cy="1447800"/>
          </a:xfr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467544" y="3645024"/>
            <a:ext cx="8229600" cy="1656184"/>
          </a:xfrm>
          <a:prstGeom prst="rect">
            <a:avLst/>
          </a:prstGeom>
        </p:spPr>
        <p:txBody>
          <a:bodyPr anchor="ctr"/>
          <a:lstStyle/>
          <a:p>
            <a:pPr algn="ctr" eaLnBrk="0" hangingPunct="0">
              <a:defRPr/>
            </a:pPr>
            <a:r>
              <a:rPr lang="ru-RU" sz="5400" b="1" dirty="0">
                <a:ln w="19050">
                  <a:solidFill>
                    <a:srgbClr val="D5E0D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anose="020B0502040204020203" pitchFamily="34" charset="0"/>
                <a:ea typeface="Microsoft New Tai Lue"/>
                <a:cs typeface="Times New Roman" pitchFamily="18" charset="0"/>
              </a:rPr>
              <a:t/>
            </a:r>
            <a:br>
              <a:rPr lang="ru-RU" sz="5400" b="1" dirty="0">
                <a:ln w="19050">
                  <a:solidFill>
                    <a:srgbClr val="D5E0D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New Tai Lue" panose="020B0502040204020203" pitchFamily="34" charset="0"/>
                <a:ea typeface="Microsoft New Tai Lue"/>
                <a:cs typeface="Times New Roman" pitchFamily="18" charset="0"/>
              </a:rPr>
            </a:br>
            <a:endParaRPr lang="ru-RU" sz="5400" b="1" dirty="0">
              <a:ln w="19050">
                <a:solidFill>
                  <a:srgbClr val="D5E0DF"/>
                </a:solidFill>
              </a:ln>
              <a:solidFill>
                <a:srgbClr val="E2EAE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New Tai Lue" panose="020B0502040204020203" pitchFamily="34" charset="0"/>
              <a:ea typeface="Microsoft New Tai Lue"/>
              <a:cs typeface="Microsoft New Tai Lue" panose="020B0502040204020203" pitchFamily="34" charset="0"/>
            </a:endParaRPr>
          </a:p>
        </p:txBody>
      </p:sp>
      <p:sp>
        <p:nvSpPr>
          <p:cNvPr id="38918" name="Rectangle 7"/>
          <p:cNvSpPr>
            <a:spLocks noChangeArrowheads="1"/>
          </p:cNvSpPr>
          <p:nvPr/>
        </p:nvSpPr>
        <p:spPr bwMode="auto">
          <a:xfrm>
            <a:off x="3132138" y="3844925"/>
            <a:ext cx="5616575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algn="just"/>
            <a:r>
              <a:rPr lang="ru-RU" sz="2400">
                <a:solidFill>
                  <a:schemeClr val="bg1"/>
                </a:solidFill>
              </a:rPr>
              <a:t>Составление схематического плана – цепочки событий. </a:t>
            </a:r>
          </a:p>
          <a:p>
            <a:pPr algn="just"/>
            <a:r>
              <a:rPr lang="ru-RU" sz="2400">
                <a:solidFill>
                  <a:schemeClr val="bg1"/>
                </a:solidFill>
              </a:rPr>
              <a:t>(Учитель на доске показывает пример составления плана, а дети продолжают самостоятельно.)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Составление плана – схемы </a:t>
            </a:r>
            <a:br>
              <a:rPr lang="ru-RU" sz="3600" dirty="0" smtClean="0">
                <a:solidFill>
                  <a:srgbClr val="FFFF00"/>
                </a:solidFill>
                <a:latin typeface="+mn-lt"/>
              </a:rPr>
            </a:br>
            <a:r>
              <a:rPr lang="ru-RU" sz="3600" dirty="0" smtClean="0">
                <a:solidFill>
                  <a:srgbClr val="FFFF00"/>
                </a:solidFill>
                <a:latin typeface="+mn-lt"/>
              </a:rPr>
              <a:t>с «заместителями» героев </a:t>
            </a:r>
            <a:endParaRPr lang="ru-RU" sz="3600" dirty="0">
              <a:solidFill>
                <a:srgbClr val="FFFF00"/>
              </a:solidFill>
              <a:latin typeface="+mn-lt"/>
            </a:endParaRPr>
          </a:p>
        </p:txBody>
      </p:sp>
      <p:pic>
        <p:nvPicPr>
          <p:cNvPr id="39939" name="Picture 2" descr="C:\Users\As\Desktop\таблицы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28600" y="2133600"/>
            <a:ext cx="3200400" cy="3886200"/>
          </a:xfrm>
          <a:noFill/>
        </p:spPr>
      </p:pic>
      <p:pic>
        <p:nvPicPr>
          <p:cNvPr id="39940" name="Picture 3" descr="C:\Users\As\Desktop\таблицы\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5200" y="2133600"/>
            <a:ext cx="5486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330200" y="0"/>
            <a:ext cx="8483600" cy="1119209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</a:rPr>
              <a:t>Модель-рассуждение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27088" y="2514600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b="1" dirty="0">
                <a:solidFill>
                  <a:schemeClr val="tx1"/>
                </a:solidFill>
              </a:rPr>
              <a:t>?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524750" y="2514600"/>
            <a:ext cx="914400" cy="9144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tx1"/>
                </a:solidFill>
              </a:rPr>
              <a:t>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555875" y="2420938"/>
            <a:ext cx="4429125" cy="71437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chemeClr val="tx1"/>
                </a:solidFill>
              </a:rPr>
              <a:t>потому что, так как</a:t>
            </a:r>
          </a:p>
        </p:txBody>
      </p:sp>
      <p:sp>
        <p:nvSpPr>
          <p:cNvPr id="40966" name="AutoShape 10"/>
          <p:cNvSpPr>
            <a:spLocks/>
          </p:cNvSpPr>
          <p:nvPr/>
        </p:nvSpPr>
        <p:spPr bwMode="auto">
          <a:xfrm rot="5400000">
            <a:off x="4276725" y="-1133475"/>
            <a:ext cx="723900" cy="6705600"/>
          </a:xfrm>
          <a:prstGeom prst="leftBracket">
            <a:avLst>
              <a:gd name="adj" fmla="val 121922"/>
            </a:avLst>
          </a:prstGeom>
          <a:noFill/>
          <a:ln w="28575">
            <a:solidFill>
              <a:schemeClr val="bg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 altLang="ru-RU"/>
          </a:p>
        </p:txBody>
      </p:sp>
      <p:sp>
        <p:nvSpPr>
          <p:cNvPr id="40967" name="Прямоугольник 11"/>
          <p:cNvSpPr>
            <a:spLocks noChangeArrowheads="1"/>
          </p:cNvSpPr>
          <p:nvPr/>
        </p:nvSpPr>
        <p:spPr bwMode="auto">
          <a:xfrm>
            <a:off x="2268538" y="3429000"/>
            <a:ext cx="6875462" cy="304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Варианты использования модели:</a:t>
            </a:r>
          </a:p>
          <a:p>
            <a:pPr>
              <a:buFontTx/>
              <a:buChar char="-"/>
            </a:pPr>
            <a:r>
              <a:rPr lang="ru-RU" alt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Построение ответа по образцу. </a:t>
            </a:r>
          </a:p>
          <a:p>
            <a:pPr>
              <a:buFontTx/>
              <a:buChar char="-"/>
            </a:pPr>
            <a:r>
              <a:rPr lang="ru-RU" alt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Выбор варианта для продолжения. </a:t>
            </a:r>
          </a:p>
          <a:p>
            <a:r>
              <a:rPr lang="ru-RU" altLang="ru-RU" sz="320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- Моделирование ситуаций, требующих построения высказываний-рассуждений. 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</a:rPr>
              <a:t>Модель-сравнение</a:t>
            </a:r>
            <a:endParaRPr lang="ru-RU" sz="3600" dirty="0" smtClean="0">
              <a:solidFill>
                <a:schemeClr val="accent1">
                  <a:tint val="83000"/>
                  <a:satMod val="150000"/>
                </a:schemeClr>
              </a:solidFill>
            </a:endParaRP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3733800" y="2667000"/>
            <a:ext cx="1447800" cy="990600"/>
          </a:xfrm>
        </p:spPr>
        <p:txBody>
          <a:bodyPr/>
          <a:lstStyle/>
          <a:p>
            <a:pPr marL="447675" indent="-382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smtClean="0">
                <a:ea typeface="Microsoft New Tai Lue" pitchFamily="34" charset="0"/>
              </a:rPr>
              <a:t>Общие</a:t>
            </a:r>
          </a:p>
          <a:p>
            <a:pPr marL="447675" indent="-382588" algn="ctr"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ru-RU" sz="2800" smtClean="0">
                <a:ea typeface="Microsoft New Tai Lue" pitchFamily="34" charset="0"/>
              </a:rPr>
              <a:t> черты</a:t>
            </a:r>
          </a:p>
        </p:txBody>
      </p:sp>
      <p:sp>
        <p:nvSpPr>
          <p:cNvPr id="41988" name="Oval 4"/>
          <p:cNvSpPr>
            <a:spLocks noChangeArrowheads="1"/>
          </p:cNvSpPr>
          <p:nvPr/>
        </p:nvSpPr>
        <p:spPr bwMode="auto">
          <a:xfrm>
            <a:off x="533400" y="1905000"/>
            <a:ext cx="4800600" cy="2514600"/>
          </a:xfrm>
          <a:prstGeom prst="ellipse">
            <a:avLst/>
          </a:prstGeom>
          <a:solidFill>
            <a:srgbClr val="FFFFFF">
              <a:alpha val="0"/>
            </a:srgb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41989" name="Oval 5"/>
          <p:cNvSpPr>
            <a:spLocks noChangeArrowheads="1"/>
          </p:cNvSpPr>
          <p:nvPr/>
        </p:nvSpPr>
        <p:spPr bwMode="auto">
          <a:xfrm>
            <a:off x="3581400" y="1905000"/>
            <a:ext cx="5181600" cy="2514600"/>
          </a:xfrm>
          <a:prstGeom prst="ellipse">
            <a:avLst/>
          </a:prstGeom>
          <a:solidFill>
            <a:srgbClr val="FFFFFF">
              <a:alpha val="0"/>
            </a:srgbClr>
          </a:solidFill>
          <a:ln w="9525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endParaRPr lang="ru-RU" altLang="ru-RU"/>
          </a:p>
        </p:txBody>
      </p:sp>
      <p:sp>
        <p:nvSpPr>
          <p:cNvPr id="12294" name="Rectangle 6"/>
          <p:cNvSpPr>
            <a:spLocks noRot="1" noChangeArrowheads="1"/>
          </p:cNvSpPr>
          <p:nvPr/>
        </p:nvSpPr>
        <p:spPr bwMode="auto">
          <a:xfrm>
            <a:off x="990600" y="2743200"/>
            <a:ext cx="2362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Черты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первого героя</a:t>
            </a:r>
          </a:p>
        </p:txBody>
      </p:sp>
      <p:sp>
        <p:nvSpPr>
          <p:cNvPr id="12295" name="Rectangle 7"/>
          <p:cNvSpPr>
            <a:spLocks noRot="1" noChangeArrowheads="1"/>
          </p:cNvSpPr>
          <p:nvPr/>
        </p:nvSpPr>
        <p:spPr bwMode="auto">
          <a:xfrm>
            <a:off x="5562600" y="2743200"/>
            <a:ext cx="2362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Черты</a:t>
            </a:r>
          </a:p>
          <a:p>
            <a:pPr marL="342900" indent="-342900" algn="ctr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Font typeface="Wingdings" pitchFamily="2" charset="2"/>
              <a:buNone/>
              <a:defRPr/>
            </a:pPr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второго героя</a:t>
            </a:r>
          </a:p>
        </p:txBody>
      </p:sp>
      <p:sp>
        <p:nvSpPr>
          <p:cNvPr id="41992" name="Rectangle 8"/>
          <p:cNvSpPr>
            <a:spLocks noChangeArrowheads="1"/>
          </p:cNvSpPr>
          <p:nvPr/>
        </p:nvSpPr>
        <p:spPr bwMode="auto">
          <a:xfrm>
            <a:off x="2484438" y="4514850"/>
            <a:ext cx="6202362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ru-RU" altLang="ru-RU" sz="2400">
                <a:solidFill>
                  <a:schemeClr val="bg1"/>
                </a:solidFill>
              </a:rPr>
              <a:t>Варианты использования модели:</a:t>
            </a:r>
          </a:p>
          <a:p>
            <a:pPr>
              <a:buFontTx/>
              <a:buChar char="-"/>
            </a:pPr>
            <a:r>
              <a:rPr lang="ru-RU" altLang="ru-RU" sz="2400">
                <a:solidFill>
                  <a:schemeClr val="bg1"/>
                </a:solidFill>
              </a:rPr>
              <a:t> Сравнение героев</a:t>
            </a:r>
            <a:r>
              <a:rPr lang="ru-RU" altLang="ru-RU">
                <a:solidFill>
                  <a:schemeClr val="bg1"/>
                </a:solidFill>
              </a:rPr>
              <a:t> </a:t>
            </a:r>
            <a:r>
              <a:rPr lang="ru-RU" altLang="ru-RU" sz="2400">
                <a:solidFill>
                  <a:schemeClr val="bg1"/>
                </a:solidFill>
              </a:rPr>
              <a:t>сказки (рассказа). </a:t>
            </a:r>
          </a:p>
          <a:p>
            <a:pPr>
              <a:buFontTx/>
              <a:buChar char="-"/>
            </a:pPr>
            <a:r>
              <a:rPr lang="ru-RU" altLang="ru-RU" sz="2400">
                <a:solidFill>
                  <a:schemeClr val="bg1"/>
                </a:solidFill>
              </a:rPr>
              <a:t> Сравнение событий, которые происходят с героями и их поведения в каждой ситуации.</a:t>
            </a:r>
            <a:r>
              <a:rPr lang="ru-RU" altLang="ru-RU">
                <a:solidFill>
                  <a:schemeClr val="bg1"/>
                </a:solidFill>
              </a:rPr>
              <a:t> </a:t>
            </a:r>
          </a:p>
          <a:p>
            <a:pPr>
              <a:buFontTx/>
              <a:buChar char="-"/>
            </a:pPr>
            <a:r>
              <a:rPr lang="ru-RU" altLang="ru-RU">
                <a:solidFill>
                  <a:schemeClr val="bg1"/>
                </a:solidFill>
              </a:rPr>
              <a:t> </a:t>
            </a:r>
            <a:r>
              <a:rPr lang="ru-RU" altLang="ru-RU" sz="2400">
                <a:solidFill>
                  <a:schemeClr val="bg1"/>
                </a:solidFill>
              </a:rPr>
              <a:t>Сравнение литературных жанров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483600" cy="1411293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</a:rPr>
              <a:t>Моделирование на уроках литературного чтения:</a:t>
            </a:r>
          </a:p>
        </p:txBody>
      </p:sp>
      <p:sp>
        <p:nvSpPr>
          <p:cNvPr id="43011" name="Содержимое 2"/>
          <p:cNvSpPr>
            <a:spLocks noGrp="1"/>
          </p:cNvSpPr>
          <p:nvPr>
            <p:ph idx="1"/>
          </p:nvPr>
        </p:nvSpPr>
        <p:spPr>
          <a:xfrm>
            <a:off x="1979613" y="1600200"/>
            <a:ext cx="6950075" cy="4525963"/>
          </a:xfrm>
        </p:spPr>
        <p:txBody>
          <a:bodyPr/>
          <a:lstStyle/>
          <a:p>
            <a:pPr marL="609600" indent="-609600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2800" smtClean="0">
                <a:ea typeface="Microsoft New Tai Lue" pitchFamily="34" charset="0"/>
              </a:rPr>
              <a:t>Организует построение рассуждения и сравнения.</a:t>
            </a:r>
          </a:p>
          <a:p>
            <a:pPr marL="609600" indent="-609600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2800" smtClean="0">
                <a:ea typeface="Microsoft New Tai Lue" pitchFamily="34" charset="0"/>
              </a:rPr>
              <a:t>Способствует осознанию композиции литературного произведения.</a:t>
            </a:r>
          </a:p>
          <a:p>
            <a:pPr marL="609600" indent="-609600" eaLnBrk="1" hangingPunct="1">
              <a:lnSpc>
                <a:spcPct val="150000"/>
              </a:lnSpc>
              <a:buFont typeface="Arial" charset="0"/>
              <a:buNone/>
            </a:pPr>
            <a:r>
              <a:rPr lang="ru-RU" altLang="ru-RU" sz="2800" smtClean="0">
                <a:ea typeface="Microsoft New Tai Lue" pitchFamily="34" charset="0"/>
              </a:rPr>
              <a:t>Организует осмысление, образную конкретизацию и образное обобщение прочитанного.</a:t>
            </a:r>
          </a:p>
          <a:p>
            <a:pPr marL="609600" indent="-609600" eaLnBrk="1" hangingPunct="1">
              <a:lnSpc>
                <a:spcPct val="90000"/>
              </a:lnSpc>
            </a:pPr>
            <a:endParaRPr lang="ru-RU" smtClean="0">
              <a:ea typeface="Microsoft New Tai Lue" pitchFamily="34" charset="0"/>
            </a:endParaRP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0200" y="404664"/>
            <a:ext cx="8483600" cy="857232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200" dirty="0" smtClean="0">
                <a:solidFill>
                  <a:srgbClr val="FFFF00"/>
                </a:solidFill>
                <a:ea typeface="+mj-ea"/>
              </a:rPr>
              <a:t>Пример из педагогической диагностики</a:t>
            </a:r>
            <a:r>
              <a:rPr lang="ru-RU" dirty="0" smtClean="0">
                <a:solidFill>
                  <a:srgbClr val="FFFF00"/>
                </a:solidFill>
                <a:ea typeface="+mj-ea"/>
              </a:rPr>
              <a:t/>
            </a:r>
            <a:br>
              <a:rPr lang="ru-RU" dirty="0" smtClean="0">
                <a:solidFill>
                  <a:srgbClr val="FFFF00"/>
                </a:solidFill>
                <a:ea typeface="+mj-ea"/>
              </a:rPr>
            </a:br>
            <a:r>
              <a:rPr lang="ru-RU" dirty="0" smtClean="0">
                <a:solidFill>
                  <a:srgbClr val="FFFF00"/>
                </a:solidFill>
                <a:ea typeface="+mj-ea"/>
              </a:rPr>
              <a:t> </a:t>
            </a:r>
            <a:r>
              <a:rPr lang="ru-RU" sz="3200" dirty="0" smtClean="0">
                <a:solidFill>
                  <a:srgbClr val="FFFF00"/>
                </a:solidFill>
                <a:ea typeface="+mj-ea"/>
              </a:rPr>
              <a:t>2 класс середина года</a:t>
            </a:r>
            <a:endParaRPr lang="ru-RU" sz="3200" dirty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44035" name="Picture 4" descr="C:\Users\As\AppData\Local\Temp\Rar$DI00.914\11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79388" y="1557338"/>
            <a:ext cx="4176712" cy="5300662"/>
          </a:xfrm>
          <a:noFill/>
        </p:spPr>
      </p:pic>
      <p:pic>
        <p:nvPicPr>
          <p:cNvPr id="44036" name="Picture 5" descr="C:\Users\As\AppData\Local\Temp\Rar$DI03.604\1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1571612"/>
            <a:ext cx="285752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6" descr="C:\Users\As\AppData\Local\Temp\Rar$DI08.980\12.jpe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714750"/>
            <a:ext cx="4429156" cy="314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0" name="Picture 2" descr="C:\Users\306-1\Desktop\1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00562" y="1571612"/>
            <a:ext cx="1428760" cy="207170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FFFF00"/>
                </a:solidFill>
                <a:ea typeface="+mj-ea"/>
              </a:rPr>
              <a:t>Диагностика</a:t>
            </a:r>
            <a:endParaRPr lang="ru-RU" sz="4800" dirty="0">
              <a:solidFill>
                <a:srgbClr val="FFFF00"/>
              </a:solidFill>
              <a:ea typeface="+mj-ea"/>
            </a:endParaRPr>
          </a:p>
        </p:txBody>
      </p:sp>
      <p:sp>
        <p:nvSpPr>
          <p:cNvPr id="2052" name="Текст 4"/>
          <p:cNvSpPr>
            <a:spLocks noGrp="1"/>
          </p:cNvSpPr>
          <p:nvPr>
            <p:ph type="body" sz="half" idx="1"/>
          </p:nvPr>
        </p:nvSpPr>
        <p:spPr>
          <a:xfrm>
            <a:off x="0" y="1196975"/>
            <a:ext cx="4495800" cy="4929188"/>
          </a:xfrm>
        </p:spPr>
        <p:txBody>
          <a:bodyPr/>
          <a:lstStyle/>
          <a:p>
            <a:r>
              <a:rPr lang="ru-RU" sz="2400" b="1" smtClean="0">
                <a:ea typeface="Microsoft New Tai Lue" pitchFamily="34" charset="0"/>
              </a:rPr>
              <a:t>Способ представления результатов</a:t>
            </a:r>
            <a:r>
              <a:rPr lang="ru-RU" sz="2400" smtClean="0">
                <a:ea typeface="Microsoft New Tai Lue" pitchFamily="34" charset="0"/>
              </a:rPr>
              <a:t> </a:t>
            </a:r>
            <a:r>
              <a:rPr lang="ru-RU" sz="2400" b="1" smtClean="0">
                <a:ea typeface="Microsoft New Tai Lue" pitchFamily="34" charset="0"/>
              </a:rPr>
              <a:t>индивидуальной педагогической диагностики </a:t>
            </a:r>
            <a:endParaRPr lang="ru-RU" sz="2400" smtClean="0">
              <a:ea typeface="Microsoft New Tai Lue" pitchFamily="34" charset="0"/>
            </a:endParaRPr>
          </a:p>
        </p:txBody>
      </p:sp>
      <p:sp>
        <p:nvSpPr>
          <p:cNvPr id="2053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1268413"/>
            <a:ext cx="4038600" cy="4857750"/>
          </a:xfrm>
        </p:spPr>
        <p:txBody>
          <a:bodyPr/>
          <a:lstStyle/>
          <a:p>
            <a:r>
              <a:rPr lang="ru-RU" sz="2400" b="1" dirty="0" smtClean="0">
                <a:ea typeface="Microsoft New Tai Lue" pitchFamily="34" charset="0"/>
              </a:rPr>
              <a:t>Диагностическое обследование в конце учебного </a:t>
            </a:r>
            <a:r>
              <a:rPr lang="ru-RU" sz="2400" b="1" smtClean="0">
                <a:ea typeface="Microsoft New Tai Lue" pitchFamily="34" charset="0"/>
              </a:rPr>
              <a:t>года</a:t>
            </a:r>
            <a:r>
              <a:rPr lang="ru-RU" sz="2400" smtClean="0">
                <a:ea typeface="Microsoft New Tai Lue" pitchFamily="34" charset="0"/>
              </a:rPr>
              <a:t> </a:t>
            </a:r>
            <a:r>
              <a:rPr lang="ru-RU" sz="2400" b="1" smtClean="0">
                <a:ea typeface="Microsoft New Tai Lue" pitchFamily="34" charset="0"/>
              </a:rPr>
              <a:t>(1 </a:t>
            </a:r>
            <a:r>
              <a:rPr lang="ru-RU" sz="2400" b="1" dirty="0" smtClean="0">
                <a:ea typeface="Microsoft New Tai Lue" pitchFamily="34" charset="0"/>
              </a:rPr>
              <a:t>– А класс). Литературное чтение</a:t>
            </a:r>
            <a:endParaRPr lang="ru-RU" sz="2400" dirty="0" smtClean="0">
              <a:ea typeface="Microsoft New Tai Lue" pitchFamily="34" charset="0"/>
            </a:endParaRPr>
          </a:p>
          <a:p>
            <a:endParaRPr lang="ru-RU" sz="2400" dirty="0" smtClean="0">
              <a:ea typeface="Microsoft New Tai Lue" pitchFamily="34" charset="0"/>
            </a:endParaRPr>
          </a:p>
        </p:txBody>
      </p:sp>
      <p:graphicFrame>
        <p:nvGraphicFramePr>
          <p:cNvPr id="2050" name="Object 2"/>
          <p:cNvGraphicFramePr>
            <a:graphicFrameLocks noChangeAspect="1"/>
          </p:cNvGraphicFramePr>
          <p:nvPr/>
        </p:nvGraphicFramePr>
        <p:xfrm>
          <a:off x="179388" y="3213100"/>
          <a:ext cx="3673475" cy="345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Диаграмма" r:id="rId3" imgW="2828980" imgH="2666944" progId="MSGraph.Chart.8">
                  <p:embed/>
                </p:oleObj>
              </mc:Choice>
              <mc:Fallback>
                <p:oleObj name="Диаграмма" r:id="rId3" imgW="2828980" imgH="2666944" progId="MSGraph.Char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388" y="3213100"/>
                        <a:ext cx="3673475" cy="3455988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4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4300" y="3214686"/>
            <a:ext cx="494188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Содержимое 5"/>
          <p:cNvSpPr>
            <a:spLocks noGrp="1"/>
          </p:cNvSpPr>
          <p:nvPr>
            <p:ph sz="half" idx="1"/>
          </p:nvPr>
        </p:nvSpPr>
        <p:spPr>
          <a:xfrm>
            <a:off x="539750" y="836613"/>
            <a:ext cx="4038600" cy="5289550"/>
          </a:xfrm>
          <a:ln>
            <a:solidFill>
              <a:schemeClr val="bg1"/>
            </a:solidFill>
          </a:ln>
        </p:spPr>
        <p:txBody>
          <a:bodyPr/>
          <a:lstStyle/>
          <a:p>
            <a:r>
              <a:rPr lang="ru-RU" smtClean="0">
                <a:ea typeface="Microsoft New Tai Lue" pitchFamily="34" charset="0"/>
              </a:rPr>
              <a:t>В разрезе выполнения </a:t>
            </a:r>
          </a:p>
          <a:p>
            <a:pPr>
              <a:buFont typeface="Arial" charset="0"/>
              <a:buNone/>
            </a:pPr>
            <a:r>
              <a:rPr lang="ru-RU" smtClean="0">
                <a:ea typeface="Microsoft New Tai Lue" pitchFamily="34" charset="0"/>
              </a:rPr>
              <a:t>	заданий</a:t>
            </a:r>
          </a:p>
          <a:p>
            <a:pPr>
              <a:buFont typeface="Arial" charset="0"/>
              <a:buNone/>
            </a:pPr>
            <a:endParaRPr lang="ru-RU" smtClean="0">
              <a:ea typeface="Microsoft New Tai Lue" pitchFamily="34" charset="0"/>
            </a:endParaRPr>
          </a:p>
        </p:txBody>
      </p:sp>
      <p:sp>
        <p:nvSpPr>
          <p:cNvPr id="45059" name="Содержимое 6"/>
          <p:cNvSpPr>
            <a:spLocks noGrp="1"/>
          </p:cNvSpPr>
          <p:nvPr>
            <p:ph sz="half" idx="2"/>
          </p:nvPr>
        </p:nvSpPr>
        <p:spPr>
          <a:xfrm>
            <a:off x="4648200" y="836613"/>
            <a:ext cx="4038600" cy="5289550"/>
          </a:xfrm>
        </p:spPr>
        <p:txBody>
          <a:bodyPr/>
          <a:lstStyle/>
          <a:p>
            <a:r>
              <a:rPr lang="ru-RU" smtClean="0">
                <a:ea typeface="Microsoft New Tai Lue" pitchFamily="34" charset="0"/>
              </a:rPr>
              <a:t>В разрезе класса и каждого ученика</a:t>
            </a:r>
          </a:p>
        </p:txBody>
      </p:sp>
      <p:sp>
        <p:nvSpPr>
          <p:cNvPr id="45060" name="Нижний колонтитул 3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http://freeppt.ru</a:t>
            </a:r>
            <a:endParaRPr lang="ru-RU" smtClean="0"/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9750" y="1773238"/>
            <a:ext cx="6064250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800" dirty="0" smtClean="0">
                <a:solidFill>
                  <a:srgbClr val="FFFF00"/>
                </a:solidFill>
                <a:ea typeface="+mj-ea"/>
              </a:rPr>
              <a:t>Диагностика</a:t>
            </a:r>
            <a:endParaRPr lang="ru-RU" sz="4800" dirty="0">
              <a:solidFill>
                <a:srgbClr val="FFFF00"/>
              </a:solidFill>
              <a:ea typeface="+mj-ea"/>
            </a:endParaRPr>
          </a:p>
        </p:txBody>
      </p:sp>
      <p:pic>
        <p:nvPicPr>
          <p:cNvPr id="45063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716338"/>
            <a:ext cx="5646738" cy="314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Прямая со стрелкой 11"/>
          <p:cNvCxnSpPr/>
          <p:nvPr/>
        </p:nvCxnSpPr>
        <p:spPr>
          <a:xfrm>
            <a:off x="1692275" y="2349500"/>
            <a:ext cx="0" cy="1223963"/>
          </a:xfrm>
          <a:prstGeom prst="straightConnector1">
            <a:avLst/>
          </a:prstGeom>
          <a:ln>
            <a:solidFill>
              <a:schemeClr val="bg1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Заголовок 1"/>
          <p:cNvSpPr>
            <a:spLocks noGrp="1"/>
          </p:cNvSpPr>
          <p:nvPr>
            <p:ph type="title"/>
          </p:nvPr>
        </p:nvSpPr>
        <p:spPr>
          <a:xfrm>
            <a:off x="292100" y="260649"/>
            <a:ext cx="8483600" cy="576064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</a:rPr>
              <a:t>Выводы по теме:</a:t>
            </a:r>
          </a:p>
        </p:txBody>
      </p:sp>
      <p:sp>
        <p:nvSpPr>
          <p:cNvPr id="46083" name="Содержимое 2"/>
          <p:cNvSpPr>
            <a:spLocks noGrp="1"/>
          </p:cNvSpPr>
          <p:nvPr>
            <p:ph idx="1"/>
          </p:nvPr>
        </p:nvSpPr>
        <p:spPr>
          <a:xfrm>
            <a:off x="395288" y="765175"/>
            <a:ext cx="8497887" cy="5360988"/>
          </a:xfrm>
        </p:spPr>
        <p:txBody>
          <a:bodyPr/>
          <a:lstStyle/>
          <a:p>
            <a:pPr algn="just">
              <a:buFont typeface="Arial" charset="0"/>
              <a:buNone/>
            </a:pPr>
            <a:r>
              <a:rPr lang="ru-RU" sz="2400" smtClean="0">
                <a:ea typeface="Microsoft New Tai Lue" pitchFamily="34" charset="0"/>
              </a:rPr>
              <a:t>		Положительные стороны использования метода моделирования на уроках литературного чтения:</a:t>
            </a:r>
          </a:p>
          <a:p>
            <a:pPr algn="just"/>
            <a:r>
              <a:rPr lang="ru-RU" sz="2400" smtClean="0">
                <a:ea typeface="Microsoft New Tai Lue" pitchFamily="34" charset="0"/>
              </a:rPr>
              <a:t>способствует развитию образного и логического мышления;</a:t>
            </a:r>
          </a:p>
          <a:p>
            <a:pPr algn="just"/>
            <a:r>
              <a:rPr lang="ru-RU" sz="2400" smtClean="0">
                <a:ea typeface="Microsoft New Tai Lue" pitchFamily="34" charset="0"/>
              </a:rPr>
              <a:t>сочетание слушания, чтения и говорения с практической деятельностью позволяет проанализировать произведение более наглядно и доступно;</a:t>
            </a:r>
          </a:p>
          <a:p>
            <a:pPr algn="just"/>
            <a:r>
              <a:rPr lang="ru-RU" sz="2400" smtClean="0">
                <a:ea typeface="Microsoft New Tai Lue" pitchFamily="34" charset="0"/>
              </a:rPr>
              <a:t>более внимательное отношение к содержанию и композиции произведения; </a:t>
            </a:r>
          </a:p>
          <a:p>
            <a:pPr algn="just"/>
            <a:r>
              <a:rPr lang="ru-RU" sz="2400" smtClean="0">
                <a:ea typeface="Microsoft New Tai Lue" pitchFamily="34" charset="0"/>
              </a:rPr>
              <a:t>формируются умения сравнения, анализа, обобщения информации, которые лежат в основе учебной деятельности школьника, выступают в качестве учебного действия, без которого невозможно полноценное обучение на следующей ступени</a:t>
            </a:r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/>
          <a:lstStyle/>
          <a:p>
            <a:pPr>
              <a:defRPr/>
            </a:pPr>
            <a:r>
              <a:rPr lang="ru-RU" dirty="0" smtClean="0">
                <a:ea typeface="Microsoft New Tai Lue" pitchFamily="34" charset="0"/>
              </a:rPr>
              <a:t/>
            </a:r>
            <a:br>
              <a:rPr lang="ru-RU" dirty="0" smtClean="0">
                <a:ea typeface="Microsoft New Tai Lue" pitchFamily="34" charset="0"/>
              </a:rPr>
            </a:br>
            <a:r>
              <a:rPr lang="ru-RU" sz="4800" dirty="0" smtClean="0">
                <a:solidFill>
                  <a:srgbClr val="FFFF00"/>
                </a:solidFill>
                <a:ea typeface="Microsoft New Tai Lue" pitchFamily="34" charset="0"/>
              </a:rPr>
              <a:t>Преемственность</a:t>
            </a:r>
            <a:br>
              <a:rPr lang="ru-RU" sz="4800" dirty="0" smtClean="0">
                <a:solidFill>
                  <a:srgbClr val="FFFF00"/>
                </a:solidFill>
                <a:ea typeface="Microsoft New Tai Lue" pitchFamily="34" charset="0"/>
              </a:rPr>
            </a:br>
            <a:endParaRPr lang="ru-RU" sz="4800" dirty="0">
              <a:solidFill>
                <a:srgbClr val="FFFF00"/>
              </a:solidFill>
            </a:endParaRPr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4040188" cy="1512168"/>
          </a:xfrm>
        </p:spPr>
        <p:txBody>
          <a:bodyPr/>
          <a:lstStyle/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Анализ мониторинга по литературе в 5 классах входной контроль</a:t>
            </a:r>
          </a:p>
          <a:p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</p:nvPr>
        </p:nvGraphicFramePr>
        <p:xfrm>
          <a:off x="285720" y="2571744"/>
          <a:ext cx="5286413" cy="180758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714381"/>
                <a:gridCol w="1056752"/>
                <a:gridCol w="588246"/>
                <a:gridCol w="503707"/>
                <a:gridCol w="503707"/>
                <a:gridCol w="404953"/>
                <a:gridCol w="826847"/>
                <a:gridCol w="687820"/>
              </a:tblGrid>
              <a:tr h="14619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Всего </a:t>
                      </a:r>
                      <a:r>
                        <a:rPr lang="ru-RU" sz="1400" baseline="0" dirty="0" smtClean="0"/>
                        <a:t>уч-ся </a:t>
                      </a:r>
                      <a:endParaRPr lang="ru-RU" sz="1400" baseline="0" dirty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в 5 а классе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Количество </a:t>
                      </a:r>
                      <a:r>
                        <a:rPr lang="ru-RU" sz="1400" baseline="0" dirty="0" smtClean="0"/>
                        <a:t>уч-ся</a:t>
                      </a:r>
                      <a:r>
                        <a:rPr lang="ru-RU" sz="1400" baseline="0" dirty="0"/>
                        <a:t>, выполнявших работу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/>
                        <a:t>5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/>
                        <a:t>4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/>
                        <a:t>3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 smtClean="0"/>
                        <a:t>2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УСПЕВАЕМОСТЬ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КАЧЕСТВО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</a:tr>
              <a:tr h="3456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/>
                        <a:t>25</a:t>
                      </a:r>
                      <a:endParaRPr lang="ru-RU" sz="1400" baseline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/>
                        <a:t>24</a:t>
                      </a:r>
                      <a:endParaRPr lang="ru-RU" sz="1400" baseline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/>
                        <a:t>7</a:t>
                      </a:r>
                      <a:endParaRPr lang="ru-RU" sz="1400" baseline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12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5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/>
                        <a:t>0</a:t>
                      </a:r>
                      <a:endParaRPr lang="ru-RU" sz="1400" baseline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100%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aseline="0" dirty="0"/>
                        <a:t>79%</a:t>
                      </a:r>
                      <a:endParaRPr lang="ru-RU" sz="1400" baseline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408" marR="30408" marT="0" marB="0"/>
                </a:tc>
              </a:tr>
            </a:tbl>
          </a:graphicData>
        </a:graphic>
      </p:graphicFrame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5715008" y="1142984"/>
            <a:ext cx="3042213" cy="1368152"/>
          </a:xfrm>
        </p:spPr>
        <p:txBody>
          <a:bodyPr/>
          <a:lstStyle/>
          <a:p>
            <a:r>
              <a:rPr lang="ru-RU" sz="2000" dirty="0" smtClean="0"/>
              <a:t>Использование плана-схемы произведения в формате ЕГЭ (литература)</a:t>
            </a:r>
            <a:endParaRPr lang="ru-RU" sz="2000" dirty="0"/>
          </a:p>
        </p:txBody>
      </p:sp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2643182"/>
            <a:ext cx="3059832" cy="4079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kn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>
          <a:xfrm>
            <a:off x="5741988" y="0"/>
            <a:ext cx="3402012" cy="2708275"/>
          </a:xfrm>
        </p:spPr>
      </p:pic>
      <p:sp>
        <p:nvSpPr>
          <p:cNvPr id="5" name="Прямоугольник 4"/>
          <p:cNvSpPr/>
          <p:nvPr/>
        </p:nvSpPr>
        <p:spPr>
          <a:xfrm>
            <a:off x="1692275" y="2636838"/>
            <a:ext cx="7200900" cy="193833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Wingdings 2" pitchFamily="18" charset="2"/>
              <a:buNone/>
              <a:defRPr/>
            </a:pPr>
            <a:r>
              <a:rPr lang="ru-RU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Если литература храм,                                                                  то чтение – дорога </a:t>
            </a:r>
            <a:r>
              <a:rPr lang="ru-RU" sz="4000" b="1" i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к нему</a:t>
            </a:r>
            <a:endParaRPr lang="ru-RU" sz="4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pPr>
              <a:buFont typeface="Wingdings 2" pitchFamily="18" charset="2"/>
              <a:buNone/>
              <a:defRPr/>
            </a:pPr>
            <a:r>
              <a:rPr lang="ru-RU" sz="40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                          Л.А. </a:t>
            </a:r>
            <a:r>
              <a:rPr lang="ru-RU" sz="4000" b="1" i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Ефросинина</a:t>
            </a:r>
            <a:endParaRPr lang="ru-RU" sz="40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FFFF00"/>
                </a:solidFill>
                <a:ea typeface="+mj-ea"/>
              </a:rPr>
              <a:t>Литература</a:t>
            </a:r>
            <a:endParaRPr lang="ru-RU" sz="3600" dirty="0">
              <a:solidFill>
                <a:srgbClr val="FFFF00"/>
              </a:solidFill>
              <a:ea typeface="+mj-ea"/>
            </a:endParaRPr>
          </a:p>
        </p:txBody>
      </p:sp>
      <p:sp>
        <p:nvSpPr>
          <p:cNvPr id="49155" name="Содержимое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23656"/>
          </a:xfrm>
        </p:spPr>
        <p:txBody>
          <a:bodyPr/>
          <a:lstStyle/>
          <a:p>
            <a:pPr eaLnBrk="1" hangingPunct="1"/>
            <a:r>
              <a:rPr lang="ru-RU" sz="2400" b="1" dirty="0" smtClean="0"/>
              <a:t>УМК "Начальная школа ХХI века " </a:t>
            </a:r>
            <a:r>
              <a:rPr lang="ru-RU" sz="2400" dirty="0" smtClean="0"/>
              <a:t>(под общей редакцией Н.Ф. Виноградовой)</a:t>
            </a:r>
          </a:p>
          <a:p>
            <a:pPr eaLnBrk="1" hangingPunct="1"/>
            <a:r>
              <a:rPr lang="ru-RU" sz="2400" dirty="0" err="1" smtClean="0"/>
              <a:t>Ефросинина</a:t>
            </a:r>
            <a:r>
              <a:rPr lang="ru-RU" sz="2400" dirty="0" smtClean="0"/>
              <a:t> Л.А. Литературное чтение в 1 классе: Уроки слушания </a:t>
            </a:r>
          </a:p>
          <a:p>
            <a:r>
              <a:rPr lang="ru-RU" sz="2400" dirty="0" err="1" smtClean="0"/>
              <a:t>Ефросинина</a:t>
            </a:r>
            <a:r>
              <a:rPr lang="ru-RU" sz="2400" dirty="0" smtClean="0"/>
              <a:t> Л.А.  Оценка знаний</a:t>
            </a:r>
          </a:p>
          <a:p>
            <a:r>
              <a:rPr lang="ru-RU" sz="2400" dirty="0" smtClean="0"/>
              <a:t>Беседы с учителем (1,2,3,4 класс)</a:t>
            </a:r>
          </a:p>
          <a:p>
            <a:r>
              <a:rPr lang="ru-RU" sz="2400" dirty="0" smtClean="0"/>
              <a:t>Методическое пособие   (1,2,3,4 класс) </a:t>
            </a:r>
            <a:r>
              <a:rPr lang="ru-RU" sz="2400" dirty="0" err="1" smtClean="0"/>
              <a:t>ЕфросининаЛ.А</a:t>
            </a:r>
            <a:r>
              <a:rPr lang="ru-RU" sz="2400" dirty="0" smtClean="0"/>
              <a:t>. Литературное чтение </a:t>
            </a:r>
            <a:endParaRPr lang="ru-RU" sz="2400" dirty="0" smtClean="0">
              <a:ea typeface="Microsoft New Tai Lue" pitchFamily="34" charset="0"/>
              <a:hlinkClick r:id="rId2"/>
            </a:endParaRPr>
          </a:p>
          <a:p>
            <a:pPr eaLnBrk="1" hangingPunct="1"/>
            <a:r>
              <a:rPr lang="en-US" sz="2400" dirty="0" smtClean="0">
                <a:solidFill>
                  <a:schemeClr val="bg1"/>
                </a:solidFill>
                <a:ea typeface="Microsoft New Tai Lue" pitchFamily="34" charset="0"/>
                <a:hlinkClick r:id="rId2"/>
              </a:rPr>
              <a:t>http://www.vgf.ru/pedagogu/Metod.aspx</a:t>
            </a:r>
            <a:endParaRPr lang="ru-RU" sz="2400" dirty="0" smtClean="0">
              <a:solidFill>
                <a:schemeClr val="bg1"/>
              </a:solidFill>
              <a:ea typeface="Microsoft New Tai Lue" pitchFamily="34" charset="0"/>
            </a:endParaRPr>
          </a:p>
          <a:p>
            <a:pPr eaLnBrk="1" hangingPunct="1"/>
            <a:r>
              <a:rPr lang="en-US" sz="2400" dirty="0" smtClean="0">
                <a:solidFill>
                  <a:schemeClr val="bg1"/>
                </a:solidFill>
                <a:ea typeface="Microsoft New Tai Lue" pitchFamily="34" charset="0"/>
                <a:hlinkClick r:id="rId3"/>
              </a:rPr>
              <a:t>http://nsportal.ru/nachalnaya-shkola/</a:t>
            </a:r>
            <a:endParaRPr lang="ru-RU" sz="2400" dirty="0" smtClean="0">
              <a:solidFill>
                <a:schemeClr val="bg1"/>
              </a:solidFill>
              <a:ea typeface="Microsoft New Tai Lue" pitchFamily="34" charset="0"/>
            </a:endParaRPr>
          </a:p>
          <a:p>
            <a:pPr eaLnBrk="1" hangingPunct="1"/>
            <a:endParaRPr lang="ru-RU" dirty="0" smtClean="0">
              <a:ea typeface="Microsoft New Tai Lue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ter">
  <a:themeElements>
    <a:clrScheme name="Water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Water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Water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iterature-PowerPoint-Templat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31859B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3437</TotalTime>
  <Words>791</Words>
  <Application>Microsoft Office PowerPoint</Application>
  <PresentationFormat>Экран (4:3)</PresentationFormat>
  <Paragraphs>188</Paragraphs>
  <Slides>33</Slides>
  <Notes>5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Water</vt:lpstr>
      <vt:lpstr>Literature-PowerPoint-Template</vt:lpstr>
      <vt:lpstr>Image</vt:lpstr>
      <vt:lpstr>Диаграмма</vt:lpstr>
      <vt:lpstr>МОДЕЛИРОВАНИЕ НА УРОКАХ ЛИТЕРАТУРНОГО ЧТЕНИЯ КАК УСЛОВИЕ ФОРМИРОВАНИЯ УЧЕБНОЙ ДЕЯТЕЛЬНОСТИ УЧАЩИХСЯ</vt:lpstr>
      <vt:lpstr>Актуальность темы</vt:lpstr>
      <vt:lpstr>Актуальность инноваций в жизни  общества</vt:lpstr>
      <vt:lpstr>Презентация PowerPoint</vt:lpstr>
      <vt:lpstr>Презентация PowerPoint</vt:lpstr>
      <vt:lpstr>Презентация PowerPoint</vt:lpstr>
      <vt:lpstr>Программа «Начальная школа XXI века» под редакцией  Н.Ф. Виноградовой</vt:lpstr>
      <vt:lpstr>Презентация PowerPoint</vt:lpstr>
      <vt:lpstr>Осуществление деятельностного подхода на уроках литературного чтения</vt:lpstr>
      <vt:lpstr>Основные понятия</vt:lpstr>
      <vt:lpstr>Осуществление деятельностного подхода на уроках литературного чтения</vt:lpstr>
      <vt:lpstr>Метод моделирования – введение системы “заместителей” (условных  обозначений)</vt:lpstr>
      <vt:lpstr>ТЕМА ЧТЕНИЯ ЗАМЕЩАЕТСЯ ЦВЕТОМ</vt:lpstr>
      <vt:lpstr>Система «заместителей» жанров (геометрические фигуры) и тем (цвет)</vt:lpstr>
      <vt:lpstr>Модель первой страницы обложки</vt:lpstr>
      <vt:lpstr>Назови произведения,  которые подходят  к этой модели</vt:lpstr>
      <vt:lpstr>Вспомни и назови произведения к каждой модели.  Чем похожи произведения?  Чем отличаются?</vt:lpstr>
      <vt:lpstr>Дополни модели обложки</vt:lpstr>
      <vt:lpstr>Рассмотри «заместители» жанров и назови произведения, которые им соответствуют</vt:lpstr>
      <vt:lpstr>Презентация PowerPoint</vt:lpstr>
      <vt:lpstr>План- схема по произведению  Н. Носова «Заплатка»</vt:lpstr>
      <vt:lpstr>План – схема (цепочка событий)                                                                                                     по произведению М.Зощенко  «Самое главное»  </vt:lpstr>
      <vt:lpstr>Составление плана – схемы  с «заместителями» героев </vt:lpstr>
      <vt:lpstr>Модель-рассуждение</vt:lpstr>
      <vt:lpstr>Модель-сравнение</vt:lpstr>
      <vt:lpstr>Моделирование на уроках литературного чтения:</vt:lpstr>
      <vt:lpstr>Пример из педагогической диагностики  2 класс середина года</vt:lpstr>
      <vt:lpstr>Диагностика</vt:lpstr>
      <vt:lpstr>Диагностика</vt:lpstr>
      <vt:lpstr>Выводы по теме:</vt:lpstr>
      <vt:lpstr> Преемственность </vt:lpstr>
      <vt:lpstr>Презентация PowerPoint</vt:lpstr>
      <vt:lpstr>Литература</vt:lpstr>
    </vt:vector>
  </TitlesOfParts>
  <Company>MIOO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Профессиональная компетентность учителя</dc:title>
  <dc:creator>Geo3</dc:creator>
  <cp:lastModifiedBy>Таня</cp:lastModifiedBy>
  <cp:revision>307</cp:revision>
  <dcterms:created xsi:type="dcterms:W3CDTF">2008-06-19T08:59:46Z</dcterms:created>
  <dcterms:modified xsi:type="dcterms:W3CDTF">2020-07-01T19:24:27Z</dcterms:modified>
</cp:coreProperties>
</file>