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814" y="-9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555\Desktop\22589.jpg"/>
          <p:cNvPicPr>
            <a:picLocks noChangeAspect="1" noChangeArrowheads="1"/>
          </p:cNvPicPr>
          <p:nvPr/>
        </p:nvPicPr>
        <p:blipFill>
          <a:blip r:embed="rId2" cstate="print"/>
          <a:srcRect l="36574" r="100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260648"/>
            <a:ext cx="5688632" cy="6408712"/>
          </a:xfrm>
          <a:prstGeom prst="rect">
            <a:avLst/>
          </a:prstGeom>
          <a:solidFill>
            <a:srgbClr val="FFFFFF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11560" y="476672"/>
            <a:ext cx="5256584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Муниципальное бюджетное общеобразовательное учреждение</a:t>
            </a:r>
          </a:p>
          <a:p>
            <a:pPr algn="ctr"/>
            <a:r>
              <a:rPr lang="ru-RU" sz="1400" smtClean="0"/>
              <a:t>средняя</a:t>
            </a:r>
            <a:r>
              <a:rPr lang="ru-RU" sz="1400" smtClean="0"/>
              <a:t> </a:t>
            </a:r>
            <a:r>
              <a:rPr lang="ru-RU" sz="1400" dirty="0" smtClean="0"/>
              <a:t>общеобразовательная школа </a:t>
            </a:r>
            <a:r>
              <a:rPr lang="ru-RU" sz="1400" smtClean="0"/>
              <a:t>№</a:t>
            </a:r>
            <a:r>
              <a:rPr lang="ru-RU" sz="1400" smtClean="0"/>
              <a:t>16</a:t>
            </a:r>
            <a:endParaRPr lang="ru-RU" sz="1400" dirty="0" smtClean="0"/>
          </a:p>
          <a:p>
            <a:pPr algn="ctr"/>
            <a:r>
              <a:rPr lang="ru-RU" sz="1400" dirty="0" smtClean="0"/>
              <a:t>Бугульминского муниципального района РТ</a:t>
            </a:r>
          </a:p>
          <a:p>
            <a:pPr algn="ctr"/>
            <a:endParaRPr lang="ru-RU" sz="1400" dirty="0" smtClean="0"/>
          </a:p>
          <a:p>
            <a:pPr algn="ctr"/>
            <a:endParaRPr lang="ru-RU" sz="1400" dirty="0" smtClean="0"/>
          </a:p>
          <a:p>
            <a:pPr algn="ctr"/>
            <a:r>
              <a:rPr lang="ru-RU" sz="2800" b="1" dirty="0" smtClean="0">
                <a:latin typeface="+mj-lt"/>
              </a:rPr>
              <a:t>ДОКЛАД</a:t>
            </a:r>
          </a:p>
          <a:p>
            <a:pPr algn="ctr"/>
            <a:endParaRPr lang="ru-RU" dirty="0" smtClean="0">
              <a:latin typeface="+mj-lt"/>
            </a:endParaRPr>
          </a:p>
          <a:p>
            <a:pPr algn="ctr"/>
            <a:r>
              <a:rPr lang="ru-RU" sz="1400" dirty="0" smtClean="0">
                <a:latin typeface="+mj-lt"/>
              </a:rPr>
              <a:t>на тему:</a:t>
            </a:r>
          </a:p>
          <a:p>
            <a:pPr algn="ctr"/>
            <a:endParaRPr lang="ru-RU" sz="1400" dirty="0" smtClean="0">
              <a:latin typeface="+mj-lt"/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+mj-lt"/>
              </a:rPr>
              <a:t>«Применение информационно-коммуникационных технологий как средство повышения качества обучения младших школьников».</a:t>
            </a:r>
          </a:p>
          <a:p>
            <a:pPr algn="ctr"/>
            <a:endParaRPr lang="ru-RU" b="1" dirty="0" smtClean="0">
              <a:latin typeface="+mj-lt"/>
            </a:endParaRPr>
          </a:p>
          <a:p>
            <a:pPr algn="ctr"/>
            <a:endParaRPr lang="ru-RU" dirty="0" smtClean="0">
              <a:latin typeface="+mj-lt"/>
            </a:endParaRPr>
          </a:p>
          <a:p>
            <a:pPr algn="ctr"/>
            <a:endParaRPr lang="ru-RU" dirty="0" smtClean="0">
              <a:latin typeface="+mj-lt"/>
            </a:endParaRPr>
          </a:p>
          <a:p>
            <a:pPr algn="ctr"/>
            <a:endParaRPr lang="ru-RU" dirty="0" smtClean="0">
              <a:latin typeface="+mj-lt"/>
            </a:endParaRPr>
          </a:p>
          <a:p>
            <a:pPr algn="ctr"/>
            <a:endParaRPr lang="ru-RU" dirty="0" smtClean="0">
              <a:latin typeface="+mj-lt"/>
            </a:endParaRPr>
          </a:p>
          <a:p>
            <a:pPr algn="ctr"/>
            <a:endParaRPr lang="ru-RU" dirty="0" smtClean="0">
              <a:latin typeface="+mj-lt"/>
            </a:endParaRPr>
          </a:p>
          <a:p>
            <a:pPr algn="ctr"/>
            <a:endParaRPr lang="ru-RU" dirty="0" smtClean="0">
              <a:latin typeface="+mj-lt"/>
            </a:endParaRPr>
          </a:p>
          <a:p>
            <a:pPr algn="r"/>
            <a:r>
              <a:rPr lang="ru-RU" sz="1400" dirty="0" smtClean="0">
                <a:latin typeface="+mj-lt"/>
              </a:rPr>
              <a:t>Подготовила: Трухина С.В.</a:t>
            </a:r>
          </a:p>
          <a:p>
            <a:pPr algn="ctr"/>
            <a:endParaRPr lang="ru-RU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555\Desktop\22589.jpg"/>
          <p:cNvPicPr>
            <a:picLocks noChangeAspect="1" noChangeArrowheads="1"/>
          </p:cNvPicPr>
          <p:nvPr/>
        </p:nvPicPr>
        <p:blipFill>
          <a:blip r:embed="rId2" cstate="print"/>
          <a:srcRect l="36574" r="100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260648"/>
            <a:ext cx="8280920" cy="6408712"/>
          </a:xfrm>
          <a:prstGeom prst="rect">
            <a:avLst/>
          </a:prstGeom>
          <a:solidFill>
            <a:srgbClr val="FFFFFF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683568" y="332656"/>
            <a:ext cx="7776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+mj-lt"/>
                <a:ea typeface="Calibri"/>
              </a:rPr>
              <a:t>Преимущества использования</a:t>
            </a:r>
          </a:p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+mj-lt"/>
                <a:ea typeface="Calibri"/>
              </a:rPr>
              <a:t> ИКТ на уроках</a:t>
            </a:r>
            <a:endParaRPr lang="ru-RU" sz="40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5616" y="1988840"/>
            <a:ext cx="33843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Технические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716016" y="1988840"/>
            <a:ext cx="27363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Дидактические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2915816" y="1628800"/>
            <a:ext cx="1080120" cy="34203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5004048" y="1628800"/>
            <a:ext cx="1008112" cy="36004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691680" y="2708920"/>
            <a:ext cx="25922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Мобильность</a:t>
            </a:r>
          </a:p>
          <a:p>
            <a:endParaRPr lang="ru-RU" dirty="0" smtClean="0"/>
          </a:p>
          <a:p>
            <a:r>
              <a:rPr lang="ru-RU" dirty="0" smtClean="0"/>
              <a:t>Оперативность</a:t>
            </a:r>
          </a:p>
          <a:p>
            <a:endParaRPr lang="ru-RU" dirty="0" smtClean="0"/>
          </a:p>
          <a:p>
            <a:r>
              <a:rPr lang="ru-RU" dirty="0" smtClean="0"/>
              <a:t>Визуализация учебной информации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5148064" y="2708920"/>
            <a:ext cx="25202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Создание эффекта присутствия </a:t>
            </a:r>
          </a:p>
          <a:p>
            <a:endParaRPr lang="ru-RU" dirty="0" smtClean="0"/>
          </a:p>
          <a:p>
            <a:r>
              <a:rPr lang="ru-RU" dirty="0" smtClean="0"/>
              <a:t>Формирование интереса к изучаемому материалу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555\Desktop\22589.jpg"/>
          <p:cNvPicPr>
            <a:picLocks noChangeAspect="1" noChangeArrowheads="1"/>
          </p:cNvPicPr>
          <p:nvPr/>
        </p:nvPicPr>
        <p:blipFill>
          <a:blip r:embed="rId2" cstate="print"/>
          <a:srcRect l="36574" r="100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260648"/>
            <a:ext cx="5688632" cy="6408712"/>
          </a:xfrm>
          <a:prstGeom prst="rect">
            <a:avLst/>
          </a:prstGeom>
          <a:solidFill>
            <a:srgbClr val="FFFFFF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67544" y="764704"/>
            <a:ext cx="55446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Основная цель применения ИКТ</a:t>
            </a:r>
            <a:r>
              <a:rPr lang="ru-RU" sz="2800" dirty="0" smtClean="0"/>
              <a:t> - повышение качества обучения. 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r>
              <a:rPr lang="ru-RU" sz="2800" b="1" dirty="0" smtClean="0">
                <a:solidFill>
                  <a:srgbClr val="002060"/>
                </a:solidFill>
              </a:rPr>
              <a:t>Задачи применения ИКТ:</a:t>
            </a:r>
          </a:p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· усиление интенсивности урока;</a:t>
            </a:r>
            <a:br>
              <a:rPr lang="ru-RU" sz="2800" dirty="0" smtClean="0"/>
            </a:br>
            <a:r>
              <a:rPr lang="ru-RU" sz="2800" dirty="0" smtClean="0"/>
              <a:t>· повышение мотивации учащихся;</a:t>
            </a:r>
            <a:br>
              <a:rPr lang="ru-RU" sz="2800" dirty="0" smtClean="0"/>
            </a:br>
            <a:r>
              <a:rPr lang="ru-RU" sz="2800" dirty="0" smtClean="0"/>
              <a:t>· мониторинг их достижений. </a:t>
            </a: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555\Desktop\22589.jpg"/>
          <p:cNvPicPr>
            <a:picLocks noChangeAspect="1" noChangeArrowheads="1"/>
          </p:cNvPicPr>
          <p:nvPr/>
        </p:nvPicPr>
        <p:blipFill>
          <a:blip r:embed="rId2" cstate="print"/>
          <a:srcRect l="36574" r="100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260648"/>
            <a:ext cx="5688632" cy="6408712"/>
          </a:xfrm>
          <a:prstGeom prst="rect">
            <a:avLst/>
          </a:prstGeom>
          <a:solidFill>
            <a:srgbClr val="FFFFFF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611560" y="404664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ea typeface="Calibri"/>
              </a:rPr>
              <a:t>Сервис LearningApps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124744"/>
            <a:ext cx="4104456" cy="302433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l="23425" t="9534" r="24207" b="22567"/>
          <a:stretch>
            <a:fillRect/>
          </a:stretch>
        </p:blipFill>
        <p:spPr bwMode="auto">
          <a:xfrm>
            <a:off x="395536" y="1268760"/>
            <a:ext cx="4936631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4283968" y="3501008"/>
            <a:ext cx="4104456" cy="302433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 l="23819" t="9534" r="24207" b="23267"/>
          <a:stretch>
            <a:fillRect/>
          </a:stretch>
        </p:blipFill>
        <p:spPr bwMode="auto">
          <a:xfrm>
            <a:off x="4427984" y="3645024"/>
            <a:ext cx="4032448" cy="2932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555\Desktop\22589.jpg"/>
          <p:cNvPicPr>
            <a:picLocks noChangeAspect="1" noChangeArrowheads="1"/>
          </p:cNvPicPr>
          <p:nvPr/>
        </p:nvPicPr>
        <p:blipFill>
          <a:blip r:embed="rId2" cstate="print"/>
          <a:srcRect l="36574" r="100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260648"/>
            <a:ext cx="5688632" cy="6408712"/>
          </a:xfrm>
          <a:prstGeom prst="rect">
            <a:avLst/>
          </a:prstGeom>
          <a:solidFill>
            <a:srgbClr val="FFFFFF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39552" y="836712"/>
            <a:ext cx="29523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ea typeface="Calibri"/>
              </a:rPr>
              <a:t>Google Презентации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55776" y="2204864"/>
            <a:ext cx="4104456" cy="302433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l="25000" t="22400" r="15544" b="22158"/>
          <a:stretch>
            <a:fillRect/>
          </a:stretch>
        </p:blipFill>
        <p:spPr bwMode="auto">
          <a:xfrm>
            <a:off x="3347864" y="548680"/>
            <a:ext cx="5628484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 l="25000" t="22000" r="15350" b="18501"/>
          <a:stretch>
            <a:fillRect/>
          </a:stretch>
        </p:blipFill>
        <p:spPr bwMode="auto">
          <a:xfrm>
            <a:off x="1043607" y="3645024"/>
            <a:ext cx="5133509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555\Desktop\22589.jpg"/>
          <p:cNvPicPr>
            <a:picLocks noChangeAspect="1" noChangeArrowheads="1"/>
          </p:cNvPicPr>
          <p:nvPr/>
        </p:nvPicPr>
        <p:blipFill>
          <a:blip r:embed="rId2" cstate="print"/>
          <a:srcRect l="36574" r="100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260648"/>
            <a:ext cx="5688632" cy="6408712"/>
          </a:xfrm>
          <a:prstGeom prst="rect">
            <a:avLst/>
          </a:prstGeom>
          <a:solidFill>
            <a:srgbClr val="FFFFFF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827584" y="836712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ea typeface="Calibri"/>
              </a:rPr>
              <a:t>Google Карты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673424"/>
            <a:ext cx="4104456" cy="302433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l="17519" t="10234" r="30507" b="18367"/>
          <a:stretch>
            <a:fillRect/>
          </a:stretch>
        </p:blipFill>
        <p:spPr bwMode="auto">
          <a:xfrm>
            <a:off x="3923928" y="3041576"/>
            <a:ext cx="4938902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691680" y="2177480"/>
            <a:ext cx="4104456" cy="302433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 t="10234" r="24994" b="9967"/>
          <a:stretch>
            <a:fillRect/>
          </a:stretch>
        </p:blipFill>
        <p:spPr bwMode="auto">
          <a:xfrm>
            <a:off x="467544" y="1889448"/>
            <a:ext cx="5119445" cy="3063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555\Desktop\22589.jpg"/>
          <p:cNvPicPr>
            <a:picLocks noChangeAspect="1" noChangeArrowheads="1"/>
          </p:cNvPicPr>
          <p:nvPr/>
        </p:nvPicPr>
        <p:blipFill>
          <a:blip r:embed="rId2" cstate="print"/>
          <a:srcRect l="36574" r="100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260648"/>
            <a:ext cx="5688632" cy="6408712"/>
          </a:xfrm>
          <a:prstGeom prst="rect">
            <a:avLst/>
          </a:prstGeom>
          <a:solidFill>
            <a:srgbClr val="FFFFFF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899592" y="620688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QR-код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412776"/>
            <a:ext cx="1872208" cy="187220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</a:t>
            </a:r>
            <a:endParaRPr lang="ru-RU" dirty="0"/>
          </a:p>
        </p:txBody>
      </p:sp>
      <p:pic>
        <p:nvPicPr>
          <p:cNvPr id="6146" name="Picture 2" descr="C:\Users\555\Desktop\qr-cod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556792"/>
            <a:ext cx="1562100" cy="1562100"/>
          </a:xfrm>
          <a:prstGeom prst="rect">
            <a:avLst/>
          </a:prstGeom>
          <a:noFill/>
        </p:spPr>
      </p:pic>
      <p:sp>
        <p:nvSpPr>
          <p:cNvPr id="8" name="Стрелка вправо 7"/>
          <p:cNvSpPr/>
          <p:nvPr/>
        </p:nvSpPr>
        <p:spPr>
          <a:xfrm>
            <a:off x="2555776" y="2780928"/>
            <a:ext cx="576064" cy="360040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203848" y="2492896"/>
            <a:ext cx="4320480" cy="381642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 l="23819" t="9534" r="24207" b="23267"/>
          <a:stretch>
            <a:fillRect/>
          </a:stretch>
        </p:blipFill>
        <p:spPr bwMode="auto">
          <a:xfrm>
            <a:off x="3347864" y="2636912"/>
            <a:ext cx="5247584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555\Desktop\22589.jpg"/>
          <p:cNvPicPr>
            <a:picLocks noChangeAspect="1" noChangeArrowheads="1"/>
          </p:cNvPicPr>
          <p:nvPr/>
        </p:nvPicPr>
        <p:blipFill>
          <a:blip r:embed="rId2" cstate="print"/>
          <a:srcRect l="36574" r="100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260648"/>
            <a:ext cx="5688632" cy="6408712"/>
          </a:xfrm>
          <a:prstGeom prst="rect">
            <a:avLst/>
          </a:prstGeom>
          <a:solidFill>
            <a:srgbClr val="FFFFFF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899592" y="620688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Облако слов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11760" y="3833664"/>
            <a:ext cx="4104456" cy="302433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 l="21850" t="18689" r="41532" b="17667"/>
          <a:stretch>
            <a:fillRect/>
          </a:stretch>
        </p:blipFill>
        <p:spPr bwMode="auto">
          <a:xfrm>
            <a:off x="1115616" y="1484784"/>
            <a:ext cx="5112568" cy="4998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555\Desktop\22589.jpg"/>
          <p:cNvPicPr>
            <a:picLocks noChangeAspect="1" noChangeArrowheads="1"/>
          </p:cNvPicPr>
          <p:nvPr/>
        </p:nvPicPr>
        <p:blipFill>
          <a:blip r:embed="rId2" cstate="print"/>
          <a:srcRect l="36574" r="100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260648"/>
            <a:ext cx="5688632" cy="6408712"/>
          </a:xfrm>
          <a:prstGeom prst="rect">
            <a:avLst/>
          </a:prstGeom>
          <a:solidFill>
            <a:srgbClr val="FFFFFF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611560" y="548680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Онлай платформа </a:t>
            </a:r>
            <a:r>
              <a:rPr lang="en-US" sz="3200" b="1" dirty="0" smtClean="0">
                <a:solidFill>
                  <a:srgbClr val="002060"/>
                </a:solidFill>
              </a:rPr>
              <a:t>Uchi.ru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1196752"/>
            <a:ext cx="4104456" cy="302433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23347" t="9034" r="23895" b="30546"/>
          <a:stretch>
            <a:fillRect/>
          </a:stretch>
        </p:blipFill>
        <p:spPr bwMode="auto">
          <a:xfrm>
            <a:off x="539552" y="1412776"/>
            <a:ext cx="5364088" cy="34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995936" y="2204864"/>
            <a:ext cx="4104456" cy="302433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 l="21940" t="9488" r="22912" b="14610"/>
          <a:stretch>
            <a:fillRect/>
          </a:stretch>
        </p:blipFill>
        <p:spPr bwMode="auto">
          <a:xfrm>
            <a:off x="4211960" y="2420888"/>
            <a:ext cx="4743527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555\Desktop\22589.jpg"/>
          <p:cNvPicPr>
            <a:picLocks noChangeAspect="1" noChangeArrowheads="1"/>
          </p:cNvPicPr>
          <p:nvPr/>
        </p:nvPicPr>
        <p:blipFill>
          <a:blip r:embed="rId2" cstate="print"/>
          <a:srcRect l="36574" r="100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260648"/>
            <a:ext cx="5688632" cy="6408712"/>
          </a:xfrm>
          <a:prstGeom prst="rect">
            <a:avLst/>
          </a:prstGeom>
          <a:solidFill>
            <a:srgbClr val="FFFFFF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683568" y="476672"/>
            <a:ext cx="5328592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ИКТ технологии могут быть использованы на любом этапе урока:</a:t>
            </a:r>
            <a:endParaRPr lang="en-US" sz="2400" b="1" dirty="0" smtClean="0">
              <a:solidFill>
                <a:srgbClr val="002060"/>
              </a:solidFill>
            </a:endParaRPr>
          </a:p>
          <a:p>
            <a:endParaRPr lang="ru-RU" sz="2400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ru-RU" sz="2400" dirty="0" smtClean="0"/>
              <a:t>Для обозначения темы урока</a:t>
            </a:r>
            <a:endParaRPr lang="en-US" sz="2400" dirty="0" smtClean="0"/>
          </a:p>
          <a:p>
            <a:endParaRPr lang="ru-RU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ru-RU" sz="2400" dirty="0" smtClean="0"/>
              <a:t>В начале урока с помощью вопросов по изучаемой теме, создавая проблемную ситуацию</a:t>
            </a:r>
            <a:endParaRPr lang="en-US" sz="2400" dirty="0" smtClean="0"/>
          </a:p>
          <a:p>
            <a:endParaRPr lang="ru-RU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ru-RU" sz="2400" dirty="0" smtClean="0"/>
              <a:t>Как сопровождение объяснения учителя (презентации, формулы, схемы, рисунки, видеофрагменты и т.д.)</a:t>
            </a:r>
            <a:endParaRPr lang="en-US" sz="2400" dirty="0" smtClean="0"/>
          </a:p>
          <a:p>
            <a:endParaRPr lang="ru-RU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ru-RU" sz="2400" dirty="0" smtClean="0"/>
              <a:t>Для контроля учащихся</a:t>
            </a:r>
            <a:endParaRPr lang="en-US" sz="2400" dirty="0" smtClean="0"/>
          </a:p>
          <a:p>
            <a:endParaRPr lang="ru-RU" sz="2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555\Desktop\22589.jpg"/>
          <p:cNvPicPr>
            <a:picLocks noChangeAspect="1" noChangeArrowheads="1"/>
          </p:cNvPicPr>
          <p:nvPr/>
        </p:nvPicPr>
        <p:blipFill>
          <a:blip r:embed="rId2" cstate="print"/>
          <a:srcRect l="36574" r="100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260648"/>
            <a:ext cx="5688632" cy="6408712"/>
          </a:xfrm>
          <a:prstGeom prst="rect">
            <a:avLst/>
          </a:prstGeom>
          <a:solidFill>
            <a:srgbClr val="FFFFFF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683568" y="764704"/>
            <a:ext cx="5184576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Вывод: </a:t>
            </a:r>
          </a:p>
          <a:p>
            <a:endParaRPr lang="ru-RU" sz="2400" dirty="0" smtClean="0">
              <a:solidFill>
                <a:srgbClr val="002060"/>
              </a:solidFill>
            </a:endParaRPr>
          </a:p>
          <a:p>
            <a:r>
              <a:rPr lang="ru-RU" sz="2400" dirty="0" smtClean="0"/>
              <a:t>Информационная компетентность школьников необходима для </a:t>
            </a:r>
            <a:r>
              <a:rPr lang="ru-RU" sz="2400" dirty="0" smtClean="0">
                <a:solidFill>
                  <a:srgbClr val="002060"/>
                </a:solidFill>
              </a:rPr>
              <a:t>качественного освоения</a:t>
            </a:r>
            <a:r>
              <a:rPr lang="ru-RU" sz="2400" dirty="0" smtClean="0"/>
              <a:t> всех учебных предметов.</a:t>
            </a:r>
          </a:p>
          <a:p>
            <a:endParaRPr lang="ru-RU" sz="2400" dirty="0" smtClean="0"/>
          </a:p>
          <a:p>
            <a:r>
              <a:rPr lang="ru-RU" sz="2400" dirty="0" smtClean="0"/>
              <a:t>Овладение </a:t>
            </a:r>
            <a:r>
              <a:rPr lang="ru-RU" sz="2400" dirty="0" smtClean="0">
                <a:solidFill>
                  <a:srgbClr val="002060"/>
                </a:solidFill>
              </a:rPr>
              <a:t>компьютерной культурой</a:t>
            </a:r>
            <a:r>
              <a:rPr lang="ru-RU" sz="2400" dirty="0" smtClean="0"/>
              <a:t>, формирование информационной компетенции школьников - необходимое условие включения подрастающего поколения в мировое информационное пространство.</a:t>
            </a:r>
          </a:p>
          <a:p>
            <a:endParaRPr lang="ru-RU" sz="2400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555\Desktop\22589.jpg"/>
          <p:cNvPicPr>
            <a:picLocks noChangeAspect="1" noChangeArrowheads="1"/>
          </p:cNvPicPr>
          <p:nvPr/>
        </p:nvPicPr>
        <p:blipFill>
          <a:blip r:embed="rId2" cstate="print"/>
          <a:srcRect l="36574" r="100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979712" y="260648"/>
            <a:ext cx="5688632" cy="6408712"/>
          </a:xfrm>
          <a:prstGeom prst="rect">
            <a:avLst/>
          </a:prstGeom>
          <a:solidFill>
            <a:srgbClr val="FFFFFF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195736" y="2132856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СПАСИБО ЗА ВНИМАНИЕ!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168</Words>
  <Application>Microsoft Office PowerPoint</Application>
  <PresentationFormat>Экран (4:3)</PresentationFormat>
  <Paragraphs>57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555</dc:creator>
  <cp:lastModifiedBy>555</cp:lastModifiedBy>
  <cp:revision>13</cp:revision>
  <dcterms:created xsi:type="dcterms:W3CDTF">2020-01-03T08:44:57Z</dcterms:created>
  <dcterms:modified xsi:type="dcterms:W3CDTF">2022-02-21T15:41:11Z</dcterms:modified>
</cp:coreProperties>
</file>