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68" r:id="rId4"/>
    <p:sldId id="265" r:id="rId5"/>
    <p:sldId id="267" r:id="rId6"/>
    <p:sldId id="269" r:id="rId7"/>
    <p:sldId id="283" r:id="rId8"/>
    <p:sldId id="270" r:id="rId9"/>
    <p:sldId id="286" r:id="rId10"/>
    <p:sldId id="285" r:id="rId11"/>
    <p:sldId id="264" r:id="rId12"/>
    <p:sldId id="275" r:id="rId13"/>
    <p:sldId id="282" r:id="rId14"/>
    <p:sldId id="288" r:id="rId15"/>
    <p:sldId id="28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12" Type="http://schemas.openxmlformats.org/officeDocument/2006/relationships/image" Target="../media/image1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8.jpeg"/><Relationship Id="rId7" Type="http://schemas.openxmlformats.org/officeDocument/2006/relationships/image" Target="../media/image2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3" Type="http://schemas.openxmlformats.org/officeDocument/2006/relationships/image" Target="../media/image18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2" Type="http://schemas.openxmlformats.org/officeDocument/2006/relationships/image" Target="../media/image17.jpeg"/><Relationship Id="rId16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5" Type="http://schemas.openxmlformats.org/officeDocument/2006/relationships/image" Target="../media/image4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Relationship Id="rId1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2.jpeg"/><Relationship Id="rId3" Type="http://schemas.openxmlformats.org/officeDocument/2006/relationships/image" Target="../media/image18.jpeg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48.jpeg"/><Relationship Id="rId3" Type="http://schemas.openxmlformats.org/officeDocument/2006/relationships/image" Target="../media/image18.jpeg"/><Relationship Id="rId7" Type="http://schemas.openxmlformats.org/officeDocument/2006/relationships/image" Target="../media/image56.jpeg"/><Relationship Id="rId12" Type="http://schemas.openxmlformats.org/officeDocument/2006/relationships/image" Target="../media/image6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11" Type="http://schemas.openxmlformats.org/officeDocument/2006/relationships/image" Target="../media/image59.jpeg"/><Relationship Id="rId5" Type="http://schemas.openxmlformats.org/officeDocument/2006/relationships/image" Target="../media/image54.jpeg"/><Relationship Id="rId10" Type="http://schemas.openxmlformats.org/officeDocument/2006/relationships/image" Target="../media/image58.jpeg"/><Relationship Id="rId4" Type="http://schemas.openxmlformats.org/officeDocument/2006/relationships/image" Target="../media/image53.jpeg"/><Relationship Id="rId9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70.jpeg"/><Relationship Id="rId18" Type="http://schemas.openxmlformats.org/officeDocument/2006/relationships/image" Target="../media/image75.jpeg"/><Relationship Id="rId3" Type="http://schemas.openxmlformats.org/officeDocument/2006/relationships/image" Target="../media/image18.jpeg"/><Relationship Id="rId21" Type="http://schemas.openxmlformats.org/officeDocument/2006/relationships/image" Target="../media/image78.jpeg"/><Relationship Id="rId7" Type="http://schemas.openxmlformats.org/officeDocument/2006/relationships/image" Target="../media/image64.jpeg"/><Relationship Id="rId12" Type="http://schemas.openxmlformats.org/officeDocument/2006/relationships/image" Target="../media/image69.jpeg"/><Relationship Id="rId17" Type="http://schemas.openxmlformats.org/officeDocument/2006/relationships/image" Target="../media/image74.jpeg"/><Relationship Id="rId2" Type="http://schemas.openxmlformats.org/officeDocument/2006/relationships/image" Target="../media/image17.jpeg"/><Relationship Id="rId16" Type="http://schemas.openxmlformats.org/officeDocument/2006/relationships/image" Target="../media/image73.jpeg"/><Relationship Id="rId20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11" Type="http://schemas.openxmlformats.org/officeDocument/2006/relationships/image" Target="../media/image68.jpeg"/><Relationship Id="rId5" Type="http://schemas.openxmlformats.org/officeDocument/2006/relationships/image" Target="../media/image62.jpeg"/><Relationship Id="rId15" Type="http://schemas.openxmlformats.org/officeDocument/2006/relationships/image" Target="../media/image72.jpeg"/><Relationship Id="rId10" Type="http://schemas.openxmlformats.org/officeDocument/2006/relationships/image" Target="../media/image67.jpeg"/><Relationship Id="rId19" Type="http://schemas.openxmlformats.org/officeDocument/2006/relationships/image" Target="../media/image76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Relationship Id="rId14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111111111111111111\ФОНЫ и картинки\ФОНЫ для презентаций\Фоны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71600" y="2276872"/>
            <a:ext cx="684076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«У</a:t>
            </a:r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чимся правильно употреблять предлоги в речи»</a:t>
            </a: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(детям от 5 до 7 лет)</a:t>
            </a:r>
          </a:p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Консультация для родителей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68144" y="4869160"/>
            <a:ext cx="194421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Учитель-логопед</a:t>
            </a:r>
          </a:p>
          <a:p>
            <a:r>
              <a:rPr lang="ru-RU" sz="1400" b="1" dirty="0" smtClean="0"/>
              <a:t>высшая кв. категория</a:t>
            </a:r>
          </a:p>
          <a:p>
            <a:r>
              <a:rPr lang="ru-RU" b="1" dirty="0" smtClean="0"/>
              <a:t> </a:t>
            </a:r>
            <a:r>
              <a:rPr lang="ru-RU" b="1" dirty="0" err="1" smtClean="0"/>
              <a:t>Косорунина</a:t>
            </a:r>
            <a:r>
              <a:rPr lang="ru-RU" b="1" dirty="0" smtClean="0"/>
              <a:t> Е.М.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627784" y="980728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МОУ  </a:t>
            </a:r>
            <a:r>
              <a:rPr lang="ru-RU" sz="1600" b="1" dirty="0" err="1" smtClean="0"/>
              <a:t>Индустринская</a:t>
            </a:r>
            <a:r>
              <a:rPr lang="ru-RU" sz="1600" b="1" dirty="0" smtClean="0"/>
              <a:t> ООШ</a:t>
            </a:r>
          </a:p>
          <a:p>
            <a:pPr algn="ctr"/>
            <a:r>
              <a:rPr lang="ru-RU" sz="1600" b="1" smtClean="0"/>
              <a:t>(дошкольное отделение)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73885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111111111111111111\ФОНЫ и картинки\ФОНЫ для презентаций\Фоны\3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332656"/>
            <a:ext cx="7488832" cy="5616624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b="1" spc="50" dirty="0" smtClean="0">
                <a:ln w="11430"/>
              </a:rPr>
              <a:t>                  </a:t>
            </a:r>
            <a:r>
              <a:rPr lang="ru-RU" sz="2700" b="1" spc="50" dirty="0" smtClean="0">
                <a:ln w="11430"/>
              </a:rPr>
              <a:t>  </a:t>
            </a:r>
            <a:br>
              <a:rPr lang="ru-RU" sz="2700" b="1" spc="50" dirty="0" smtClean="0">
                <a:ln w="11430"/>
              </a:rPr>
            </a:br>
            <a:r>
              <a:rPr lang="ru-RU" sz="2700" b="1" spc="50" dirty="0" smtClean="0">
                <a:ln w="11430"/>
              </a:rPr>
              <a:t/>
            </a:r>
            <a:br>
              <a:rPr lang="ru-RU" sz="2700" b="1" spc="50" dirty="0" smtClean="0">
                <a:ln w="11430"/>
              </a:rPr>
            </a:br>
            <a:r>
              <a:rPr lang="ru-RU" sz="2700" b="1" spc="50" dirty="0" smtClean="0">
                <a:ln w="11430"/>
              </a:rPr>
              <a:t>                              </a:t>
            </a:r>
            <a:r>
              <a:rPr lang="ru-RU" sz="2700" b="1" spc="50" dirty="0" smtClean="0">
                <a:ln w="11430"/>
                <a:solidFill>
                  <a:srgbClr val="FF0000"/>
                </a:solidFill>
              </a:rPr>
              <a:t>Уважаемые родители!</a:t>
            </a:r>
            <a:r>
              <a:rPr lang="ru-RU" sz="2800" b="1" spc="50" dirty="0" smtClean="0">
                <a:ln w="11430"/>
              </a:rPr>
              <a:t/>
            </a:r>
            <a:br>
              <a:rPr lang="ru-RU" sz="2800" b="1" spc="50" dirty="0" smtClean="0">
                <a:ln w="11430"/>
              </a:rPr>
            </a:br>
            <a:r>
              <a:rPr lang="ru-RU" sz="2800" b="1" spc="50" dirty="0" smtClean="0">
                <a:ln w="11430"/>
              </a:rPr>
              <a:t>              </a:t>
            </a:r>
            <a:r>
              <a:rPr lang="ru-RU" sz="2200" spc="50" dirty="0" smtClean="0">
                <a:ln w="11430"/>
              </a:rPr>
              <a:t>Перед вами игры, которые в доступной и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интересной форме расскажут вашему ребенку о предлогах,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их значении и «работе» в предложении, правильном использовании в речи. 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У детей дошкольного возраста часто возникают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проблемы с описанием местонахождения какого-либо предмета в пространстве. Когда сказать «на», а когда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«над»? Где «за», а где «перед»? Дети боятся ошибиться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и стараются не использовать предлоги в своей речи.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Так же они часто путаются в использовании предлогов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«в» и «на»: «Папа пошел в завод», «Мама работает на магазине».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 Предупредить эти трудности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                      помогут следующие игры.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19672" cy="16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111111111111111111\ФОНЫ и картинки\ФОНЫ для презентаций\Фоны\3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332656"/>
            <a:ext cx="7488832" cy="5616624"/>
          </a:xfrm>
        </p:spPr>
        <p:txBody>
          <a:bodyPr>
            <a:normAutofit/>
          </a:bodyPr>
          <a:lstStyle/>
          <a:p>
            <a:pPr algn="l"/>
            <a:r>
              <a:rPr lang="ru-RU" sz="2800" b="1" spc="5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</a:t>
            </a:r>
            <a:r>
              <a:rPr lang="ru-RU" sz="2700" b="1" spc="5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Игра № 1</a:t>
            </a:r>
            <a:r>
              <a:rPr lang="ru-RU" sz="2700" b="1" spc="50" dirty="0" smtClean="0">
                <a:ln w="11430"/>
              </a:rPr>
              <a:t/>
            </a:r>
            <a:br>
              <a:rPr lang="ru-RU" sz="2700" b="1" spc="50" dirty="0" smtClean="0">
                <a:ln w="11430"/>
              </a:rPr>
            </a:br>
            <a:r>
              <a:rPr lang="ru-RU" sz="2700" b="1" spc="50" dirty="0" smtClean="0">
                <a:ln w="11430"/>
              </a:rPr>
              <a:t>                    </a:t>
            </a:r>
            <a:r>
              <a:rPr lang="ru-RU" sz="2700" b="1" spc="50" dirty="0" smtClean="0">
                <a:ln w="11430"/>
                <a:solidFill>
                  <a:srgbClr val="FF0000"/>
                </a:solidFill>
              </a:rPr>
              <a:t>«Где живут предлоги»</a:t>
            </a:r>
            <a:r>
              <a:rPr lang="ru-RU" sz="2800" b="1" spc="50" dirty="0" smtClean="0">
                <a:ln w="11430"/>
              </a:rPr>
              <a:t/>
            </a:r>
            <a:br>
              <a:rPr lang="ru-RU" sz="2800" b="1" spc="50" dirty="0" smtClean="0">
                <a:ln w="11430"/>
              </a:rPr>
            </a:br>
            <a:r>
              <a:rPr lang="ru-RU" sz="2800" b="1" spc="50" dirty="0" smtClean="0">
                <a:ln w="11430"/>
              </a:rPr>
              <a:t>      </a:t>
            </a:r>
            <a:r>
              <a:rPr lang="ru-RU" sz="2200" spc="50" dirty="0" smtClean="0">
                <a:ln w="11430"/>
              </a:rPr>
              <a:t>Рассмотрите вместе с ребенком следующие</a:t>
            </a:r>
            <a:r>
              <a:rPr lang="ru-RU" sz="2200" spc="50" dirty="0" smtClean="0">
                <a:ln w="11430"/>
                <a:solidFill>
                  <a:srgbClr val="FF0000"/>
                </a:solidFill>
              </a:rPr>
              <a:t/>
            </a:r>
            <a:br>
              <a:rPr lang="ru-RU" sz="2200" spc="50" dirty="0" smtClean="0">
                <a:ln w="11430"/>
                <a:solidFill>
                  <a:srgbClr val="FF0000"/>
                </a:solidFill>
              </a:rPr>
            </a:br>
            <a:r>
              <a:rPr lang="ru-RU" sz="2200" spc="50" dirty="0" smtClean="0">
                <a:ln w="11430"/>
              </a:rPr>
              <a:t> 2 слайда. Поясните, что на этих картинках каждый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предлог занят своим любимым делом. Пусть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ребенок попробует составить небольшие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предложения или словосочетания с предлогами, например: «Подарок ДЛЯ ежика», «Идет ПО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дороге», «Ручей течет ЗА домом», «Зайчик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сидит МЕЖДУ деревом и радугой», и т. д. 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/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/>
            </a:r>
            <a:br>
              <a:rPr lang="ru-RU" sz="2200" spc="50" dirty="0" smtClean="0">
                <a:ln w="11430"/>
              </a:rPr>
            </a:br>
            <a:endParaRPr lang="ru-RU" sz="2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19672" cy="16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Елена\Desktop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033"/>
            <a:ext cx="9144000" cy="6865033"/>
          </a:xfrm>
          <a:prstGeom prst="rect">
            <a:avLst/>
          </a:prstGeom>
          <a:noFill/>
        </p:spPr>
      </p:pic>
      <p:pic>
        <p:nvPicPr>
          <p:cNvPr id="4100" name="Picture 4" descr="C:\Users\Елена\Desktop\2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0"/>
            <a:ext cx="6948264" cy="494116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292080" y="3140968"/>
            <a:ext cx="7920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в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1840" y="515719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 rot="3149343">
            <a:off x="3100694" y="5804552"/>
            <a:ext cx="13923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от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9" name="Стрелка вправо 8"/>
          <p:cNvSpPr/>
          <p:nvPr/>
        </p:nvSpPr>
        <p:spPr>
          <a:xfrm rot="2795162">
            <a:off x="2736886" y="6181750"/>
            <a:ext cx="812343" cy="45186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 rot="20407021">
            <a:off x="3367186" y="4484458"/>
            <a:ext cx="1368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по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39952" y="692696"/>
            <a:ext cx="13681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на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19924753">
            <a:off x="2709749" y="1546824"/>
            <a:ext cx="1440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из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43808" y="32129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619672" y="2420888"/>
            <a:ext cx="1152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за</a:t>
            </a:r>
            <a:endParaRPr lang="ru-RU" sz="60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:\111111111111111111\ФОНЫ и картинки\Картинки разные\Коробочки с подарками\1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953720">
            <a:off x="130939" y="3240020"/>
            <a:ext cx="1872208" cy="1864442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 rot="19068009">
            <a:off x="779042" y="3937592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для</a:t>
            </a:r>
            <a:endParaRPr lang="ru-RU" sz="5400" b="1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52120" y="6027003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chemeClr val="bg1"/>
                </a:solidFill>
              </a:rPr>
              <a:t>перед</a:t>
            </a:r>
            <a:endParaRPr lang="ru-RU" sz="4800" b="1" dirty="0">
              <a:solidFill>
                <a:schemeClr val="bg1"/>
              </a:solidFill>
            </a:endParaRPr>
          </a:p>
        </p:txBody>
      </p:sp>
      <p:pic>
        <p:nvPicPr>
          <p:cNvPr id="19" name="Рисунок 1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96136" y="4509120"/>
            <a:ext cx="1368152" cy="1709253"/>
          </a:xfrm>
          <a:prstGeom prst="rect">
            <a:avLst/>
          </a:prstGeom>
          <a:scene3d>
            <a:camera prst="orthographicFront">
              <a:rot lat="0" lon="300000" rev="21299999"/>
            </a:camera>
            <a:lightRig rig="threePt" dir="t"/>
          </a:scene3d>
        </p:spPr>
      </p:pic>
      <p:sp>
        <p:nvSpPr>
          <p:cNvPr id="20" name="TextBox 19"/>
          <p:cNvSpPr txBox="1"/>
          <p:nvPr/>
        </p:nvSpPr>
        <p:spPr>
          <a:xfrm rot="20164712">
            <a:off x="2267744" y="4941168"/>
            <a:ext cx="648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к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39952" y="3933056"/>
            <a:ext cx="5447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с</a:t>
            </a:r>
            <a:endParaRPr lang="ru-RU" sz="6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Елена\Desktop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1" name="Рисунок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0"/>
            <a:ext cx="1296144" cy="1340768"/>
          </a:xfrm>
          <a:prstGeom prst="rect">
            <a:avLst/>
          </a:prstGeom>
        </p:spPr>
      </p:pic>
      <p:pic>
        <p:nvPicPr>
          <p:cNvPr id="12" name="Рисунок 11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5" t="14398" r="17285" b="17862"/>
          <a:stretch/>
        </p:blipFill>
        <p:spPr>
          <a:xfrm>
            <a:off x="1475656" y="2276872"/>
            <a:ext cx="792088" cy="79208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812360" y="5157192"/>
            <a:ext cx="937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на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83968" y="260648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C000"/>
                </a:solidFill>
              </a:rPr>
              <a:t>над</a:t>
            </a:r>
            <a:endParaRPr lang="ru-RU" sz="4000" b="1" dirty="0">
              <a:solidFill>
                <a:srgbClr val="FFC000"/>
              </a:solidFill>
            </a:endParaRPr>
          </a:p>
        </p:txBody>
      </p:sp>
      <p:pic>
        <p:nvPicPr>
          <p:cNvPr id="16" name="Рисунок 15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92" t="17093"/>
          <a:stretch/>
        </p:blipFill>
        <p:spPr>
          <a:xfrm>
            <a:off x="5652120" y="260648"/>
            <a:ext cx="3888432" cy="3435107"/>
          </a:xfrm>
          <a:prstGeom prst="rect">
            <a:avLst/>
          </a:prstGeom>
        </p:spPr>
      </p:pic>
      <p:pic>
        <p:nvPicPr>
          <p:cNvPr id="19" name="Рисунок 18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95" b="89964" l="2581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852936"/>
            <a:ext cx="1512168" cy="124925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092280" y="3356992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под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55976" y="5805264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до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-125760" y="2348880"/>
            <a:ext cx="251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у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 flipH="1">
            <a:off x="971600" y="1772816"/>
            <a:ext cx="1831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между</a:t>
            </a:r>
            <a:endParaRPr lang="ru-RU" sz="3600" b="1" dirty="0">
              <a:solidFill>
                <a:schemeClr val="bg1"/>
              </a:solidFill>
            </a:endParaRPr>
          </a:p>
        </p:txBody>
      </p:sp>
      <p:pic>
        <p:nvPicPr>
          <p:cNvPr id="2058" name="Picture 10" descr="C:\Users\Елена\Desktop\3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1412776"/>
            <a:ext cx="3816424" cy="1591469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3563888" y="1916832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через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1028" name="Picture 4" descr="C:\Users\Елена\Desktop\3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359562">
            <a:off x="5062818" y="5075952"/>
            <a:ext cx="1177715" cy="833548"/>
          </a:xfrm>
          <a:prstGeom prst="rect">
            <a:avLst/>
          </a:prstGeom>
          <a:noFill/>
        </p:spPr>
      </p:pic>
      <p:pic>
        <p:nvPicPr>
          <p:cNvPr id="18" name="Picture 4" descr="C:\Users\Елена\Desktop\3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9233669" flipH="1">
            <a:off x="3299549" y="5114656"/>
            <a:ext cx="1270885" cy="756828"/>
          </a:xfrm>
          <a:prstGeom prst="rect">
            <a:avLst/>
          </a:prstGeom>
          <a:noFill/>
          <a:scene3d>
            <a:camera prst="orthographicFront">
              <a:rot lat="0" lon="0" rev="21299999"/>
            </a:camera>
            <a:lightRig rig="threePt" dir="t"/>
          </a:scene3d>
        </p:spPr>
      </p:pic>
      <p:pic>
        <p:nvPicPr>
          <p:cNvPr id="1026" name="Picture 2" descr="C:\Users\Елена\Desktop\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72929" y="4077072"/>
            <a:ext cx="1571071" cy="1237584"/>
          </a:xfrm>
          <a:prstGeom prst="rect">
            <a:avLst/>
          </a:prstGeom>
          <a:noFill/>
        </p:spPr>
      </p:pic>
      <p:pic>
        <p:nvPicPr>
          <p:cNvPr id="2" name="Picture 4" descr="C:\Users\Елена\Desktop\5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9552" y="2420888"/>
            <a:ext cx="648072" cy="5951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111111111111111111\ФОНЫ и картинки\ФОНЫ для презентаций\Фоны\3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548680"/>
            <a:ext cx="7488832" cy="5760640"/>
          </a:xfrm>
        </p:spPr>
        <p:txBody>
          <a:bodyPr>
            <a:normAutofit/>
          </a:bodyPr>
          <a:lstStyle/>
          <a:p>
            <a:pPr algn="l"/>
            <a:r>
              <a:rPr lang="ru-RU" sz="2800" b="1" spc="5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</a:t>
            </a:r>
            <a:r>
              <a:rPr lang="ru-RU" sz="2700" b="1" spc="5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Игра № 2</a:t>
            </a:r>
            <a:r>
              <a:rPr lang="ru-RU" sz="2700" b="1" spc="50" dirty="0" smtClean="0">
                <a:ln w="11430"/>
              </a:rPr>
              <a:t/>
            </a:r>
            <a:br>
              <a:rPr lang="ru-RU" sz="2700" b="1" spc="50" dirty="0" smtClean="0">
                <a:ln w="11430"/>
              </a:rPr>
            </a:br>
            <a:r>
              <a:rPr lang="ru-RU" sz="2700" b="1" spc="50" dirty="0" smtClean="0">
                <a:ln w="11430"/>
              </a:rPr>
              <a:t>                     </a:t>
            </a:r>
            <a:r>
              <a:rPr lang="ru-RU" sz="2700" b="1" spc="50" dirty="0" smtClean="0">
                <a:ln w="11430"/>
                <a:solidFill>
                  <a:srgbClr val="FF0000"/>
                </a:solidFill>
              </a:rPr>
              <a:t>«Где живут предлоги»</a:t>
            </a:r>
            <a:r>
              <a:rPr lang="ru-RU" sz="2800" b="1" spc="50" dirty="0" smtClean="0">
                <a:ln w="11430"/>
              </a:rPr>
              <a:t/>
            </a:r>
            <a:br>
              <a:rPr lang="ru-RU" sz="2800" b="1" spc="50" dirty="0" smtClean="0">
                <a:ln w="11430"/>
              </a:rPr>
            </a:br>
            <a:r>
              <a:rPr lang="ru-RU" sz="2800" b="1" spc="50" dirty="0" smtClean="0">
                <a:ln w="11430"/>
              </a:rPr>
              <a:t>       </a:t>
            </a:r>
            <a:r>
              <a:rPr lang="ru-RU" sz="2200" spc="50" dirty="0" smtClean="0">
                <a:ln w="11430"/>
              </a:rPr>
              <a:t>Рассмотрите вместе с ребенком следующий</a:t>
            </a:r>
            <a:r>
              <a:rPr lang="ru-RU" sz="2200" spc="50" dirty="0" smtClean="0">
                <a:ln w="11430"/>
                <a:solidFill>
                  <a:srgbClr val="FF0000"/>
                </a:solidFill>
              </a:rPr>
              <a:t/>
            </a:r>
            <a:br>
              <a:rPr lang="ru-RU" sz="2200" spc="50" dirty="0" smtClean="0">
                <a:ln w="11430"/>
                <a:solidFill>
                  <a:srgbClr val="FF0000"/>
                </a:solidFill>
              </a:rPr>
            </a:br>
            <a:r>
              <a:rPr lang="ru-RU" sz="2200" spc="50" dirty="0" smtClean="0">
                <a:ln w="11430"/>
              </a:rPr>
              <a:t>слайд, на котором изображены картинки с червячком и задайте вопрос: «Где червячок?».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В этом случае достаточно односложного ответа, например: «НА яблоке». Попросите ребенка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назвать маленькое слово, которое он произнёс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перед словом «яблоке». Затем можно дать ребенку задание : найти в комнате предметы, про которые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можно сказать, что они находятся НА чем-то. 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Работа с остальными картинками с червячком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проводится аналогично. 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/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</a:t>
            </a:r>
            <a:br>
              <a:rPr lang="ru-RU" sz="2200" spc="50" dirty="0" smtClean="0">
                <a:ln w="11430"/>
              </a:rPr>
            </a:br>
            <a:endParaRPr lang="ru-RU" sz="2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19672" cy="16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32" name="Скругленный прямоугольник 31"/>
          <p:cNvSpPr/>
          <p:nvPr/>
        </p:nvSpPr>
        <p:spPr>
          <a:xfrm>
            <a:off x="323528" y="332656"/>
            <a:ext cx="8496944" cy="61926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D:\111111111111111111\ФОНЫ и картинки для презентаций\Картинки разные\Червячки\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1700808"/>
            <a:ext cx="806400" cy="709200"/>
          </a:xfrm>
          <a:prstGeom prst="rect">
            <a:avLst/>
          </a:prstGeom>
          <a:noFill/>
        </p:spPr>
      </p:pic>
      <p:pic>
        <p:nvPicPr>
          <p:cNvPr id="9" name="Picture 2" descr="C:\Users\Елена\Desktop\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1340768"/>
            <a:ext cx="1080120" cy="1235835"/>
          </a:xfrm>
          <a:prstGeom prst="rect">
            <a:avLst/>
          </a:prstGeom>
          <a:noFill/>
        </p:spPr>
      </p:pic>
      <p:pic>
        <p:nvPicPr>
          <p:cNvPr id="28" name="Рисунок 27" descr="D:\111111111111111111\ФОНЫ и картинки для презентаций\Картинки разные\Червячки\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053358">
            <a:off x="7295544" y="2498756"/>
            <a:ext cx="792087" cy="636255"/>
          </a:xfrm>
          <a:prstGeom prst="rect">
            <a:avLst/>
          </a:prstGeom>
          <a:noFill/>
        </p:spPr>
      </p:pic>
      <p:sp>
        <p:nvSpPr>
          <p:cNvPr id="29" name="Скругленный прямоугольник 28"/>
          <p:cNvSpPr/>
          <p:nvPr/>
        </p:nvSpPr>
        <p:spPr>
          <a:xfrm>
            <a:off x="4860032" y="3717032"/>
            <a:ext cx="2520280" cy="23762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Picture 2" descr="C:\Users\Елена\Desktop\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4581128"/>
            <a:ext cx="1152128" cy="1318224"/>
          </a:xfrm>
          <a:prstGeom prst="rect">
            <a:avLst/>
          </a:prstGeom>
          <a:noFill/>
        </p:spPr>
      </p:pic>
      <p:pic>
        <p:nvPicPr>
          <p:cNvPr id="31" name="Рисунок 30" descr="D:\111111111111111111\ФОНЫ и картинки для презентаций\Картинки разные\Червячки\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4005064"/>
            <a:ext cx="864096" cy="708263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1763688" y="3717032"/>
            <a:ext cx="2520280" cy="23762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Picture 2" descr="C:\Users\Елена\Desktop\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4221088"/>
            <a:ext cx="1152128" cy="1318224"/>
          </a:xfrm>
          <a:prstGeom prst="rect">
            <a:avLst/>
          </a:prstGeom>
          <a:noFill/>
        </p:spPr>
      </p:pic>
      <p:pic>
        <p:nvPicPr>
          <p:cNvPr id="33" name="Рисунок 32" descr="D:\111111111111111111\ФОНЫ и картинки для презентаций\Картинки разные\Червячки\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581128"/>
            <a:ext cx="864096" cy="708263"/>
          </a:xfrm>
          <a:prstGeom prst="rect">
            <a:avLst/>
          </a:prstGeom>
          <a:noFill/>
        </p:spPr>
      </p:pic>
      <p:sp>
        <p:nvSpPr>
          <p:cNvPr id="34" name="Скругленный прямоугольник 33"/>
          <p:cNvSpPr/>
          <p:nvPr/>
        </p:nvSpPr>
        <p:spPr>
          <a:xfrm>
            <a:off x="683568" y="836712"/>
            <a:ext cx="2520280" cy="23762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3419872" y="836712"/>
            <a:ext cx="2520280" cy="23762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156176" y="836712"/>
            <a:ext cx="2520280" cy="23762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Picture 2" descr="C:\Users\Елена\Desktop\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1340768"/>
            <a:ext cx="1080120" cy="1235835"/>
          </a:xfrm>
          <a:prstGeom prst="rect">
            <a:avLst/>
          </a:prstGeom>
          <a:noFill/>
        </p:spPr>
      </p:pic>
      <p:pic>
        <p:nvPicPr>
          <p:cNvPr id="2" name="Picture 2" descr="C:\Users\Елена\Desktop\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1124744"/>
            <a:ext cx="1630370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916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111111111111111111\ФОНЫ и картинки\ФОНЫ для презентаций\Фоны\3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548680"/>
            <a:ext cx="7488832" cy="5760640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b="1" spc="5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</a:t>
            </a:r>
            <a:r>
              <a:rPr lang="ru-RU" sz="2700" b="1" spc="5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Игра № 3</a:t>
            </a:r>
            <a:r>
              <a:rPr lang="ru-RU" sz="2700" b="1" spc="50" dirty="0" smtClean="0">
                <a:ln w="11430"/>
              </a:rPr>
              <a:t/>
            </a:r>
            <a:br>
              <a:rPr lang="ru-RU" sz="2700" b="1" spc="50" dirty="0" smtClean="0">
                <a:ln w="11430"/>
              </a:rPr>
            </a:br>
            <a:r>
              <a:rPr lang="ru-RU" sz="2700" b="1" spc="50" dirty="0" smtClean="0">
                <a:ln w="11430"/>
              </a:rPr>
              <a:t>                     </a:t>
            </a:r>
            <a:r>
              <a:rPr lang="ru-RU" sz="2700" b="1" spc="50" dirty="0" smtClean="0">
                <a:ln w="11430"/>
                <a:solidFill>
                  <a:srgbClr val="FF0000"/>
                </a:solidFill>
              </a:rPr>
              <a:t>«Где живут предлоги»</a:t>
            </a:r>
            <a:r>
              <a:rPr lang="ru-RU" sz="2800" b="1" spc="50" dirty="0" smtClean="0">
                <a:ln w="11430"/>
              </a:rPr>
              <a:t/>
            </a:r>
            <a:br>
              <a:rPr lang="ru-RU" sz="2800" b="1" spc="50" dirty="0" smtClean="0">
                <a:ln w="11430"/>
              </a:rPr>
            </a:br>
            <a:r>
              <a:rPr lang="ru-RU" sz="2800" b="1" spc="50" dirty="0" smtClean="0">
                <a:ln w="11430"/>
              </a:rPr>
              <a:t>               </a:t>
            </a:r>
            <a:r>
              <a:rPr lang="ru-RU" sz="2200" spc="50" dirty="0" smtClean="0">
                <a:ln w="11430"/>
              </a:rPr>
              <a:t>Рассмотрите вместе с ребенком следующий</a:t>
            </a:r>
            <a:r>
              <a:rPr lang="ru-RU" sz="2200" spc="50" dirty="0" smtClean="0">
                <a:ln w="11430"/>
                <a:solidFill>
                  <a:srgbClr val="FF0000"/>
                </a:solidFill>
              </a:rPr>
              <a:t/>
            </a:r>
            <a:br>
              <a:rPr lang="ru-RU" sz="2200" spc="50" dirty="0" smtClean="0">
                <a:ln w="11430"/>
                <a:solidFill>
                  <a:srgbClr val="FF0000"/>
                </a:solidFill>
              </a:rPr>
            </a:br>
            <a:r>
              <a:rPr lang="ru-RU" sz="2200" spc="50" dirty="0" smtClean="0">
                <a:ln w="11430"/>
                <a:solidFill>
                  <a:srgbClr val="FF0000"/>
                </a:solidFill>
              </a:rPr>
              <a:t> </a:t>
            </a:r>
            <a:r>
              <a:rPr lang="ru-RU" sz="2200" spc="50" dirty="0" smtClean="0">
                <a:ln w="11430"/>
              </a:rPr>
              <a:t>слайд,</a:t>
            </a:r>
            <a:r>
              <a:rPr lang="ru-RU" sz="2200" spc="50" dirty="0" smtClean="0">
                <a:ln w="11430"/>
                <a:solidFill>
                  <a:srgbClr val="FF0000"/>
                </a:solidFill>
              </a:rPr>
              <a:t> </a:t>
            </a:r>
            <a:r>
              <a:rPr lang="ru-RU" sz="2200" spc="50" dirty="0" smtClean="0">
                <a:ln w="11430"/>
              </a:rPr>
              <a:t>на котором изображены картинки с 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котёнком и задайте вопрос: «Что делает котёнок?».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Теперь ребенок должен ответить целым  предложением, например: «Котёнок вылезает ИЗ корзины». 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Затем попросите его выполнить действие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с использованием данного предлога: «Достань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платочек ИЗ кармана. Выйди ИЗ комнаты.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Вылези ИЗ шкафа. Достань книжку ИЗ ящика 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(тумбочки)» и т. д. Ребенку наверняка понравятся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такие задания!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 Работа с остальными картинками с котенком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проводится аналогично. 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/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</a:t>
            </a:r>
            <a:br>
              <a:rPr lang="ru-RU" sz="2200" spc="50" dirty="0" smtClean="0">
                <a:ln w="11430"/>
              </a:rPr>
            </a:br>
            <a:endParaRPr lang="ru-RU" sz="2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19672" cy="16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32" name="Скругленный прямоугольник 31"/>
          <p:cNvSpPr/>
          <p:nvPr/>
        </p:nvSpPr>
        <p:spPr>
          <a:xfrm>
            <a:off x="323528" y="332656"/>
            <a:ext cx="8496944" cy="61926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4860032" y="3717032"/>
            <a:ext cx="2520280" cy="23762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763688" y="3717032"/>
            <a:ext cx="2520280" cy="23762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683568" y="836712"/>
            <a:ext cx="2520280" cy="23762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3419872" y="836712"/>
            <a:ext cx="2520280" cy="23762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6156176" y="836712"/>
            <a:ext cx="2520280" cy="23762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4" descr="C:\Users\Елена\Desktop\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908720"/>
            <a:ext cx="2304256" cy="2245172"/>
          </a:xfrm>
          <a:prstGeom prst="rect">
            <a:avLst/>
          </a:prstGeom>
          <a:noFill/>
        </p:spPr>
      </p:pic>
      <p:pic>
        <p:nvPicPr>
          <p:cNvPr id="22" name="Picture 3" descr="C:\Users\Елена\Desktop\1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40123">
            <a:off x="6300192" y="1196752"/>
            <a:ext cx="1728192" cy="1599177"/>
          </a:xfrm>
          <a:prstGeom prst="rect">
            <a:avLst/>
          </a:prstGeom>
          <a:noFill/>
        </p:spPr>
      </p:pic>
      <p:pic>
        <p:nvPicPr>
          <p:cNvPr id="23" name="Picture 2" descr="C:\Users\Елена\Desktop\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572529" flipH="1">
            <a:off x="6848829" y="1286923"/>
            <a:ext cx="1472344" cy="1274885"/>
          </a:xfrm>
          <a:prstGeom prst="rect">
            <a:avLst/>
          </a:prstGeom>
          <a:noFill/>
        </p:spPr>
      </p:pic>
      <p:pic>
        <p:nvPicPr>
          <p:cNvPr id="24" name="Рисунок 23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5" t="16323"/>
          <a:stretch/>
        </p:blipFill>
        <p:spPr>
          <a:xfrm rot="21018909" flipH="1">
            <a:off x="1868548" y="4692514"/>
            <a:ext cx="1440160" cy="1368646"/>
          </a:xfrm>
          <a:prstGeom prst="rect">
            <a:avLst/>
          </a:prstGeom>
        </p:spPr>
      </p:pic>
      <p:pic>
        <p:nvPicPr>
          <p:cNvPr id="25" name="Picture 3" descr="C:\Users\Елена\Desktop\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3789040"/>
            <a:ext cx="1124188" cy="941526"/>
          </a:xfrm>
          <a:prstGeom prst="rect">
            <a:avLst/>
          </a:prstGeom>
          <a:noFill/>
        </p:spPr>
      </p:pic>
      <p:pic>
        <p:nvPicPr>
          <p:cNvPr id="26" name="Picture 3" descr="C:\Users\Елена\Desktop\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4048" y="5013176"/>
            <a:ext cx="1124188" cy="941526"/>
          </a:xfrm>
          <a:prstGeom prst="rect">
            <a:avLst/>
          </a:prstGeom>
          <a:noFill/>
        </p:spPr>
      </p:pic>
      <p:pic>
        <p:nvPicPr>
          <p:cNvPr id="27" name="Рисунок 26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5" t="16323"/>
          <a:stretch/>
        </p:blipFill>
        <p:spPr>
          <a:xfrm rot="21018909" flipH="1">
            <a:off x="5684972" y="3900425"/>
            <a:ext cx="1440160" cy="1368646"/>
          </a:xfrm>
          <a:prstGeom prst="rect">
            <a:avLst/>
          </a:prstGeom>
        </p:spPr>
      </p:pic>
      <p:pic>
        <p:nvPicPr>
          <p:cNvPr id="35" name="Рисунок 34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5" t="16323"/>
          <a:stretch/>
        </p:blipFill>
        <p:spPr>
          <a:xfrm rot="21018909" flipH="1">
            <a:off x="3803610" y="1584756"/>
            <a:ext cx="1294202" cy="1247457"/>
          </a:xfrm>
          <a:prstGeom prst="rect">
            <a:avLst/>
          </a:prstGeom>
        </p:spPr>
      </p:pic>
      <p:pic>
        <p:nvPicPr>
          <p:cNvPr id="2052" name="Picture 4" descr="C:\Users\Елена\Desktop\9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4211960" y="1052736"/>
            <a:ext cx="1326770" cy="19805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916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32" name="Скругленный прямоугольник 31"/>
          <p:cNvSpPr/>
          <p:nvPr/>
        </p:nvSpPr>
        <p:spPr>
          <a:xfrm>
            <a:off x="323528" y="332656"/>
            <a:ext cx="8496944" cy="61926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C:\Users\Елена\Desktop\скан 24.02\Безимени-1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476672"/>
            <a:ext cx="4248472" cy="59046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Заголовок 3"/>
          <p:cNvSpPr txBox="1">
            <a:spLocks/>
          </p:cNvSpPr>
          <p:nvPr/>
        </p:nvSpPr>
        <p:spPr>
          <a:xfrm>
            <a:off x="611560" y="620688"/>
            <a:ext cx="3456384" cy="576064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50" normalizeH="0" baseline="0" noProof="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         </a:t>
            </a:r>
            <a:r>
              <a:rPr kumimoji="0" lang="ru-RU" sz="2700" b="1" i="0" u="none" strike="noStrike" kern="1200" cap="none" spc="50" normalizeH="0" baseline="0" noProof="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Игра № 4</a:t>
            </a:r>
            <a:r>
              <a:rPr kumimoji="0" lang="ru-RU" sz="2700" b="1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700" b="1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700" b="1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    </a:t>
            </a:r>
            <a:r>
              <a:rPr kumimoji="0" lang="ru-RU" sz="2700" b="1" i="0" u="none" strike="noStrike" kern="1200" cap="none" spc="50" normalizeH="0" baseline="0" noProof="0" dirty="0" smtClean="0">
                <a:ln w="11430"/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«За столом»</a:t>
            </a:r>
            <a:r>
              <a:rPr kumimoji="0" lang="ru-RU" sz="2800" b="1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800" b="1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800" b="1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</a:t>
            </a:r>
          </a:p>
          <a:p>
            <a:pPr lvl="0">
              <a:spcBef>
                <a:spcPct val="0"/>
              </a:spcBef>
            </a:pPr>
            <a:r>
              <a:rPr lang="ru-RU" sz="2800" b="1" spc="50" dirty="0" smtClean="0">
                <a:ln w="11430"/>
                <a:latin typeface="+mj-lt"/>
                <a:ea typeface="+mj-ea"/>
                <a:cs typeface="+mj-cs"/>
              </a:rPr>
              <a:t>     </a:t>
            </a:r>
            <a:r>
              <a:rPr kumimoji="0" lang="ru-RU" sz="2800" b="1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Рассмотрите вместе с ребенком картинку.</a:t>
            </a:r>
            <a:b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Попросите его составить предложения или</a:t>
            </a:r>
            <a:b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связанный рассказ по этой картинке. </a:t>
            </a:r>
            <a:b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Затем на следующем слайде по схемам-рисункам ребенок должен </a:t>
            </a:r>
            <a:r>
              <a:rPr lang="ru-RU" sz="2200" spc="50" dirty="0" smtClean="0">
                <a:ln w="11430"/>
                <a:latin typeface="+mj-lt"/>
                <a:ea typeface="+mj-ea"/>
                <a:cs typeface="+mj-cs"/>
              </a:rPr>
              <a:t>составить предложения и вставить </a:t>
            </a:r>
            <a:br>
              <a:rPr lang="ru-RU" sz="2200" spc="50" dirty="0" smtClean="0">
                <a:ln w="11430"/>
                <a:latin typeface="+mj-lt"/>
                <a:ea typeface="+mj-ea"/>
                <a:cs typeface="+mj-cs"/>
              </a:rPr>
            </a:br>
            <a:r>
              <a:rPr lang="ru-RU" sz="2200" spc="50" dirty="0" smtClean="0">
                <a:ln w="11430"/>
                <a:latin typeface="+mj-lt"/>
                <a:ea typeface="+mj-ea"/>
                <a:cs typeface="+mj-cs"/>
              </a:rPr>
              <a:t>подходящие </a:t>
            </a:r>
            <a: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предлоги.</a:t>
            </a:r>
            <a:b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200" b="0" i="0" u="none" strike="noStrike" kern="1200" cap="none" spc="50" normalizeH="0" baseline="0" noProof="0" dirty="0" smtClean="0">
                <a:ln w="11430"/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9916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27" name="Скругленный прямоугольник 26"/>
          <p:cNvSpPr/>
          <p:nvPr/>
        </p:nvSpPr>
        <p:spPr>
          <a:xfrm>
            <a:off x="323528" y="5445224"/>
            <a:ext cx="8496944" cy="9361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dirty="0" smtClean="0"/>
              <a:t>                                лежит                   .</a:t>
            </a:r>
            <a:endParaRPr lang="ru-RU" sz="32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23528" y="4437112"/>
            <a:ext cx="8496944" cy="9361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323528" y="3429000"/>
            <a:ext cx="8496944" cy="9361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dirty="0" smtClean="0"/>
              <a:t>                                висит                   .</a:t>
            </a:r>
            <a:endParaRPr lang="ru-RU" sz="3200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323528" y="2420888"/>
            <a:ext cx="8496944" cy="9361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dirty="0" smtClean="0"/>
              <a:t>          наливает воду                                                 .  </a:t>
            </a:r>
            <a:endParaRPr lang="ru-RU" sz="3200" dirty="0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323528" y="1412776"/>
            <a:ext cx="8496944" cy="9361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dirty="0" smtClean="0"/>
              <a:t>                несет                                 чаю .</a:t>
            </a:r>
            <a:endParaRPr lang="ru-RU" sz="3200" dirty="0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323528" y="404664"/>
            <a:ext cx="8496944" cy="9361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dirty="0" smtClean="0"/>
              <a:t>                собралась                                   .</a:t>
            </a:r>
            <a:endParaRPr lang="ru-RU" sz="3200" dirty="0"/>
          </a:p>
        </p:txBody>
      </p:sp>
      <p:pic>
        <p:nvPicPr>
          <p:cNvPr id="11" name="Рисунок 10" descr="C:\Users\Елена\Desktop\скан 24.02\Безимени-1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76672"/>
            <a:ext cx="792088" cy="834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4283968" y="620688"/>
            <a:ext cx="936104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C:\Users\Елена\Desktop\скан 24.02\Безимени-1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76672"/>
            <a:ext cx="792088" cy="84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Елена\Desktop\скан 24.02\Безимени-1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1484784"/>
            <a:ext cx="576064" cy="84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Елена\Desktop\скан 24.02\Безимени-2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1484784"/>
            <a:ext cx="618154" cy="817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4355976" y="1628800"/>
            <a:ext cx="936104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 descr="C:\Users\Елена\Desktop\скан 24.02\Безимени-21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2492896"/>
            <a:ext cx="360040" cy="813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6300192" y="2636912"/>
            <a:ext cx="936104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 descr="C:\Users\Елена\Desktop\скан 24.02\Безимени-2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2492896"/>
            <a:ext cx="594136" cy="817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4139952" y="2636912"/>
            <a:ext cx="936104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 descr="C:\Users\Елена\Desktop\скан 24.02\Безимени-23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68344" y="2564904"/>
            <a:ext cx="540347" cy="677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>
            <a:off x="827584" y="3645024"/>
            <a:ext cx="936104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 descr="C:\Users\Елена\Desktop\скан 24.02\Безимени-1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3501008"/>
            <a:ext cx="792088" cy="773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Рисунок 24" descr="C:\Users\Елена\Desktop\скан 24.02\Безимени-24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004048" y="3501008"/>
            <a:ext cx="648072" cy="805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Прямоугольник 25"/>
          <p:cNvSpPr/>
          <p:nvPr/>
        </p:nvSpPr>
        <p:spPr>
          <a:xfrm>
            <a:off x="755576" y="4653136"/>
            <a:ext cx="936104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Рисунок 32" descr="C:\Users\Елена\Desktop\скан 24.02\Безимени-25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23728" y="4509120"/>
            <a:ext cx="864096" cy="777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Прямоугольник 33"/>
          <p:cNvSpPr/>
          <p:nvPr/>
        </p:nvSpPr>
        <p:spPr>
          <a:xfrm>
            <a:off x="3275856" y="4653136"/>
            <a:ext cx="936104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5" name="Рисунок 34" descr="C:\Users\Елена\Desktop\скан 24.02\Безимени-26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644008" y="4509120"/>
            <a:ext cx="913691" cy="763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Рисунок 35" descr="C:\Users\Елена\Desktop\скан 24.02\Безимени-28.jpg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868144" y="4581128"/>
            <a:ext cx="789006" cy="656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Прямоугольник 36"/>
          <p:cNvSpPr/>
          <p:nvPr/>
        </p:nvSpPr>
        <p:spPr>
          <a:xfrm>
            <a:off x="6876256" y="4653136"/>
            <a:ext cx="936104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 descr="C:\Users\Елена\Desktop\скан 24.02\Безимени-27.jpg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956376" y="4581128"/>
            <a:ext cx="668169" cy="591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Прямоугольник 38"/>
          <p:cNvSpPr/>
          <p:nvPr/>
        </p:nvSpPr>
        <p:spPr>
          <a:xfrm>
            <a:off x="755576" y="5661248"/>
            <a:ext cx="936104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" name="Рисунок 39" descr="C:\Users\Елена\Desktop\скан 24.02\Безимени-1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517232"/>
            <a:ext cx="864096" cy="84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Рисунок 40" descr="C:\Users\Елена\Desktop\скан 24.02\Безимени-29.jpg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788024" y="5589240"/>
            <a:ext cx="1086448" cy="742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916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111111111111111111\ФОНЫ и картинки\ФОНЫ для презентаций\Фоны\3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548680"/>
            <a:ext cx="7488832" cy="5760640"/>
          </a:xfrm>
        </p:spPr>
        <p:txBody>
          <a:bodyPr>
            <a:normAutofit/>
          </a:bodyPr>
          <a:lstStyle/>
          <a:p>
            <a:pPr algn="l"/>
            <a:r>
              <a:rPr lang="ru-RU" sz="2800" b="1" spc="5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</a:t>
            </a:r>
            <a:r>
              <a:rPr lang="ru-RU" sz="2700" b="1" spc="50" dirty="0" smtClean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Игра № 5</a:t>
            </a:r>
            <a:r>
              <a:rPr lang="ru-RU" sz="2700" b="1" spc="50" dirty="0" smtClean="0">
                <a:ln w="11430"/>
              </a:rPr>
              <a:t/>
            </a:r>
            <a:br>
              <a:rPr lang="ru-RU" sz="2700" b="1" spc="50" dirty="0" smtClean="0">
                <a:ln w="11430"/>
              </a:rPr>
            </a:br>
            <a:r>
              <a:rPr lang="ru-RU" sz="2700" b="1" spc="50" dirty="0" smtClean="0">
                <a:ln w="11430"/>
              </a:rPr>
              <a:t>                  </a:t>
            </a:r>
            <a:r>
              <a:rPr lang="ru-RU" sz="2700" b="1" spc="50" dirty="0" smtClean="0">
                <a:ln w="11430"/>
                <a:solidFill>
                  <a:srgbClr val="FF0000"/>
                </a:solidFill>
              </a:rPr>
              <a:t>«Говори правильно»</a:t>
            </a:r>
            <a:r>
              <a:rPr lang="ru-RU" sz="2800" b="1" spc="50" dirty="0" smtClean="0">
                <a:ln w="11430"/>
              </a:rPr>
              <a:t/>
            </a:r>
            <a:br>
              <a:rPr lang="ru-RU" sz="2800" b="1" spc="50" dirty="0" smtClean="0">
                <a:ln w="11430"/>
              </a:rPr>
            </a:br>
            <a:r>
              <a:rPr lang="ru-RU" sz="2800" b="1" spc="50" dirty="0" smtClean="0">
                <a:ln w="11430"/>
              </a:rPr>
              <a:t>     </a:t>
            </a:r>
            <a:r>
              <a:rPr lang="ru-RU" sz="2200" spc="50" dirty="0" smtClean="0">
                <a:ln w="11430"/>
              </a:rPr>
              <a:t>Ребенок должен уяснить правильное 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употребление предлогов «В» и «НА».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На следующих слайдах рассмотрите картинки.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Прочитайте ребенку глагол и предлог в 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первой и второй рамочке (идет НА / идет В).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    Пусть он подходящему человеку найдет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нужный рисунок так, чтобы получились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правильно составленные предложения.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/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> </a:t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/>
            </a:r>
            <a:br>
              <a:rPr lang="ru-RU" sz="2200" spc="50" dirty="0" smtClean="0">
                <a:ln w="11430"/>
              </a:rPr>
            </a:br>
            <a:r>
              <a:rPr lang="ru-RU" sz="2200" spc="50" dirty="0" smtClean="0">
                <a:ln w="11430"/>
              </a:rPr>
              <a:t/>
            </a:r>
            <a:br>
              <a:rPr lang="ru-RU" sz="2200" spc="50" dirty="0" smtClean="0">
                <a:ln w="11430"/>
              </a:rPr>
            </a:br>
            <a:endParaRPr lang="ru-RU" sz="2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19672" cy="16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27" name="Скругленный прямоугольник 26"/>
          <p:cNvSpPr/>
          <p:nvPr/>
        </p:nvSpPr>
        <p:spPr>
          <a:xfrm>
            <a:off x="323528" y="332656"/>
            <a:ext cx="8496944" cy="60486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75856" y="1988840"/>
            <a:ext cx="1440160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идёт  в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47864" y="4149080"/>
            <a:ext cx="1440160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идёт  на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 descr="C:\Users\Елена\Desktop\скан 24.02\Безимени-5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980728"/>
            <a:ext cx="864096" cy="9938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Рисунок 8" descr="C:\Users\Елена\Desktop\скан 24.02\Безимени-5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1844824"/>
            <a:ext cx="792088" cy="10026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Рисунок 9" descr="C:\Users\Елена\Desktop\скан 24.02\Безимени-5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2852936"/>
            <a:ext cx="792088" cy="10399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Рисунок 10" descr="C:\Users\Елена\Desktop\скан 24.02\Безимени-5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4725144"/>
            <a:ext cx="792088" cy="9754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Рисунок 11" descr="C:\Users\Елена\Desktop\скан 24.02\Безимени-53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3789040"/>
            <a:ext cx="792088" cy="10026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" name="Рисунок 13" descr="C:\Users\Елена\Desktop\скан 24.02\Бези45632147мени-1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476672"/>
            <a:ext cx="1540800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" name="Рисунок 14" descr="C:\Users\Елена\Desktop\скан 24.02\Безиме45586ни-2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08104" y="1700808"/>
            <a:ext cx="1539339" cy="10801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6" name="Рисунок 15" descr="C:\Users\Елена\Desktop\скан 24.02\Безимени4563210-3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08104" y="3789040"/>
            <a:ext cx="1540800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Рисунок 16" descr="C:\Users\Елена\Desktop\скан 24.02\Безимени445222-4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60232" y="5085184"/>
            <a:ext cx="1540800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" name="Рисунок 17" descr="C:\Users\Елена\Desktop\скан 24.02\смм13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164288" y="2780928"/>
            <a:ext cx="1540800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" name="Полилиния 19"/>
          <p:cNvSpPr/>
          <p:nvPr/>
        </p:nvSpPr>
        <p:spPr>
          <a:xfrm>
            <a:off x="1590261" y="1391478"/>
            <a:ext cx="2206487" cy="2769365"/>
          </a:xfrm>
          <a:custGeom>
            <a:avLst/>
            <a:gdLst>
              <a:gd name="connsiteX0" fmla="*/ 0 w 2206487"/>
              <a:gd name="connsiteY0" fmla="*/ 0 h 2769365"/>
              <a:gd name="connsiteX1" fmla="*/ 178904 w 2206487"/>
              <a:gd name="connsiteY1" fmla="*/ 19879 h 2769365"/>
              <a:gd name="connsiteX2" fmla="*/ 377687 w 2206487"/>
              <a:gd name="connsiteY2" fmla="*/ 39757 h 2769365"/>
              <a:gd name="connsiteX3" fmla="*/ 496956 w 2206487"/>
              <a:gd name="connsiteY3" fmla="*/ 79513 h 2769365"/>
              <a:gd name="connsiteX4" fmla="*/ 576469 w 2206487"/>
              <a:gd name="connsiteY4" fmla="*/ 99392 h 2769365"/>
              <a:gd name="connsiteX5" fmla="*/ 695739 w 2206487"/>
              <a:gd name="connsiteY5" fmla="*/ 159026 h 2769365"/>
              <a:gd name="connsiteX6" fmla="*/ 815009 w 2206487"/>
              <a:gd name="connsiteY6" fmla="*/ 198783 h 2769365"/>
              <a:gd name="connsiteX7" fmla="*/ 993913 w 2206487"/>
              <a:gd name="connsiteY7" fmla="*/ 298174 h 2769365"/>
              <a:gd name="connsiteX8" fmla="*/ 1113182 w 2206487"/>
              <a:gd name="connsiteY8" fmla="*/ 417444 h 2769365"/>
              <a:gd name="connsiteX9" fmla="*/ 1172817 w 2206487"/>
              <a:gd name="connsiteY9" fmla="*/ 477079 h 2769365"/>
              <a:gd name="connsiteX10" fmla="*/ 1272209 w 2206487"/>
              <a:gd name="connsiteY10" fmla="*/ 616226 h 2769365"/>
              <a:gd name="connsiteX11" fmla="*/ 1292087 w 2206487"/>
              <a:gd name="connsiteY11" fmla="*/ 675861 h 2769365"/>
              <a:gd name="connsiteX12" fmla="*/ 1311965 w 2206487"/>
              <a:gd name="connsiteY12" fmla="*/ 755374 h 2769365"/>
              <a:gd name="connsiteX13" fmla="*/ 1391478 w 2206487"/>
              <a:gd name="connsiteY13" fmla="*/ 914400 h 2769365"/>
              <a:gd name="connsiteX14" fmla="*/ 1451113 w 2206487"/>
              <a:gd name="connsiteY14" fmla="*/ 1152939 h 2769365"/>
              <a:gd name="connsiteX15" fmla="*/ 1470991 w 2206487"/>
              <a:gd name="connsiteY15" fmla="*/ 1232452 h 2769365"/>
              <a:gd name="connsiteX16" fmla="*/ 1510748 w 2206487"/>
              <a:gd name="connsiteY16" fmla="*/ 1351722 h 2769365"/>
              <a:gd name="connsiteX17" fmla="*/ 1570382 w 2206487"/>
              <a:gd name="connsiteY17" fmla="*/ 1570383 h 2769365"/>
              <a:gd name="connsiteX18" fmla="*/ 1590261 w 2206487"/>
              <a:gd name="connsiteY18" fmla="*/ 1630018 h 2769365"/>
              <a:gd name="connsiteX19" fmla="*/ 1630017 w 2206487"/>
              <a:gd name="connsiteY19" fmla="*/ 1709531 h 2769365"/>
              <a:gd name="connsiteX20" fmla="*/ 1649896 w 2206487"/>
              <a:gd name="connsiteY20" fmla="*/ 1828800 h 2769365"/>
              <a:gd name="connsiteX21" fmla="*/ 1689652 w 2206487"/>
              <a:gd name="connsiteY21" fmla="*/ 1967948 h 2769365"/>
              <a:gd name="connsiteX22" fmla="*/ 1729409 w 2206487"/>
              <a:gd name="connsiteY22" fmla="*/ 2107096 h 2769365"/>
              <a:gd name="connsiteX23" fmla="*/ 1808922 w 2206487"/>
              <a:gd name="connsiteY23" fmla="*/ 2246244 h 2769365"/>
              <a:gd name="connsiteX24" fmla="*/ 1908313 w 2206487"/>
              <a:gd name="connsiteY24" fmla="*/ 2445026 h 2769365"/>
              <a:gd name="connsiteX25" fmla="*/ 1967948 w 2206487"/>
              <a:gd name="connsiteY25" fmla="*/ 2564296 h 2769365"/>
              <a:gd name="connsiteX26" fmla="*/ 1987826 w 2206487"/>
              <a:gd name="connsiteY26" fmla="*/ 2623931 h 2769365"/>
              <a:gd name="connsiteX27" fmla="*/ 2047461 w 2206487"/>
              <a:gd name="connsiteY27" fmla="*/ 2683565 h 2769365"/>
              <a:gd name="connsiteX28" fmla="*/ 2087217 w 2206487"/>
              <a:gd name="connsiteY28" fmla="*/ 2743200 h 2769365"/>
              <a:gd name="connsiteX29" fmla="*/ 2206487 w 2206487"/>
              <a:gd name="connsiteY29" fmla="*/ 2763079 h 2769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206487" h="2769365">
                <a:moveTo>
                  <a:pt x="0" y="0"/>
                </a:moveTo>
                <a:lnTo>
                  <a:pt x="178904" y="19879"/>
                </a:lnTo>
                <a:cubicBezTo>
                  <a:pt x="245130" y="26850"/>
                  <a:pt x="312236" y="27485"/>
                  <a:pt x="377687" y="39757"/>
                </a:cubicBezTo>
                <a:cubicBezTo>
                  <a:pt x="418876" y="47480"/>
                  <a:pt x="456301" y="69349"/>
                  <a:pt x="496956" y="79513"/>
                </a:cubicBezTo>
                <a:cubicBezTo>
                  <a:pt x="523460" y="86139"/>
                  <a:pt x="550200" y="91887"/>
                  <a:pt x="576469" y="99392"/>
                </a:cubicBezTo>
                <a:cubicBezTo>
                  <a:pt x="728714" y="142891"/>
                  <a:pt x="538920" y="89329"/>
                  <a:pt x="695739" y="159026"/>
                </a:cubicBezTo>
                <a:cubicBezTo>
                  <a:pt x="734034" y="176046"/>
                  <a:pt x="815009" y="198783"/>
                  <a:pt x="815009" y="198783"/>
                </a:cubicBezTo>
                <a:cubicBezTo>
                  <a:pt x="951712" y="289919"/>
                  <a:pt x="888949" y="263186"/>
                  <a:pt x="993913" y="298174"/>
                </a:cubicBezTo>
                <a:lnTo>
                  <a:pt x="1113182" y="417444"/>
                </a:lnTo>
                <a:cubicBezTo>
                  <a:pt x="1133060" y="437322"/>
                  <a:pt x="1157223" y="453688"/>
                  <a:pt x="1172817" y="477079"/>
                </a:cubicBezTo>
                <a:cubicBezTo>
                  <a:pt x="1230952" y="564279"/>
                  <a:pt x="1198240" y="517601"/>
                  <a:pt x="1272209" y="616226"/>
                </a:cubicBezTo>
                <a:cubicBezTo>
                  <a:pt x="1278835" y="636104"/>
                  <a:pt x="1286331" y="655714"/>
                  <a:pt x="1292087" y="675861"/>
                </a:cubicBezTo>
                <a:cubicBezTo>
                  <a:pt x="1299592" y="702130"/>
                  <a:pt x="1301457" y="730156"/>
                  <a:pt x="1311965" y="755374"/>
                </a:cubicBezTo>
                <a:cubicBezTo>
                  <a:pt x="1334759" y="810081"/>
                  <a:pt x="1377104" y="856904"/>
                  <a:pt x="1391478" y="914400"/>
                </a:cubicBezTo>
                <a:lnTo>
                  <a:pt x="1451113" y="1152939"/>
                </a:lnTo>
                <a:cubicBezTo>
                  <a:pt x="1457739" y="1179443"/>
                  <a:pt x="1462352" y="1206534"/>
                  <a:pt x="1470991" y="1232452"/>
                </a:cubicBezTo>
                <a:cubicBezTo>
                  <a:pt x="1484243" y="1272209"/>
                  <a:pt x="1502529" y="1310629"/>
                  <a:pt x="1510748" y="1351722"/>
                </a:cubicBezTo>
                <a:cubicBezTo>
                  <a:pt x="1538844" y="1492201"/>
                  <a:pt x="1519943" y="1419067"/>
                  <a:pt x="1570382" y="1570383"/>
                </a:cubicBezTo>
                <a:cubicBezTo>
                  <a:pt x="1577008" y="1590261"/>
                  <a:pt x="1580890" y="1611276"/>
                  <a:pt x="1590261" y="1630018"/>
                </a:cubicBezTo>
                <a:lnTo>
                  <a:pt x="1630017" y="1709531"/>
                </a:lnTo>
                <a:cubicBezTo>
                  <a:pt x="1636643" y="1749287"/>
                  <a:pt x="1641991" y="1789278"/>
                  <a:pt x="1649896" y="1828800"/>
                </a:cubicBezTo>
                <a:cubicBezTo>
                  <a:pt x="1670612" y="1932377"/>
                  <a:pt x="1664390" y="1879530"/>
                  <a:pt x="1689652" y="1967948"/>
                </a:cubicBezTo>
                <a:cubicBezTo>
                  <a:pt x="1704065" y="2018394"/>
                  <a:pt x="1708980" y="2059428"/>
                  <a:pt x="1729409" y="2107096"/>
                </a:cubicBezTo>
                <a:cubicBezTo>
                  <a:pt x="1759675" y="2177717"/>
                  <a:pt x="1768993" y="2186350"/>
                  <a:pt x="1808922" y="2246244"/>
                </a:cubicBezTo>
                <a:cubicBezTo>
                  <a:pt x="1859155" y="2396943"/>
                  <a:pt x="1823534" y="2331988"/>
                  <a:pt x="1908313" y="2445026"/>
                </a:cubicBezTo>
                <a:cubicBezTo>
                  <a:pt x="1958277" y="2594920"/>
                  <a:pt x="1890879" y="2410157"/>
                  <a:pt x="1967948" y="2564296"/>
                </a:cubicBezTo>
                <a:cubicBezTo>
                  <a:pt x="1977319" y="2583037"/>
                  <a:pt x="1976203" y="2606497"/>
                  <a:pt x="1987826" y="2623931"/>
                </a:cubicBezTo>
                <a:cubicBezTo>
                  <a:pt x="2003420" y="2647322"/>
                  <a:pt x="2029464" y="2661969"/>
                  <a:pt x="2047461" y="2683565"/>
                </a:cubicBezTo>
                <a:cubicBezTo>
                  <a:pt x="2062755" y="2701918"/>
                  <a:pt x="2068562" y="2728275"/>
                  <a:pt x="2087217" y="2743200"/>
                </a:cubicBezTo>
                <a:cubicBezTo>
                  <a:pt x="2119923" y="2769365"/>
                  <a:pt x="2169336" y="2763079"/>
                  <a:pt x="2206487" y="2763079"/>
                </a:cubicBezTo>
              </a:path>
            </a:pathLst>
          </a:cu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Скругленная соединительная линия 21"/>
          <p:cNvCxnSpPr>
            <a:stCxn id="7" idx="3"/>
          </p:cNvCxnSpPr>
          <p:nvPr/>
        </p:nvCxnSpPr>
        <p:spPr>
          <a:xfrm>
            <a:off x="4788024" y="4437112"/>
            <a:ext cx="720080" cy="72008"/>
          </a:xfrm>
          <a:prstGeom prst="curvedConnector3">
            <a:avLst>
              <a:gd name="adj1" fmla="val 50000"/>
            </a:avLst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16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32" name="Скругленный прямоугольник 31"/>
          <p:cNvSpPr/>
          <p:nvPr/>
        </p:nvSpPr>
        <p:spPr>
          <a:xfrm>
            <a:off x="323528" y="332656"/>
            <a:ext cx="8496944" cy="61926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87824" y="2060848"/>
            <a:ext cx="1872208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работает на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59832" y="4149080"/>
            <a:ext cx="165618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работает в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 descr="C:\Users\Елена\Desktop\скан 24.02\456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620688"/>
            <a:ext cx="792089" cy="99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Рисунок 8" descr="C:\Users\Елена\Desktop\скан 24.02\Безимени-458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916832"/>
            <a:ext cx="792088" cy="99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Рисунок 9" descr="C:\Users\Елена\Desktop\скан 24.02\Безименукуки-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2780928"/>
            <a:ext cx="792088" cy="99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Рисунок 10" descr="C:\Users\Елена\Desktop\скан 24.02\Безименивк5-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3933056"/>
            <a:ext cx="864000" cy="99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Рисунок 11" descr="C:\Users\Елена\Desktop\скан 24.02\Безименитролш-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75656" y="5157192"/>
            <a:ext cx="864000" cy="99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Рисунок 12" descr="C:\Users\Елена\Desktop\скан 24.02\смм13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5229200"/>
            <a:ext cx="1540800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" name="Рисунок 13" descr="C:\Users\Елена\Desktop\скан 24.02\Безимйцукени-11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08104" y="1772816"/>
            <a:ext cx="1540800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" name="Рисунок 14" descr="C:\Users\Елена\Desktop\скан 24.02\Безимени-1смиит2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164288" y="2924944"/>
            <a:ext cx="1540800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6" name="Рисунок 15" descr="C:\Users\Елена\Desktop\скан 24.02\Безимени-1тьблд0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32240" y="548680"/>
            <a:ext cx="1540800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Рисунок 16" descr="C:\Users\Елена\Desktop\скан 24.02\Бези45632147мени-1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8104" y="3861048"/>
            <a:ext cx="1540800" cy="10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33" name="Скругленная соединительная линия 32"/>
          <p:cNvCxnSpPr>
            <a:stCxn id="6" idx="3"/>
          </p:cNvCxnSpPr>
          <p:nvPr/>
        </p:nvCxnSpPr>
        <p:spPr>
          <a:xfrm>
            <a:off x="4860032" y="2348880"/>
            <a:ext cx="648072" cy="216024"/>
          </a:xfrm>
          <a:prstGeom prst="curvedConnector3">
            <a:avLst>
              <a:gd name="adj1" fmla="val 50000"/>
            </a:avLst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олилиния 35"/>
          <p:cNvSpPr/>
          <p:nvPr/>
        </p:nvSpPr>
        <p:spPr>
          <a:xfrm>
            <a:off x="2146852" y="1073426"/>
            <a:ext cx="1610139" cy="975642"/>
          </a:xfrm>
          <a:custGeom>
            <a:avLst/>
            <a:gdLst>
              <a:gd name="connsiteX0" fmla="*/ 0 w 1610139"/>
              <a:gd name="connsiteY0" fmla="*/ 0 h 975642"/>
              <a:gd name="connsiteX1" fmla="*/ 278296 w 1610139"/>
              <a:gd name="connsiteY1" fmla="*/ 19878 h 975642"/>
              <a:gd name="connsiteX2" fmla="*/ 357809 w 1610139"/>
              <a:gd name="connsiteY2" fmla="*/ 39757 h 975642"/>
              <a:gd name="connsiteX3" fmla="*/ 477078 w 1610139"/>
              <a:gd name="connsiteY3" fmla="*/ 79513 h 975642"/>
              <a:gd name="connsiteX4" fmla="*/ 556591 w 1610139"/>
              <a:gd name="connsiteY4" fmla="*/ 139148 h 975642"/>
              <a:gd name="connsiteX5" fmla="*/ 675861 w 1610139"/>
              <a:gd name="connsiteY5" fmla="*/ 258417 h 975642"/>
              <a:gd name="connsiteX6" fmla="*/ 795131 w 1610139"/>
              <a:gd name="connsiteY6" fmla="*/ 337931 h 975642"/>
              <a:gd name="connsiteX7" fmla="*/ 914400 w 1610139"/>
              <a:gd name="connsiteY7" fmla="*/ 417444 h 975642"/>
              <a:gd name="connsiteX8" fmla="*/ 974035 w 1610139"/>
              <a:gd name="connsiteY8" fmla="*/ 457200 h 975642"/>
              <a:gd name="connsiteX9" fmla="*/ 1113183 w 1610139"/>
              <a:gd name="connsiteY9" fmla="*/ 636104 h 975642"/>
              <a:gd name="connsiteX10" fmla="*/ 1152939 w 1610139"/>
              <a:gd name="connsiteY10" fmla="*/ 695739 h 975642"/>
              <a:gd name="connsiteX11" fmla="*/ 1232452 w 1610139"/>
              <a:gd name="connsiteY11" fmla="*/ 755374 h 975642"/>
              <a:gd name="connsiteX12" fmla="*/ 1292087 w 1610139"/>
              <a:gd name="connsiteY12" fmla="*/ 834887 h 975642"/>
              <a:gd name="connsiteX13" fmla="*/ 1351722 w 1610139"/>
              <a:gd name="connsiteY13" fmla="*/ 874644 h 975642"/>
              <a:gd name="connsiteX14" fmla="*/ 1470991 w 1610139"/>
              <a:gd name="connsiteY14" fmla="*/ 914400 h 975642"/>
              <a:gd name="connsiteX15" fmla="*/ 1590261 w 1610139"/>
              <a:gd name="connsiteY15" fmla="*/ 974035 h 975642"/>
              <a:gd name="connsiteX16" fmla="*/ 1610139 w 1610139"/>
              <a:gd name="connsiteY16" fmla="*/ 974035 h 975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610139" h="975642">
                <a:moveTo>
                  <a:pt x="0" y="0"/>
                </a:moveTo>
                <a:cubicBezTo>
                  <a:pt x="92765" y="6626"/>
                  <a:pt x="185863" y="9608"/>
                  <a:pt x="278296" y="19878"/>
                </a:cubicBezTo>
                <a:cubicBezTo>
                  <a:pt x="305449" y="22895"/>
                  <a:pt x="331641" y="31907"/>
                  <a:pt x="357809" y="39757"/>
                </a:cubicBezTo>
                <a:cubicBezTo>
                  <a:pt x="397948" y="51799"/>
                  <a:pt x="477078" y="79513"/>
                  <a:pt x="477078" y="79513"/>
                </a:cubicBezTo>
                <a:cubicBezTo>
                  <a:pt x="503582" y="99391"/>
                  <a:pt x="531965" y="116985"/>
                  <a:pt x="556591" y="139148"/>
                </a:cubicBezTo>
                <a:cubicBezTo>
                  <a:pt x="598382" y="176760"/>
                  <a:pt x="629080" y="227229"/>
                  <a:pt x="675861" y="258417"/>
                </a:cubicBezTo>
                <a:lnTo>
                  <a:pt x="795131" y="337931"/>
                </a:lnTo>
                <a:lnTo>
                  <a:pt x="914400" y="417444"/>
                </a:lnTo>
                <a:lnTo>
                  <a:pt x="974035" y="457200"/>
                </a:lnTo>
                <a:cubicBezTo>
                  <a:pt x="1175005" y="758656"/>
                  <a:pt x="957477" y="449257"/>
                  <a:pt x="1113183" y="636104"/>
                </a:cubicBezTo>
                <a:cubicBezTo>
                  <a:pt x="1128477" y="654457"/>
                  <a:pt x="1136046" y="678846"/>
                  <a:pt x="1152939" y="695739"/>
                </a:cubicBezTo>
                <a:cubicBezTo>
                  <a:pt x="1176366" y="719166"/>
                  <a:pt x="1209025" y="731947"/>
                  <a:pt x="1232452" y="755374"/>
                </a:cubicBezTo>
                <a:cubicBezTo>
                  <a:pt x="1255879" y="778801"/>
                  <a:pt x="1268660" y="811460"/>
                  <a:pt x="1292087" y="834887"/>
                </a:cubicBezTo>
                <a:cubicBezTo>
                  <a:pt x="1308980" y="851780"/>
                  <a:pt x="1329890" y="864941"/>
                  <a:pt x="1351722" y="874644"/>
                </a:cubicBezTo>
                <a:cubicBezTo>
                  <a:pt x="1390017" y="891664"/>
                  <a:pt x="1470991" y="914400"/>
                  <a:pt x="1470991" y="914400"/>
                </a:cubicBezTo>
                <a:cubicBezTo>
                  <a:pt x="1529294" y="953269"/>
                  <a:pt x="1524420" y="957575"/>
                  <a:pt x="1590261" y="974035"/>
                </a:cubicBezTo>
                <a:cubicBezTo>
                  <a:pt x="1596689" y="975642"/>
                  <a:pt x="1603513" y="974035"/>
                  <a:pt x="1610139" y="974035"/>
                </a:cubicBezTo>
              </a:path>
            </a:pathLst>
          </a:cu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6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899592" y="6273225"/>
            <a:ext cx="7848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Желаю успехов Вам и Вашему малышу!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3528" y="332656"/>
            <a:ext cx="8496944" cy="5976664"/>
          </a:xfrm>
          <a:prstGeom prst="roundRect">
            <a:avLst/>
          </a:prstGeom>
          <a:ln w="19050"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79912" y="2132856"/>
            <a:ext cx="1512168" cy="5760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живёт на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779912" y="3861048"/>
            <a:ext cx="151216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живёт в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 descr="C:\Users\Елена\Desktop\скан 24.02\авававава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76672"/>
            <a:ext cx="1160481" cy="92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F:\скан 24.02\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5229200"/>
            <a:ext cx="1160406" cy="9211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Рисунок 12" descr="C:\Users\Елена\Desktop\скан 24.02\Безимени-1авс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2060848"/>
            <a:ext cx="1216099" cy="8320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" name="Рисунок 14" descr="C:\Users\Елена\Desktop\скан 24.02\Безимени-1кер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908720"/>
            <a:ext cx="1162946" cy="9554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6" name="Рисунок 15" descr="C:\Users\Елена\Desktop\скан 24.02\Безимени-1вв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2852936"/>
            <a:ext cx="897741" cy="9566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Рисунок 16" descr="C:\Users\Елена\Desktop\скан 24.02\Безимени-3322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4221088"/>
            <a:ext cx="1181959" cy="8952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" name="Рисунок 17" descr="C:\Users\Елена\Desktop\скан 24.02\Безимени-вакенерп5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328" y="2132856"/>
            <a:ext cx="920563" cy="8952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" name="Рисунок 18" descr="C:\Users\Елена\Desktop\скан 24.02\Безимени-вавеп562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56176" y="1700808"/>
            <a:ext cx="1083235" cy="7965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" name="Рисунок 19" descr="C:\Users\Елена\Desktop\скан 24.02\Безимени-23210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691680" y="3140968"/>
            <a:ext cx="1213560" cy="895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" name="Рисунок 20" descr="C:\Users\Елена\Desktop\скан 24.02\Безимени-233331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4149080"/>
            <a:ext cx="1160407" cy="895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2" name="Рисунок 21" descr="C:\Users\Елена\Desktop\скан 24.02\Безимениывц344-4.jpg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56176" y="2780928"/>
            <a:ext cx="1083236" cy="8314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3" name="Рисунок 22" descr="C:\Users\Елена\Desktop\скан 24.02\Безименйц122и-7.jpg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524328" y="3429000"/>
            <a:ext cx="1161042" cy="7971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4" name="Рисунок 23" descr="C:\Users\Елена\Desktop\скан 24.02\Безимениывыкукук-3.jpg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452320" y="764704"/>
            <a:ext cx="959223" cy="9566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" name="Рисунок 24" descr="C:\Users\Елена\Desktop\скан 24.02\ро679.jpg"/>
          <p:cNvPicPr/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524328" y="4653136"/>
            <a:ext cx="1111100" cy="8585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6" name="Рисунок 25" descr="C:\Users\Елена\Desktop\скан 24.02\фы15.jpg"/>
          <p:cNvPicPr/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99592" y="476672"/>
            <a:ext cx="921199" cy="9218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" name="Рисунок 26" descr="C:\Users\Елена\Desktop\скан 24.02\цу23432326.jpg"/>
          <p:cNvPicPr/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300192" y="3861048"/>
            <a:ext cx="897741" cy="9218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8" name="Рисунок 27" descr="C:\Users\Елена\Desktop\скан 24.02\Безимкавени-17.jpg"/>
          <p:cNvPicPr/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467544" y="1628800"/>
            <a:ext cx="897740" cy="9566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9" name="Рисунок 28" descr="C:\Users\Елена\Desktop\скан 24.02\Безимвародэени-8.jpg"/>
          <p:cNvPicPr/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084168" y="5229200"/>
            <a:ext cx="1214195" cy="8579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45" name="Прямая со стрелкой 44"/>
          <p:cNvCxnSpPr>
            <a:stCxn id="6" idx="3"/>
          </p:cNvCxnSpPr>
          <p:nvPr/>
        </p:nvCxnSpPr>
        <p:spPr>
          <a:xfrm>
            <a:off x="5292080" y="2420888"/>
            <a:ext cx="936104" cy="180020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Полилиния 50"/>
          <p:cNvSpPr/>
          <p:nvPr/>
        </p:nvSpPr>
        <p:spPr>
          <a:xfrm>
            <a:off x="1888435" y="675861"/>
            <a:ext cx="3061252" cy="1431235"/>
          </a:xfrm>
          <a:custGeom>
            <a:avLst/>
            <a:gdLst>
              <a:gd name="connsiteX0" fmla="*/ 0 w 3061252"/>
              <a:gd name="connsiteY0" fmla="*/ 0 h 1431235"/>
              <a:gd name="connsiteX1" fmla="*/ 1113182 w 3061252"/>
              <a:gd name="connsiteY1" fmla="*/ 19878 h 1431235"/>
              <a:gd name="connsiteX2" fmla="*/ 1311965 w 3061252"/>
              <a:gd name="connsiteY2" fmla="*/ 79513 h 1431235"/>
              <a:gd name="connsiteX3" fmla="*/ 1371600 w 3061252"/>
              <a:gd name="connsiteY3" fmla="*/ 99391 h 1431235"/>
              <a:gd name="connsiteX4" fmla="*/ 1590261 w 3061252"/>
              <a:gd name="connsiteY4" fmla="*/ 159026 h 1431235"/>
              <a:gd name="connsiteX5" fmla="*/ 1649895 w 3061252"/>
              <a:gd name="connsiteY5" fmla="*/ 218661 h 1431235"/>
              <a:gd name="connsiteX6" fmla="*/ 1709530 w 3061252"/>
              <a:gd name="connsiteY6" fmla="*/ 258417 h 1431235"/>
              <a:gd name="connsiteX7" fmla="*/ 1789043 w 3061252"/>
              <a:gd name="connsiteY7" fmla="*/ 318052 h 1431235"/>
              <a:gd name="connsiteX8" fmla="*/ 1848678 w 3061252"/>
              <a:gd name="connsiteY8" fmla="*/ 357809 h 1431235"/>
              <a:gd name="connsiteX9" fmla="*/ 1908313 w 3061252"/>
              <a:gd name="connsiteY9" fmla="*/ 417443 h 1431235"/>
              <a:gd name="connsiteX10" fmla="*/ 1967948 w 3061252"/>
              <a:gd name="connsiteY10" fmla="*/ 457200 h 1431235"/>
              <a:gd name="connsiteX11" fmla="*/ 2067339 w 3061252"/>
              <a:gd name="connsiteY11" fmla="*/ 576469 h 1431235"/>
              <a:gd name="connsiteX12" fmla="*/ 2226365 w 3061252"/>
              <a:gd name="connsiteY12" fmla="*/ 695739 h 1431235"/>
              <a:gd name="connsiteX13" fmla="*/ 2246243 w 3061252"/>
              <a:gd name="connsiteY13" fmla="*/ 755374 h 1431235"/>
              <a:gd name="connsiteX14" fmla="*/ 2365513 w 3061252"/>
              <a:gd name="connsiteY14" fmla="*/ 834887 h 1431235"/>
              <a:gd name="connsiteX15" fmla="*/ 2425148 w 3061252"/>
              <a:gd name="connsiteY15" fmla="*/ 874643 h 1431235"/>
              <a:gd name="connsiteX16" fmla="*/ 2604052 w 3061252"/>
              <a:gd name="connsiteY16" fmla="*/ 1013791 h 1431235"/>
              <a:gd name="connsiteX17" fmla="*/ 2663687 w 3061252"/>
              <a:gd name="connsiteY17" fmla="*/ 1033669 h 1431235"/>
              <a:gd name="connsiteX18" fmla="*/ 2782956 w 3061252"/>
              <a:gd name="connsiteY18" fmla="*/ 1172817 h 1431235"/>
              <a:gd name="connsiteX19" fmla="*/ 2902226 w 3061252"/>
              <a:gd name="connsiteY19" fmla="*/ 1252330 h 1431235"/>
              <a:gd name="connsiteX20" fmla="*/ 2961861 w 3061252"/>
              <a:gd name="connsiteY20" fmla="*/ 1292087 h 1431235"/>
              <a:gd name="connsiteX21" fmla="*/ 3061252 w 3061252"/>
              <a:gd name="connsiteY21" fmla="*/ 1431235 h 1431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061252" h="1431235">
                <a:moveTo>
                  <a:pt x="0" y="0"/>
                </a:moveTo>
                <a:lnTo>
                  <a:pt x="1113182" y="19878"/>
                </a:lnTo>
                <a:cubicBezTo>
                  <a:pt x="1239651" y="23958"/>
                  <a:pt x="1212599" y="36928"/>
                  <a:pt x="1311965" y="79513"/>
                </a:cubicBezTo>
                <a:cubicBezTo>
                  <a:pt x="1331224" y="87767"/>
                  <a:pt x="1351530" y="93370"/>
                  <a:pt x="1371600" y="99391"/>
                </a:cubicBezTo>
                <a:cubicBezTo>
                  <a:pt x="1489767" y="134841"/>
                  <a:pt x="1490710" y="134138"/>
                  <a:pt x="1590261" y="159026"/>
                </a:cubicBezTo>
                <a:cubicBezTo>
                  <a:pt x="1610139" y="178904"/>
                  <a:pt x="1628299" y="200664"/>
                  <a:pt x="1649895" y="218661"/>
                </a:cubicBezTo>
                <a:cubicBezTo>
                  <a:pt x="1668248" y="233955"/>
                  <a:pt x="1690089" y="244531"/>
                  <a:pt x="1709530" y="258417"/>
                </a:cubicBezTo>
                <a:cubicBezTo>
                  <a:pt x="1736489" y="277674"/>
                  <a:pt x="1762084" y="298795"/>
                  <a:pt x="1789043" y="318052"/>
                </a:cubicBezTo>
                <a:cubicBezTo>
                  <a:pt x="1808484" y="331938"/>
                  <a:pt x="1830324" y="342515"/>
                  <a:pt x="1848678" y="357809"/>
                </a:cubicBezTo>
                <a:cubicBezTo>
                  <a:pt x="1870274" y="375806"/>
                  <a:pt x="1886717" y="399446"/>
                  <a:pt x="1908313" y="417443"/>
                </a:cubicBezTo>
                <a:cubicBezTo>
                  <a:pt x="1926667" y="432737"/>
                  <a:pt x="1949595" y="441905"/>
                  <a:pt x="1967948" y="457200"/>
                </a:cubicBezTo>
                <a:cubicBezTo>
                  <a:pt x="2163339" y="620028"/>
                  <a:pt x="1910973" y="420104"/>
                  <a:pt x="2067339" y="576469"/>
                </a:cubicBezTo>
                <a:cubicBezTo>
                  <a:pt x="2114558" y="623688"/>
                  <a:pt x="2171311" y="659036"/>
                  <a:pt x="2226365" y="695739"/>
                </a:cubicBezTo>
                <a:cubicBezTo>
                  <a:pt x="2232991" y="715617"/>
                  <a:pt x="2231427" y="740558"/>
                  <a:pt x="2246243" y="755374"/>
                </a:cubicBezTo>
                <a:cubicBezTo>
                  <a:pt x="2280030" y="789161"/>
                  <a:pt x="2325756" y="808383"/>
                  <a:pt x="2365513" y="834887"/>
                </a:cubicBezTo>
                <a:cubicBezTo>
                  <a:pt x="2385391" y="848139"/>
                  <a:pt x="2408255" y="857750"/>
                  <a:pt x="2425148" y="874643"/>
                </a:cubicBezTo>
                <a:cubicBezTo>
                  <a:pt x="2476603" y="926098"/>
                  <a:pt x="2532720" y="990014"/>
                  <a:pt x="2604052" y="1013791"/>
                </a:cubicBezTo>
                <a:lnTo>
                  <a:pt x="2663687" y="1033669"/>
                </a:lnTo>
                <a:cubicBezTo>
                  <a:pt x="2706679" y="1098158"/>
                  <a:pt x="2714094" y="1117727"/>
                  <a:pt x="2782956" y="1172817"/>
                </a:cubicBezTo>
                <a:cubicBezTo>
                  <a:pt x="2820267" y="1202666"/>
                  <a:pt x="2862469" y="1225826"/>
                  <a:pt x="2902226" y="1252330"/>
                </a:cubicBezTo>
                <a:lnTo>
                  <a:pt x="2961861" y="1292087"/>
                </a:lnTo>
                <a:cubicBezTo>
                  <a:pt x="3046572" y="1419153"/>
                  <a:pt x="3007588" y="1377569"/>
                  <a:pt x="3061252" y="1431235"/>
                </a:cubicBezTo>
              </a:path>
            </a:pathLst>
          </a:cu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6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1084</TotalTime>
  <Words>109</Words>
  <Application>Microsoft Office PowerPoint</Application>
  <PresentationFormat>Экран (4:3)</PresentationFormat>
  <Paragraphs>44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Calibri</vt:lpstr>
      <vt:lpstr>Тема Office</vt:lpstr>
      <vt:lpstr>Презентация PowerPoint</vt:lpstr>
      <vt:lpstr>                                                    Уважаемые родители!               Перед вами игры, которые в доступной и  интересной форме расскажут вашему ребенку о предлогах,  их значении и «работе» в предложении, правильном использовании в речи.       У детей дошкольного возраста часто возникают  проблемы с описанием местонахождения какого-либо предмета в пространстве. Когда сказать «на», а когда  «над»? Где «за», а где «перед»? Дети боятся ошибиться  и стараются не использовать предлоги в своей речи.      Так же они часто путаются в использовании предлогов  «в» и «на»: «Папа пошел в завод», «Мама работает на магазине».       Предупредить эти трудности                            помогут следующие игры.  </vt:lpstr>
      <vt:lpstr>                                Игра № 1                     «Где живут предлоги»       Рассмотрите вместе с ребенком следующие  2 слайда. Поясните, что на этих картинках каждый  предлог занят своим любимым делом. Пусть  ребенок попробует составить небольшие  предложения или словосочетания с предлогами, например: «Подарок ДЛЯ ежика», «Идет ПО  дороге», «Ручей течет ЗА домом», «Зайчик  сидит МЕЖДУ деревом и радугой», и т. д.    </vt:lpstr>
      <vt:lpstr>Презентация PowerPoint</vt:lpstr>
      <vt:lpstr>Презентация PowerPoint</vt:lpstr>
      <vt:lpstr>                                 Игра № 2                      «Где живут предлоги»        Рассмотрите вместе с ребенком следующий слайд, на котором изображены картинки с червячком и задайте вопрос: «Где червячок?».      В этом случае достаточно односложного ответа, например: «НА яблоке». Попросите ребенка  назвать маленькое слово, которое он произнёс  перед словом «яблоке». Затем можно дать ребенку задание : найти в комнате предметы, про которые  можно сказать, что они находятся НА чем-то.       Работа с остальными картинками с червячком  проводится аналогично.     </vt:lpstr>
      <vt:lpstr>Презентация PowerPoint</vt:lpstr>
      <vt:lpstr>                                 Игра № 3                      «Где живут предлоги»                Рассмотрите вместе с ребенком следующий  слайд, на котором изображены картинки с  котёнком и задайте вопрос: «Что делает котёнок?».      Теперь ребенок должен ответить целым  предложением, например: «Котёнок вылезает ИЗ корзины».       Затем попросите его выполнить действие  с использованием данного предлога: «Достань  платочек ИЗ кармана. Выйди ИЗ комнаты.  Вылези ИЗ шкафа. Достань книжку ИЗ ящика  (тумбочки)» и т. д. Ребенку наверняка понравятся  такие задания!       Работа с остальными картинками с котенком  проводится аналогично.     </vt:lpstr>
      <vt:lpstr>Презентация PowerPoint</vt:lpstr>
      <vt:lpstr>Презентация PowerPoint</vt:lpstr>
      <vt:lpstr>Презентация PowerPoint</vt:lpstr>
      <vt:lpstr>                            Игра № 5                   «Говори правильно»      Ребенок должен уяснить правильное  употребление предлогов «В» и «НА».      На следующих слайдах рассмотрите картинки.      Прочитайте ребенку глагол и предлог в  первой и второй рамочке (идет НА / идет В).      Пусть он подходящему человеку найдет  нужный рисунок так, чтобы получились  правильно составленные предложения.     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Мама</dc:creator>
  <cp:lastModifiedBy>--</cp:lastModifiedBy>
  <cp:revision>151</cp:revision>
  <dcterms:created xsi:type="dcterms:W3CDTF">2011-07-11T17:15:38Z</dcterms:created>
  <dcterms:modified xsi:type="dcterms:W3CDTF">2022-05-31T05:27:07Z</dcterms:modified>
</cp:coreProperties>
</file>