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7" r:id="rId2"/>
    <p:sldId id="259" r:id="rId3"/>
    <p:sldId id="260" r:id="rId4"/>
    <p:sldId id="277" r:id="rId5"/>
    <p:sldId id="272" r:id="rId6"/>
    <p:sldId id="261" r:id="rId7"/>
    <p:sldId id="274" r:id="rId8"/>
    <p:sldId id="275" r:id="rId9"/>
    <p:sldId id="273" r:id="rId10"/>
    <p:sldId id="262" r:id="rId11"/>
    <p:sldId id="263" r:id="rId12"/>
    <p:sldId id="266" r:id="rId13"/>
    <p:sldId id="258" r:id="rId14"/>
    <p:sldId id="278" r:id="rId15"/>
    <p:sldId id="279" r:id="rId16"/>
    <p:sldId id="280" r:id="rId17"/>
    <p:sldId id="281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02" autoAdjust="0"/>
    <p:restoredTop sz="94660"/>
  </p:normalViewPr>
  <p:slideViewPr>
    <p:cSldViewPr>
      <p:cViewPr>
        <p:scale>
          <a:sx n="100" d="100"/>
          <a:sy n="100" d="100"/>
        </p:scale>
        <p:origin x="-190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Способности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худож.-эстетич.</c:v>
                </c:pt>
                <c:pt idx="1">
                  <c:v>музыкальные</c:v>
                </c:pt>
                <c:pt idx="2">
                  <c:v>интеллектуальные</c:v>
                </c:pt>
                <c:pt idx="3">
                  <c:v>артистические</c:v>
                </c:pt>
                <c:pt idx="4">
                  <c:v>спортивные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axId val="108203008"/>
        <c:axId val="108253952"/>
      </c:barChart>
      <c:catAx>
        <c:axId val="108203008"/>
        <c:scaling>
          <c:orientation val="minMax"/>
        </c:scaling>
        <c:axPos val="b"/>
        <c:tickLblPos val="nextTo"/>
        <c:crossAx val="108253952"/>
        <c:crosses val="autoZero"/>
        <c:auto val="1"/>
        <c:lblAlgn val="ctr"/>
        <c:lblOffset val="100"/>
      </c:catAx>
      <c:valAx>
        <c:axId val="108253952"/>
        <c:scaling>
          <c:orientation val="minMax"/>
        </c:scaling>
        <c:axPos val="l"/>
        <c:majorGridlines/>
        <c:numFmt formatCode="General" sourceLinked="1"/>
        <c:tickLblPos val="nextTo"/>
        <c:crossAx val="1082030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04D93-6DC5-42F5-B2FF-71838500BFDD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9BA68-E021-45DB-AD09-B710F3A9F0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B80C4C6-49A0-4430-8D99-D5CB85D52787}" type="datetimeFigureOut">
              <a:rPr lang="ru-RU" smtClean="0"/>
              <a:pPr/>
              <a:t>25.03.2021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9213F33-EAEE-472C-9C4E-5F4FE92C47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1643042" y="2928934"/>
            <a:ext cx="6929486" cy="142876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4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Tahoma" pitchFamily="34" charset="0"/>
                <a:cs typeface="Times New Roman" pitchFamily="18" charset="0"/>
              </a:rPr>
              <a:t>«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Поддержка и выявление творчески-одаренных детей»</a:t>
            </a:r>
            <a:r>
              <a:rPr lang="ru-RU" sz="2800" b="1" dirty="0" smtClean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2800" b="1" dirty="0" smtClean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6072206"/>
            <a:ext cx="8115328" cy="50006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МИЧУРИНСК-НАУКОГРАД  2021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 descr="C:\Users\Admin\Pictures\О нас_files\значек(ДСЯблонька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0"/>
            <a:ext cx="2534489" cy="2285992"/>
          </a:xfrm>
          <a:prstGeom prst="rect">
            <a:avLst/>
          </a:prstGeom>
          <a:noFill/>
        </p:spPr>
      </p:pic>
      <p:pic>
        <p:nvPicPr>
          <p:cNvPr id="14341" name="Picture 5" descr="C:\Users\Admin\Pictures\О нас_files\Apples_for_tilda_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5286389"/>
            <a:ext cx="2500298" cy="157161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000760" y="457200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ПЕРЕВЕРТОВА ИРИНА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АЛЕКСАНДРОВНА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педагог-психолог МБДОУ «Детский сад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комбинированного вида «Яблонька»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857232"/>
            <a:ext cx="8143932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3929066"/>
            <a:ext cx="7429552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214414" y="285728"/>
            <a:ext cx="757242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Одной из главных и актуальных задач современного образования является поддержка и развитие внутреннего потенциала личности одаренного ребенка. 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Одаренность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это системное, развивающееся в течение жизни качество психики, которое определяет возможность достижения человеком более высоких, незаурядных результатов в одном или нескольких видах деятельности по сравнению с другими людьми.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2428868"/>
            <a:ext cx="7715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Выявление одаренных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детей возможно различными путями. Самый доступный метод– метод наблюдения.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291" name="Picture 3" descr="https://static.tildacdn.com/tild6235-3630-4638-a330-666261643833/_-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214686"/>
            <a:ext cx="3824278" cy="32715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500042"/>
            <a:ext cx="7498080" cy="7858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Первичная диагностика: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714488"/>
            <a:ext cx="7572428" cy="4500594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-3 ребенка (30%) с художественно-эстетическими способностями;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 ребенок (10%) с музыкальными способностями;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-2 ребенка (20%) с интеллектуальными способностями;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 ребенок (10%) с артистическими способностями;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-2 детей (25%) со спортивными способностями.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5" name="Picture 1" descr="C:\Users\User\Desktop\eWugt7cWG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3857628"/>
            <a:ext cx="2090703" cy="2787604"/>
          </a:xfrm>
          <a:prstGeom prst="rect">
            <a:avLst/>
          </a:prstGeom>
          <a:noFill/>
        </p:spPr>
      </p:pic>
      <p:graphicFrame>
        <p:nvGraphicFramePr>
          <p:cNvPr id="5" name="Диаграмма 4"/>
          <p:cNvGraphicFramePr/>
          <p:nvPr/>
        </p:nvGraphicFramePr>
        <p:xfrm>
          <a:off x="1428728" y="4143380"/>
          <a:ext cx="4857784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1128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Психологическая диагностика творческой одаренности дошкольника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857364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Методика «Незаконченные рисунки» (М.В. Ильина);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«Краткий тест творческого мышления (фигурная форма)» (тест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Торренса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адаптации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Авериной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И.С.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Щеблановой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	Е.И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Система реализации программы «Одарённый ребенок» </a:t>
            </a:r>
            <a:endParaRPr lang="ru-RU" sz="36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143108" y="2285992"/>
            <a:ext cx="2286016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детьми</a:t>
            </a:r>
          </a:p>
        </p:txBody>
      </p:sp>
      <p:sp>
        <p:nvSpPr>
          <p:cNvPr id="6" name="Овал 5"/>
          <p:cNvSpPr/>
          <p:nvPr/>
        </p:nvSpPr>
        <p:spPr>
          <a:xfrm>
            <a:off x="6072198" y="2357430"/>
            <a:ext cx="235745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</p:txBody>
      </p:sp>
      <p:sp>
        <p:nvSpPr>
          <p:cNvPr id="7" name="Овал 6"/>
          <p:cNvSpPr/>
          <p:nvPr/>
        </p:nvSpPr>
        <p:spPr>
          <a:xfrm>
            <a:off x="3929058" y="4214818"/>
            <a:ext cx="2571768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педагогами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>
            <a:off x="3571868" y="1571612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072198" y="1571612"/>
            <a:ext cx="57150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6200000" flipH="1">
            <a:off x="4036215" y="2750339"/>
            <a:ext cx="228601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User\Desktop\N2q7OgKrvu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214554"/>
            <a:ext cx="3357586" cy="2714644"/>
          </a:xfrm>
          <a:prstGeom prst="rect">
            <a:avLst/>
          </a:prstGeom>
          <a:noFill/>
          <a:ln w="25400">
            <a:solidFill>
              <a:srgbClr val="FF99CC"/>
            </a:solidFill>
          </a:ln>
        </p:spPr>
      </p:pic>
      <p:pic>
        <p:nvPicPr>
          <p:cNvPr id="1027" name="Picture 3" descr="C:\Users\User\Desktop\9KezGpCS0W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214554"/>
            <a:ext cx="3619526" cy="2714644"/>
          </a:xfrm>
          <a:prstGeom prst="rect">
            <a:avLst/>
          </a:prstGeom>
          <a:noFill/>
          <a:ln w="25400">
            <a:solidFill>
              <a:srgbClr val="FF99CC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2500298" y="500042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Работа с детьми:</a:t>
            </a:r>
          </a:p>
          <a:p>
            <a:pPr algn="just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86116" y="1500174"/>
            <a:ext cx="3550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Фрактальная живопись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https://i.etsystatic.com/isla/7e8822/27870645/isla_fullxfull.27870645_3nf69z4g.jpg?version=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5073670"/>
            <a:ext cx="1785950" cy="17843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\Новая папка\DSC_0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85728"/>
            <a:ext cx="3429024" cy="2606058"/>
          </a:xfrm>
          <a:prstGeom prst="rect">
            <a:avLst/>
          </a:prstGeom>
          <a:noFill/>
        </p:spPr>
      </p:pic>
      <p:pic>
        <p:nvPicPr>
          <p:cNvPr id="27651" name="Picture 3" descr="G:\Новая папка\DSC_1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85728"/>
            <a:ext cx="3536181" cy="2571768"/>
          </a:xfrm>
          <a:prstGeom prst="rect">
            <a:avLst/>
          </a:prstGeom>
          <a:noFill/>
        </p:spPr>
      </p:pic>
      <p:pic>
        <p:nvPicPr>
          <p:cNvPr id="27652" name="Picture 4" descr="G:\Новая папка\DSC_13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3643314"/>
            <a:ext cx="3643338" cy="2561743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714480" y="3000372"/>
            <a:ext cx="21431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Танграм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5072066" y="3000372"/>
            <a:ext cx="38576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в программе «Счастливый цвет»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4143372" y="6215082"/>
            <a:ext cx="3214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«Работа с разноцветным песком»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7" name="Picture 9" descr="https://i.pinimg.com/originals/eb/36/4b/eb364badecbff5d9ff341b66f378fb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4303044"/>
            <a:ext cx="2357454" cy="241210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Desktop\EaRlfw69jW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85728"/>
            <a:ext cx="2643206" cy="3071834"/>
          </a:xfrm>
          <a:prstGeom prst="rect">
            <a:avLst/>
          </a:prstGeom>
          <a:noFill/>
        </p:spPr>
      </p:pic>
      <p:pic>
        <p:nvPicPr>
          <p:cNvPr id="28677" name="Picture 5" descr="C:\Users\User\Desktop\p-f3LROq02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000504"/>
            <a:ext cx="3643338" cy="2361718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857224" y="3429000"/>
            <a:ext cx="33575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Рисование песком на световом столе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786050" y="6357958"/>
            <a:ext cx="41433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«Танцы на воде» (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эбру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80" name="Picture 8" descr="C:\Users\User\Desktop\IMG_20200324_1121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14290"/>
            <a:ext cx="2786082" cy="3214710"/>
          </a:xfrm>
          <a:prstGeom prst="rect">
            <a:avLst/>
          </a:prstGeom>
          <a:noFill/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786314" y="3429000"/>
            <a:ext cx="37147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Интеллектуально-познавательный кружок </a:t>
            </a: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Ментальная арифметика»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85728"/>
            <a:ext cx="749808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Работа с родителями: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G:\Новая папка\DSC_0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571612"/>
            <a:ext cx="4913482" cy="48006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Tahoma" pitchFamily="34" charset="0"/>
                <a:cs typeface="Times New Roman" pitchFamily="18" charset="0"/>
              </a:rPr>
              <a:t>Работа с педагогами:</a:t>
            </a:r>
            <a:endParaRPr lang="ru-RU" sz="4400" b="1" dirty="0">
              <a:solidFill>
                <a:schemeClr val="tx1"/>
              </a:solidFill>
              <a:effectLst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DSC_1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285860"/>
            <a:ext cx="4143404" cy="3143272"/>
          </a:xfrm>
          <a:prstGeom prst="rect">
            <a:avLst/>
          </a:prstGeom>
          <a:noFill/>
        </p:spPr>
      </p:pic>
      <p:pic>
        <p:nvPicPr>
          <p:cNvPr id="1027" name="Picture 3" descr="C:\Users\User\Desktop\DSC_1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40" y="3524226"/>
            <a:ext cx="4714940" cy="314329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Tahoma" pitchFamily="34" charset="0"/>
                <a:cs typeface="Times New Roman" pitchFamily="18" charset="0"/>
              </a:rPr>
              <a:t>Участие одаренных детей в конкурсах, праздниках и развлечениях:</a:t>
            </a:r>
            <a:endParaRPr lang="ru-RU" sz="2400" b="1" dirty="0">
              <a:solidFill>
                <a:schemeClr val="tx1"/>
              </a:solidFill>
              <a:effectLst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8193" name="Picture 1" descr="G:\ТАМбовские узоры\Готовая работ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143248"/>
            <a:ext cx="4357718" cy="3268290"/>
          </a:xfrm>
          <a:prstGeom prst="rect">
            <a:avLst/>
          </a:prstGeom>
          <a:noFill/>
        </p:spPr>
      </p:pic>
      <p:pic>
        <p:nvPicPr>
          <p:cNvPr id="8194" name="Picture 2" descr="G:\Новая папка\DSC_09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428736"/>
            <a:ext cx="3956548" cy="2714644"/>
          </a:xfrm>
          <a:prstGeom prst="rect">
            <a:avLst/>
          </a:prstGeom>
          <a:noFill/>
        </p:spPr>
      </p:pic>
      <p:pic>
        <p:nvPicPr>
          <p:cNvPr id="16" name="Picture 16" descr="https://img-fotki.yandex.ru/get/3112/200418627.1f/0_10d72b_c816fc1f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4732743"/>
            <a:ext cx="2500330" cy="1875248"/>
          </a:xfrm>
          <a:prstGeom prst="rect">
            <a:avLst/>
          </a:prstGeom>
          <a:noFill/>
        </p:spPr>
      </p:pic>
      <p:pic>
        <p:nvPicPr>
          <p:cNvPr id="17" name="Picture 16" descr="https://img-fotki.yandex.ru/get/3112/200418627.1f/0_10d72b_c816fc1f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357298"/>
            <a:ext cx="2500330" cy="162752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er\Desktop\NYpriUNU4i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14422"/>
            <a:ext cx="3214692" cy="4357694"/>
          </a:xfrm>
          <a:prstGeom prst="rect">
            <a:avLst/>
          </a:prstGeom>
          <a:noFill/>
        </p:spPr>
      </p:pic>
      <p:pic>
        <p:nvPicPr>
          <p:cNvPr id="6" name="Picture 4" descr="C:\Users\User\Desktop\_0iBv-uD6s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142984"/>
            <a:ext cx="3000396" cy="4500594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072066" y="5929330"/>
            <a:ext cx="35719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«Конкурс народных костюмов»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214414" y="592933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Театральная студия «Театральная ступенька»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3" name="Picture 5" descr="https://avatanplus.com/files/resources/original/5b65bf5dce53d1650573869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-142900"/>
            <a:ext cx="4579115" cy="164307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Tahoma" pitchFamily="34" charset="0"/>
                <a:cs typeface="Times New Roman" pitchFamily="18" charset="0"/>
              </a:rPr>
              <a:t>Заключение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Picture 5" descr="C:\Users\Admin\Pictures\О нас_files\Apples_for_tilda_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500826" y="5286895"/>
            <a:ext cx="2502131" cy="157110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28794" y="1357298"/>
            <a:ext cx="62865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Таким образом, процесс выявления и поддержки одарённых детей - процесс продолжительный, связанный с анализом развития каждого конкретного ребёнка. Создание условий, помогающих распознать одарённых детей и способствующих реализации их потенциальных возможностей, является одной из приоритетных задач современного общества.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Безымянныйhh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5741" y="642918"/>
            <a:ext cx="8078259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80"/>
            <a:ext cx="7929618" cy="6162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Безымянныйbb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85750"/>
            <a:ext cx="7929618" cy="6572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Безымянныйujjj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8072462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3108" y="2714620"/>
            <a:ext cx="63579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Спасибо за внимание 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Admin\Pictures\О нас_files\значек(ДСЯблонька)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214290"/>
            <a:ext cx="2714644" cy="2357454"/>
          </a:xfrm>
          <a:prstGeom prst="rect">
            <a:avLst/>
          </a:prstGeom>
          <a:noFill/>
        </p:spPr>
      </p:pic>
      <p:pic>
        <p:nvPicPr>
          <p:cNvPr id="5" name="Picture 5" descr="C:\Users\Admin\Pictures\О нас_files\Apples_for_tilda_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857760"/>
            <a:ext cx="2500298" cy="1571611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215</Words>
  <Application>Microsoft Office PowerPoint</Application>
  <PresentationFormat>Экран (4:3)</PresentationFormat>
  <Paragraphs>44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  «Поддержка и выявление творчески-одаренных детей»   </vt:lpstr>
      <vt:lpstr> </vt:lpstr>
      <vt:lpstr>Первичная диагностика:</vt:lpstr>
      <vt:lpstr>Психологическая диагностика творческой одаренности дошкольника</vt:lpstr>
      <vt:lpstr>Система реализации программы «Одарённый ребенок» </vt:lpstr>
      <vt:lpstr> </vt:lpstr>
      <vt:lpstr>Слайд 7</vt:lpstr>
      <vt:lpstr>Слайд 8</vt:lpstr>
      <vt:lpstr>Работа с родителями:</vt:lpstr>
      <vt:lpstr>Работа с педагогами:</vt:lpstr>
      <vt:lpstr>Участие одаренных детей в конкурсах, праздниках и развлечениях:</vt:lpstr>
      <vt:lpstr>Слайд 12</vt:lpstr>
      <vt:lpstr>Заключение 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 Windows</cp:lastModifiedBy>
  <cp:revision>69</cp:revision>
  <dcterms:created xsi:type="dcterms:W3CDTF">2020-11-13T09:51:35Z</dcterms:created>
  <dcterms:modified xsi:type="dcterms:W3CDTF">2021-03-25T17:21:53Z</dcterms:modified>
</cp:coreProperties>
</file>