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6" r:id="rId2"/>
    <p:sldId id="283" r:id="rId3"/>
    <p:sldId id="284" r:id="rId4"/>
    <p:sldId id="277" r:id="rId5"/>
    <p:sldId id="278" r:id="rId6"/>
    <p:sldId id="291" r:id="rId7"/>
    <p:sldId id="279" r:id="rId8"/>
    <p:sldId id="289" r:id="rId9"/>
    <p:sldId id="285" r:id="rId10"/>
    <p:sldId id="281" r:id="rId11"/>
    <p:sldId id="292" r:id="rId12"/>
    <p:sldId id="282" r:id="rId13"/>
  </p:sldIdLst>
  <p:sldSz cx="13436600" cy="7562850"/>
  <p:notesSz cx="13436600" cy="7562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86" autoAdjust="0"/>
  </p:normalViewPr>
  <p:slideViewPr>
    <p:cSldViewPr>
      <p:cViewPr varScale="1">
        <p:scale>
          <a:sx n="76" d="100"/>
          <a:sy n="76" d="100"/>
        </p:scale>
        <p:origin x="-614" y="-77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08221" y="2344483"/>
            <a:ext cx="11426508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016442" y="4235196"/>
            <a:ext cx="9410065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72147" y="1739455"/>
            <a:ext cx="5847683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923119" y="1739455"/>
            <a:ext cx="5847683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464072" y="426986"/>
            <a:ext cx="511705" cy="4308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8980" y="229362"/>
            <a:ext cx="12784988" cy="970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01F5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2084" y="1497330"/>
            <a:ext cx="12719685" cy="2728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570603" y="7033450"/>
            <a:ext cx="4301744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72147" y="7033450"/>
            <a:ext cx="309187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678924" y="7033450"/>
            <a:ext cx="309187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900" y="1495425"/>
            <a:ext cx="10745629" cy="1846659"/>
          </a:xfrm>
        </p:spPr>
        <p:txBody>
          <a:bodyPr/>
          <a:lstStyle/>
          <a:p>
            <a:r>
              <a:rPr lang="ru-RU" dirty="0" smtClean="0"/>
              <a:t>                                           Классный час на тему: 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4800" dirty="0" smtClean="0"/>
              <a:t>«Что такое настоящая дружба?»</a:t>
            </a:r>
            <a:br>
              <a:rPr lang="ru-RU" sz="4800" dirty="0" smtClean="0"/>
            </a:b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>
          <a:xfrm>
            <a:off x="7708900" y="4235196"/>
            <a:ext cx="3717607" cy="1107996"/>
          </a:xfrm>
        </p:spPr>
        <p:txBody>
          <a:bodyPr/>
          <a:lstStyle/>
          <a:p>
            <a:r>
              <a:rPr lang="ru-RU" dirty="0" smtClean="0"/>
              <a:t>Нижегородская область </a:t>
            </a:r>
          </a:p>
          <a:p>
            <a:r>
              <a:rPr lang="ru-RU" dirty="0" smtClean="0"/>
              <a:t>МБОУ </a:t>
            </a:r>
            <a:r>
              <a:rPr lang="ru-RU" dirty="0" err="1" smtClean="0"/>
              <a:t>Шахунская</a:t>
            </a:r>
            <a:r>
              <a:rPr lang="ru-RU" dirty="0" smtClean="0"/>
              <a:t> СОШ №14</a:t>
            </a:r>
          </a:p>
          <a:p>
            <a:r>
              <a:rPr lang="ru-RU" dirty="0" smtClean="0"/>
              <a:t>Учитель начальных классов</a:t>
            </a:r>
          </a:p>
          <a:p>
            <a:r>
              <a:rPr lang="ru-RU" dirty="0" err="1" smtClean="0"/>
              <a:t>Мухаматчина</a:t>
            </a:r>
            <a:r>
              <a:rPr lang="ru-RU" dirty="0" smtClean="0"/>
              <a:t> Наталия Александровна</a:t>
            </a:r>
            <a:endParaRPr lang="ru-RU" dirty="0"/>
          </a:p>
        </p:txBody>
      </p:sp>
      <p:sp>
        <p:nvSpPr>
          <p:cNvPr id="1024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4" name="Picture 4" descr="https://avatars.mds.yandex.net/i?id=365bc3417ab13c9f7336ea89a284e6678124e3b9-5313292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0" y="3705225"/>
            <a:ext cx="4572000" cy="304800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6700" y="123825"/>
            <a:ext cx="9744097" cy="725684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9100" y="276225"/>
            <a:ext cx="9571916" cy="6934201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780981">
            <a:off x="5502166" y="4474864"/>
            <a:ext cx="7386479" cy="1046440"/>
          </a:xfrm>
        </p:spPr>
        <p:txBody>
          <a:bodyPr/>
          <a:lstStyle/>
          <a:p>
            <a:r>
              <a:rPr lang="ru-RU" sz="4400" dirty="0" smtClean="0"/>
              <a:t> «Дружба в классе нужна»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>
          <a:xfrm>
            <a:off x="6108700" y="4162425"/>
            <a:ext cx="3505200" cy="1846659"/>
          </a:xfrm>
        </p:spPr>
        <p:txBody>
          <a:bodyPr/>
          <a:lstStyle/>
          <a:p>
            <a:r>
              <a:rPr lang="ru-RU" sz="12000" b="1" dirty="0" smtClean="0">
                <a:solidFill>
                  <a:srgbClr val="FF0000"/>
                </a:solidFill>
              </a:rPr>
              <a:t>?</a:t>
            </a:r>
            <a:endParaRPr lang="ru-RU" sz="12000" b="1" dirty="0">
              <a:solidFill>
                <a:srgbClr val="FF000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 rot="20475943">
            <a:off x="413882" y="2292605"/>
            <a:ext cx="8458200" cy="104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1F5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«Дружба в классе не нужна»                      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1F5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1F5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1F5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231900" y="504825"/>
            <a:ext cx="8458200" cy="104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kern="0" dirty="0" smtClean="0">
                <a:solidFill>
                  <a:srgbClr val="001F5F"/>
                </a:solidFill>
                <a:latin typeface="Arial"/>
                <a:ea typeface="+mj-ea"/>
                <a:cs typeface="Arial"/>
              </a:rPr>
              <a:t>ВАШЕ МНЕНИЕ</a:t>
            </a: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1F5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                     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1F5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1F5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1F5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9500" y="1571625"/>
            <a:ext cx="11426508" cy="2277547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</a:rPr>
              <a:t>Мозговой штурм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8800" dirty="0" smtClean="0"/>
              <a:t>«Дружба – это …»          </a:t>
            </a:r>
            <a:endParaRPr lang="ru-RU" sz="8800" dirty="0"/>
          </a:p>
        </p:txBody>
      </p:sp>
      <p:pic>
        <p:nvPicPr>
          <p:cNvPr id="9218" name="Picture 2" descr="https://avatars.mds.yandex.net/i?id=14c78565835265a39860f5b3004e222f9fdcadd0-5885375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8900" y="4391025"/>
            <a:ext cx="4572000" cy="2390775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8700" y="229361"/>
            <a:ext cx="9220200" cy="2585323"/>
          </a:xfrm>
        </p:spPr>
        <p:txBody>
          <a:bodyPr/>
          <a:lstStyle/>
          <a:p>
            <a:r>
              <a:rPr lang="ru-RU" b="0" dirty="0" smtClean="0"/>
              <a:t>Дружба — это устойчивые и искренние отношения между людьми. </a:t>
            </a:r>
            <a:br>
              <a:rPr lang="ru-RU" b="0" dirty="0" smtClean="0"/>
            </a:br>
            <a:r>
              <a:rPr lang="ru-RU" b="0" dirty="0" smtClean="0"/>
              <a:t>Они основаны на взаимной поддержке и доверии. Настоящие друзья связаны общими интересами, убеждениями, целями и увлечениями.</a:t>
            </a:r>
            <a:br>
              <a:rPr lang="ru-RU" b="0" dirty="0" smtClean="0"/>
            </a:br>
            <a:r>
              <a:rPr lang="ru-RU" b="0" dirty="0" smtClean="0"/>
              <a:t> Одни окружают себя несколькими близкими людьми, будучи уверенными в их честности и преданности.</a:t>
            </a:r>
            <a:endParaRPr lang="ru-RU" dirty="0"/>
          </a:p>
        </p:txBody>
      </p:sp>
      <p:pic>
        <p:nvPicPr>
          <p:cNvPr id="1026" name="Picture 2" descr="https://avatars.mds.yandex.net/i?id=d41f5f11c72dad98590c7bbfb6ac802cc5ab5a11-4590371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9700" y="3705225"/>
            <a:ext cx="7239000" cy="30011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1900" y="581025"/>
            <a:ext cx="11426508" cy="738664"/>
          </a:xfrm>
        </p:spPr>
        <p:txBody>
          <a:bodyPr/>
          <a:lstStyle/>
          <a:p>
            <a:r>
              <a:rPr lang="ru-RU" dirty="0" smtClean="0"/>
              <a:t>Игровое упражнение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>
          <a:xfrm>
            <a:off x="1079500" y="1647825"/>
            <a:ext cx="9410065" cy="1015663"/>
          </a:xfrm>
        </p:spPr>
        <p:txBody>
          <a:bodyPr/>
          <a:lstStyle/>
          <a:p>
            <a:r>
              <a:rPr lang="ru-RU" dirty="0" smtClean="0"/>
              <a:t> </a:t>
            </a:r>
          </a:p>
          <a:p>
            <a:r>
              <a:rPr lang="ru-RU" dirty="0" smtClean="0"/>
              <a:t> </a:t>
            </a:r>
            <a:r>
              <a:rPr lang="ru-RU" sz="4800" b="1" dirty="0" smtClean="0">
                <a:solidFill>
                  <a:srgbClr val="FF0000"/>
                </a:solidFill>
              </a:rPr>
              <a:t>«Найди себе подобного»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048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5" name="Picture 5" descr="https://avatars.mds.yandex.net/i?id=a433ffbe3210912601d786ae5ae5470741f38ff4-7012796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1" y="4314825"/>
            <a:ext cx="3048000" cy="2694220"/>
          </a:xfrm>
          <a:prstGeom prst="rect">
            <a:avLst/>
          </a:prstGeom>
          <a:noFill/>
        </p:spPr>
      </p:pic>
      <p:pic>
        <p:nvPicPr>
          <p:cNvPr id="20487" name="Picture 7" descr="https://avatars.mds.yandex.net/i?id=53dbaadb0c00d2b32f12d30fc4844e7db80c2aa4-4234799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5500" y="2790825"/>
            <a:ext cx="3581400" cy="2515685"/>
          </a:xfrm>
          <a:prstGeom prst="rect">
            <a:avLst/>
          </a:prstGeom>
          <a:noFill/>
        </p:spPr>
      </p:pic>
      <p:pic>
        <p:nvPicPr>
          <p:cNvPr id="20489" name="Picture 9" descr="https://avatars.mds.yandex.net/i?id=aeb1d81e0c6097a5d2edf390e227196cc032144e-4355679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3700" y="200025"/>
            <a:ext cx="3149440" cy="2590800"/>
          </a:xfrm>
          <a:prstGeom prst="rect">
            <a:avLst/>
          </a:prstGeom>
          <a:noFill/>
        </p:spPr>
      </p:pic>
      <p:pic>
        <p:nvPicPr>
          <p:cNvPr id="20491" name="Picture 11" descr="https://avatars.mds.yandex.net/i?id=232a2185f8adaa35253992980c5debe9c15d2545-5339694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94900" y="2943225"/>
            <a:ext cx="3200400" cy="2514600"/>
          </a:xfrm>
          <a:prstGeom prst="rect">
            <a:avLst/>
          </a:prstGeom>
          <a:noFill/>
        </p:spPr>
      </p:pic>
      <p:pic>
        <p:nvPicPr>
          <p:cNvPr id="6146" name="Picture 2" descr="https://avatars.mds.yandex.net/i?id=44d314dcab54234547cf4960e33ade535e07e365-5886515-images-thumbs&amp;n=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94500" y="4543425"/>
            <a:ext cx="3352800" cy="24384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7100" y="200025"/>
            <a:ext cx="11426508" cy="677108"/>
          </a:xfrm>
        </p:spPr>
        <p:txBody>
          <a:bodyPr/>
          <a:lstStyle/>
          <a:p>
            <a:r>
              <a:rPr lang="ru-RU" sz="4400" dirty="0" smtClean="0">
                <a:solidFill>
                  <a:srgbClr val="FF0000"/>
                </a:solidFill>
              </a:rPr>
              <a:t>ОБЪЯСНИ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ocuments\1 г класс 2024\ad0b860c49b0b98937fa49eb7a2525d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4300" y="1114425"/>
            <a:ext cx="10299700" cy="57935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60500" y="200025"/>
            <a:ext cx="9499001" cy="68579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6700" y="428625"/>
            <a:ext cx="9391425" cy="68642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980" y="229362"/>
            <a:ext cx="12784988" cy="923330"/>
          </a:xfrm>
        </p:spPr>
        <p:txBody>
          <a:bodyPr/>
          <a:lstStyle/>
          <a:p>
            <a:pPr rtl="0"/>
            <a:r>
              <a:rPr lang="ru-RU" sz="3600" dirty="0" smtClean="0">
                <a:solidFill>
                  <a:srgbClr val="FF0000"/>
                </a:solidFill>
              </a:rPr>
              <a:t>Притча о дружбе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2084" y="1497330"/>
            <a:ext cx="12719685" cy="4431983"/>
          </a:xfrm>
        </p:spPr>
        <p:txBody>
          <a:bodyPr/>
          <a:lstStyle/>
          <a:p>
            <a:pPr rtl="0"/>
            <a:r>
              <a:rPr lang="ru-RU" dirty="0" smtClean="0"/>
              <a:t>Жил-был мальчик с ужасным характером. Его отец дал ему мешочек с гвоздями и сказал забивать по гвоздю в садовую ограду каждый раз, когда он будет терять терпение и с кем-то ссориться. В первый день мальчик забил 37 гвоздей. В течение следующих недель он старался сдерживаться, и количество забитых гвоздей уменьшалось день ото дня. Оказалось, что сдерживаться легче, чем забивать гвозди...</a:t>
            </a:r>
          </a:p>
          <a:p>
            <a:pPr rtl="0"/>
            <a:r>
              <a:rPr lang="ru-RU" dirty="0" smtClean="0"/>
              <a:t>Наконец наступил день, когда мальчик не забил в ограду ни одного гвоздя. Тогда он пошёл к своему отцу и сказал об этом. И отец сказал ему вытаскивать по одному гвоздю из ограды за каждый день, в который он не потеряет терпения.</a:t>
            </a:r>
          </a:p>
          <a:p>
            <a:pPr rtl="0"/>
            <a:r>
              <a:rPr lang="ru-RU" dirty="0" smtClean="0"/>
              <a:t>Дни шли за днями, и наконец мальчик смог сказать отцу, что он вытащил из ограды все гвозди. Отец привёл сына к ограде и сказал:</a:t>
            </a:r>
          </a:p>
          <a:p>
            <a:pPr rtl="0"/>
            <a:r>
              <a:rPr lang="ru-RU" dirty="0" smtClean="0"/>
              <a:t>- Сын мой, ты хорошо вёл себя, но посмотри на эти дыры в ограде. Она больше никогда не будет такой, как раньше. Когда ты с кем-то ссоришься и говоришь вещи, которые могут сделать больно, ты наносишь собеседнику рану вроде этой. Ты можешь вонзить в человека нож, а потом его вытащить, но рана всё равно останется.</a:t>
            </a:r>
          </a:p>
          <a:p>
            <a:pPr rtl="0"/>
            <a:r>
              <a:rPr lang="ru-RU" dirty="0" smtClean="0"/>
              <a:t>Неважно, сколько раз ты будешь просить прощения, рана останется. Душевная рана приносит столько же боли, сколько телесная. Друзья - это редкие драгоценности, они приносят тебе улыбку и радость. Они готовы выслушать тебя, когда тебе это нужно, они поддерживают тебя и открывают тебе свое сердце.</a:t>
            </a:r>
          </a:p>
          <a:p>
            <a:pPr rtl="0"/>
            <a:r>
              <a:rPr lang="ru-RU" dirty="0" smtClean="0"/>
              <a:t>Старайся не ранить их...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er\Documents\1 г класс 2024\slide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00" y="276225"/>
            <a:ext cx="8888942" cy="66667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322</Words>
  <Application>Microsoft Office PowerPoint</Application>
  <PresentationFormat>Произвольный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                                           Классный час на тему:   «Что такое настоящая дружба?» </vt:lpstr>
      <vt:lpstr>Слайд 2</vt:lpstr>
      <vt:lpstr>Слайд 3</vt:lpstr>
      <vt:lpstr> «Дружба в классе нужна»  </vt:lpstr>
      <vt:lpstr>Мозговой штурм   «Дружба – это …»          </vt:lpstr>
      <vt:lpstr>Дружба — это устойчивые и искренние отношения между людьми.  Они основаны на взаимной поддержке и доверии. Настоящие друзья связаны общими интересами, убеждениями, целями и увлечениями.  Одни окружают себя несколькими близкими людьми, будучи уверенными в их честности и преданности.</vt:lpstr>
      <vt:lpstr>Игровое упражнение </vt:lpstr>
      <vt:lpstr>ОБЪЯСНИ</vt:lpstr>
      <vt:lpstr>Слайд 9</vt:lpstr>
      <vt:lpstr>Слайд 10</vt:lpstr>
      <vt:lpstr>Притча о дружбе 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User;konushkina-aa@edu.gov.ru</dc:creator>
  <cp:lastModifiedBy>user</cp:lastModifiedBy>
  <cp:revision>58</cp:revision>
  <cp:lastPrinted>2023-02-16T07:38:10Z</cp:lastPrinted>
  <dcterms:created xsi:type="dcterms:W3CDTF">2022-10-24T13:57:36Z</dcterms:created>
  <dcterms:modified xsi:type="dcterms:W3CDTF">2025-07-04T17:35:41Z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2022-07-06T00:00:00Z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2022-10-24T00:00:00Z</vt:filetime>
  </property>
</Properties>
</file>