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2" r:id="rId3"/>
    <p:sldId id="263" r:id="rId4"/>
    <p:sldId id="291" r:id="rId5"/>
    <p:sldId id="264" r:id="rId6"/>
    <p:sldId id="265" r:id="rId7"/>
    <p:sldId id="266" r:id="rId8"/>
    <p:sldId id="267" r:id="rId9"/>
    <p:sldId id="268" r:id="rId10"/>
    <p:sldId id="269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59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99"/>
    <a:srgbClr val="F3A7CD"/>
    <a:srgbClr val="FF33CC"/>
    <a:srgbClr val="FF0066"/>
    <a:srgbClr val="BC2D00"/>
    <a:srgbClr val="FDF1F7"/>
    <a:srgbClr val="E7A1D0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546" y="2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8"/>
          <p:cNvSpPr/>
          <p:nvPr userDrawn="1"/>
        </p:nvSpPr>
        <p:spPr>
          <a:xfrm>
            <a:off x="503962" y="522684"/>
            <a:ext cx="8382000" cy="5780617"/>
          </a:xfrm>
          <a:prstGeom prst="roundRect">
            <a:avLst/>
          </a:prstGeom>
          <a:solidFill>
            <a:schemeClr val="bg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8B11F-4029-4AC4-8B4D-79EF68AF7270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C8064-8DCE-4935-ABCD-0176FC871D19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Picture 6" descr="http://www.playcast.ru/uploads/2015/10/02/15288790.png"/>
          <p:cNvPicPr>
            <a:picLocks noChangeAspect="1" noChangeArrowheads="1"/>
          </p:cNvPicPr>
          <p:nvPr userDrawn="1"/>
        </p:nvPicPr>
        <p:blipFill>
          <a:blip r:embed="rId2" cstate="print">
            <a:duotone>
              <a:prstClr val="black"/>
              <a:srgbClr val="BC2D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7265348" y="4929024"/>
            <a:ext cx="1613703" cy="197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3250413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2791550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2332687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1873824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1414961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956098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6003589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4627002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4168139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3709276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5544728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5085865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Рисунок 2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9716" y="159957"/>
            <a:ext cx="1387356" cy="1211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0773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 userDrawn="1"/>
        </p:nvSpPr>
        <p:spPr>
          <a:xfrm>
            <a:off x="503962" y="522684"/>
            <a:ext cx="8382000" cy="5780617"/>
          </a:xfrm>
          <a:prstGeom prst="roundRect">
            <a:avLst/>
          </a:prstGeom>
          <a:solidFill>
            <a:schemeClr val="bg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8B11F-4029-4AC4-8B4D-79EF68AF7270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C8064-8DCE-4935-ABCD-0176FC871D19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Picture 6" descr="http://www.playcast.ru/uploads/2015/10/02/15288790.png"/>
          <p:cNvPicPr>
            <a:picLocks noChangeAspect="1" noChangeArrowheads="1"/>
          </p:cNvPicPr>
          <p:nvPr userDrawn="1"/>
        </p:nvPicPr>
        <p:blipFill rotWithShape="1">
          <a:blip r:embed="rId2" cstate="print">
            <a:duotone>
              <a:prstClr val="black"/>
              <a:srgbClr val="BC2D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8" b="21800"/>
          <a:stretch/>
        </p:blipFill>
        <p:spPr bwMode="auto">
          <a:xfrm rot="3297159">
            <a:off x="7123320" y="-167055"/>
            <a:ext cx="1817169" cy="1795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3250413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2791550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2332687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1873824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1414961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956098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6003589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4627002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4168139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3709276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5544728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5085865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Рисунок 20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9716" y="159957"/>
            <a:ext cx="1387356" cy="1211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7808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8B11F-4029-4AC4-8B4D-79EF68AF7270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C8064-8DCE-4935-ABCD-0176FC871D1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Скругленный прямоугольник 6"/>
          <p:cNvSpPr/>
          <p:nvPr userDrawn="1"/>
        </p:nvSpPr>
        <p:spPr>
          <a:xfrm>
            <a:off x="503962" y="522684"/>
            <a:ext cx="8382000" cy="5780617"/>
          </a:xfrm>
          <a:prstGeom prst="roundRect">
            <a:avLst/>
          </a:prstGeom>
          <a:solidFill>
            <a:schemeClr val="bg1"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3250413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2791550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2332687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1873824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1414961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956098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6003589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4627002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4168139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3709276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5544728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5085865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Рисунок 1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9716" y="159957"/>
            <a:ext cx="1387356" cy="1211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2725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8B11F-4029-4AC4-8B4D-79EF68AF7270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C8064-8DCE-4935-ABCD-0176FC871D1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5817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8B11F-4029-4AC4-8B4D-79EF68AF7270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C8064-8DCE-4935-ABCD-0176FC871D1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96084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8B11F-4029-4AC4-8B4D-79EF68AF7270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C8064-8DCE-4935-ABCD-0176FC871D1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8040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8B11F-4029-4AC4-8B4D-79EF68AF7270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C8064-8DCE-4935-ABCD-0176FC871D1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9809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8B11F-4029-4AC4-8B4D-79EF68AF7270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C8064-8DCE-4935-ABCD-0176FC871D1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6308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8B11F-4029-4AC4-8B4D-79EF68AF7270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C8064-8DCE-4935-ABCD-0176FC871D1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4773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8B11F-4029-4AC4-8B4D-79EF68AF7270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C8064-8DCE-4935-ABCD-0176FC871D1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1288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8B11F-4029-4AC4-8B4D-79EF68AF7270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C8064-8DCE-4935-ABCD-0176FC871D1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7403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1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F8B11F-4029-4AC4-8B4D-79EF68AF7270}" type="datetimeFigureOut">
              <a:rPr lang="ru-RU" smtClean="0"/>
              <a:pPr/>
              <a:t>18.12.2020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EC8064-8DCE-4935-ABCD-0176FC871D19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9" name="Группа 8"/>
          <p:cNvGrpSpPr/>
          <p:nvPr userDrawn="1"/>
        </p:nvGrpSpPr>
        <p:grpSpPr>
          <a:xfrm>
            <a:off x="0" y="-17966"/>
            <a:ext cx="9144000" cy="339582"/>
            <a:chOff x="0" y="-17966"/>
            <a:chExt cx="9144000" cy="407407"/>
          </a:xfrm>
        </p:grpSpPr>
        <p:pic>
          <p:nvPicPr>
            <p:cNvPr id="7" name="Picture 2" descr="http://img-fotki.yandex.ru/get/5214/28257045.695/0_731b9_85d6a91_XL.png"/>
            <p:cNvPicPr>
              <a:picLocks noChangeAspect="1" noChangeArrowheads="1"/>
            </p:cNvPicPr>
            <p:nvPr userDrawn="1"/>
          </p:nvPicPr>
          <p:blipFill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9573"/>
            <a:stretch/>
          </p:blipFill>
          <p:spPr bwMode="auto">
            <a:xfrm>
              <a:off x="0" y="-17966"/>
              <a:ext cx="4926437" cy="4074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http://img-fotki.yandex.ru/get/5214/28257045.695/0_731b9_85d6a91_XL.png"/>
            <p:cNvPicPr>
              <a:picLocks noChangeAspect="1" noChangeArrowheads="1"/>
            </p:cNvPicPr>
            <p:nvPr userDrawn="1"/>
          </p:nvPicPr>
          <p:blipFill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9573"/>
            <a:stretch/>
          </p:blipFill>
          <p:spPr bwMode="auto">
            <a:xfrm>
              <a:off x="4257675" y="-17966"/>
              <a:ext cx="4886325" cy="4074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Группа 9"/>
          <p:cNvGrpSpPr/>
          <p:nvPr userDrawn="1"/>
        </p:nvGrpSpPr>
        <p:grpSpPr>
          <a:xfrm>
            <a:off x="0" y="6462450"/>
            <a:ext cx="9144000" cy="413543"/>
            <a:chOff x="0" y="-17966"/>
            <a:chExt cx="9144000" cy="407407"/>
          </a:xfrm>
        </p:grpSpPr>
        <p:pic>
          <p:nvPicPr>
            <p:cNvPr id="11" name="Picture 2" descr="http://img-fotki.yandex.ru/get/5214/28257045.695/0_731b9_85d6a91_XL.png"/>
            <p:cNvPicPr>
              <a:picLocks noChangeAspect="1" noChangeArrowheads="1"/>
            </p:cNvPicPr>
            <p:nvPr userDrawn="1"/>
          </p:nvPicPr>
          <p:blipFill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9573"/>
            <a:stretch/>
          </p:blipFill>
          <p:spPr bwMode="auto">
            <a:xfrm>
              <a:off x="0" y="-17966"/>
              <a:ext cx="4926437" cy="4074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2" descr="http://img-fotki.yandex.ru/get/5214/28257045.695/0_731b9_85d6a91_XL.png"/>
            <p:cNvPicPr>
              <a:picLocks noChangeAspect="1" noChangeArrowheads="1"/>
            </p:cNvPicPr>
            <p:nvPr userDrawn="1"/>
          </p:nvPicPr>
          <p:blipFill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9573"/>
            <a:stretch/>
          </p:blipFill>
          <p:spPr bwMode="auto">
            <a:xfrm>
              <a:off x="4257675" y="-17966"/>
              <a:ext cx="4886325" cy="4074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3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3250413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2791550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2332687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1873824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1414961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956098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6003589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4627002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4168139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3709276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5544728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http://img-fotki.yandex.ru/get/5214/28257045.695/0_731b9_85d6a91_XL.png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6" t="17205" r="14053" b="72194"/>
          <a:stretch/>
        </p:blipFill>
        <p:spPr bwMode="auto">
          <a:xfrm>
            <a:off x="44216" y="5085865"/>
            <a:ext cx="919493" cy="35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Рисунок 24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9716" y="159957"/>
            <a:ext cx="1387356" cy="1211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986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C3399"/>
                </a:solidFill>
              </a:rPr>
              <a:t>ОРКСЭ. </a:t>
            </a:r>
            <a:br>
              <a:rPr lang="ru-RU" dirty="0" smtClean="0">
                <a:solidFill>
                  <a:srgbClr val="CC3399"/>
                </a:solidFill>
              </a:rPr>
            </a:br>
            <a:r>
              <a:rPr lang="ru-RU" dirty="0" smtClean="0">
                <a:solidFill>
                  <a:srgbClr val="CC3399"/>
                </a:solidFill>
              </a:rPr>
              <a:t>Тема: Искусство в религиозной культуре христианства и ислама.</a:t>
            </a:r>
            <a:endParaRPr lang="ru-RU" dirty="0">
              <a:solidFill>
                <a:srgbClr val="CC339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C3399"/>
                </a:solidFill>
              </a:rPr>
              <a:t>Искусство в религиозной культуре христианства</a:t>
            </a:r>
            <a:endParaRPr lang="ru-RU" dirty="0">
              <a:solidFill>
                <a:srgbClr val="CC3399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i="1" dirty="0" smtClean="0">
                <a:solidFill>
                  <a:srgbClr val="7030A0"/>
                </a:solidFill>
              </a:rPr>
              <a:t>При входе в храм или молитвенный дом любой религии мы часто обращаем внимание на прекрасные предметы, которые находятся в этом священном месте. В большинстве случаев предметы искусства, находящиеся здесь, связаны с учетом той религии, в храме которой мы находимся. Искусству часто придаётся особый религиозный смысл.</a:t>
            </a:r>
            <a:endParaRPr lang="ru-RU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C3399"/>
                </a:solidFill>
              </a:rPr>
              <a:t>Искусство в религиозной культуре христианства</a:t>
            </a:r>
            <a:endParaRPr lang="ru-RU" dirty="0">
              <a:solidFill>
                <a:srgbClr val="CC3399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dirty="0" smtClean="0">
                <a:solidFill>
                  <a:srgbClr val="7030A0"/>
                </a:solidFill>
              </a:rPr>
              <a:t>В основе христианства лежит уверенность в том, что на земле родился Сын Божий – Иисус Христос. Коль скоро Христос жил среди людей, о нём можно не только написать в книге, но его можно и изобразить. Очень скоро среди христиан получили распространение изображения Христа,, его матери Марии и святых. Эти изображения стали называть </a:t>
            </a:r>
            <a:r>
              <a:rPr lang="ru-RU" b="1" i="1" dirty="0" smtClean="0">
                <a:solidFill>
                  <a:srgbClr val="7030A0"/>
                </a:solidFill>
              </a:rPr>
              <a:t>иконами</a:t>
            </a:r>
            <a:r>
              <a:rPr lang="ru-RU" dirty="0" smtClean="0">
                <a:solidFill>
                  <a:srgbClr val="7030A0"/>
                </a:solidFill>
              </a:rPr>
              <a:t> (от греческого «образ», «изображение»). Сегодня икону часто воспринимают как одну из характерных особенностей православного искусства. Перед иконами молятся, совершают поклоны, но при этом верующие кланяются не самому изображению, а тому, кто на иконе запечатлён, - Иисусу Христу, Богоматери, святым.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Оксана Юрьевна\Downloads\image002-1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99924" y="400842"/>
            <a:ext cx="1994597" cy="2632868"/>
          </a:xfrm>
          <a:prstGeom prst="rect">
            <a:avLst/>
          </a:prstGeom>
          <a:noFill/>
        </p:spPr>
      </p:pic>
      <p:pic>
        <p:nvPicPr>
          <p:cNvPr id="5" name="Picture 2" descr="C:\Users\Оксана Юрьевна\Downloads\image003-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13439" y="469208"/>
            <a:ext cx="2012502" cy="2564502"/>
          </a:xfrm>
          <a:prstGeom prst="rect">
            <a:avLst/>
          </a:prstGeom>
          <a:noFill/>
        </p:spPr>
      </p:pic>
      <p:pic>
        <p:nvPicPr>
          <p:cNvPr id="6" name="Picture 2" descr="C:\Users\Оксана Юрьевна\Downloads\image016-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09287" y="3274049"/>
            <a:ext cx="1985234" cy="2450346"/>
          </a:xfrm>
          <a:prstGeom prst="rect">
            <a:avLst/>
          </a:prstGeom>
          <a:noFill/>
        </p:spPr>
      </p:pic>
      <p:pic>
        <p:nvPicPr>
          <p:cNvPr id="7" name="Picture 2" descr="C:\Users\Оксана Юрьевна\Downloads\image018-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77352" y="3288659"/>
            <a:ext cx="1948589" cy="2435736"/>
          </a:xfrm>
          <a:prstGeom prst="rect">
            <a:avLst/>
          </a:prstGeom>
          <a:noFill/>
        </p:spPr>
      </p:pic>
      <p:pic>
        <p:nvPicPr>
          <p:cNvPr id="8" name="Picture 2" descr="C:\Users\Оксана Юрьевна\Downloads\image040-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698878" y="469208"/>
            <a:ext cx="2503013" cy="2503013"/>
          </a:xfrm>
          <a:prstGeom prst="rect">
            <a:avLst/>
          </a:prstGeom>
          <a:noFill/>
        </p:spPr>
      </p:pic>
      <p:pic>
        <p:nvPicPr>
          <p:cNvPr id="9" name="Picture 2" descr="C:\Users\Оксана Юрьевна\Downloads\image034-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934862" y="3274049"/>
            <a:ext cx="2017647" cy="2513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858950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7964" y="457200"/>
            <a:ext cx="3516922" cy="184990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CC3399"/>
                </a:solidFill>
              </a:rPr>
              <a:t>Искусство в религиозной культуре христианства</a:t>
            </a:r>
            <a:endParaRPr lang="ru-RU" dirty="0">
              <a:solidFill>
                <a:srgbClr val="CC3399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2363372"/>
            <a:ext cx="2996417" cy="3868616"/>
          </a:xfrm>
        </p:spPr>
        <p:txBody>
          <a:bodyPr>
            <a:normAutofit/>
          </a:bodyPr>
          <a:lstStyle/>
          <a:p>
            <a:pPr algn="just"/>
            <a:r>
              <a:rPr lang="ru-RU" sz="1800" dirty="0" smtClean="0">
                <a:solidFill>
                  <a:srgbClr val="7030A0"/>
                </a:solidFill>
              </a:rPr>
              <a:t>Это одна из самых сильнейших икон. Пресвятой Богородице пришлось пережить много мук, которые символизируют семь стрел. Когда человеку плохо, он идет именно к этому образу. «</a:t>
            </a:r>
            <a:r>
              <a:rPr lang="ru-RU" sz="1800" dirty="0" err="1" smtClean="0">
                <a:solidFill>
                  <a:srgbClr val="7030A0"/>
                </a:solidFill>
              </a:rPr>
              <a:t>Семистрельная</a:t>
            </a:r>
            <a:r>
              <a:rPr lang="ru-RU" sz="1800" dirty="0" smtClean="0">
                <a:solidFill>
                  <a:srgbClr val="7030A0"/>
                </a:solidFill>
              </a:rPr>
              <a:t>» поможет в защите жилья, защитит от бед, завистливых, злых людей, от проклятий, порчи, сглаза того человека, кто носит ее образок у себя на груди.</a:t>
            </a:r>
            <a:endParaRPr lang="ru-RU" sz="1800" dirty="0">
              <a:solidFill>
                <a:srgbClr val="7030A0"/>
              </a:solidFill>
            </a:endParaRPr>
          </a:p>
        </p:txBody>
      </p:sp>
      <p:pic>
        <p:nvPicPr>
          <p:cNvPr id="5" name="Picture 2" descr="C:\Users\Оксана Юрьевна\Downloads\image002-1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068638" y="282038"/>
            <a:ext cx="4639263" cy="61238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468" y="337625"/>
            <a:ext cx="2743199" cy="2138289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CC3399"/>
                </a:solidFill>
              </a:rPr>
              <a:t>Искусство в религиозной культуре христианства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29993" y="2658794"/>
            <a:ext cx="2749025" cy="3573194"/>
          </a:xfrm>
        </p:spPr>
        <p:txBody>
          <a:bodyPr/>
          <a:lstStyle/>
          <a:p>
            <a:pPr algn="just"/>
            <a:r>
              <a:rPr lang="ru-RU" sz="1800" dirty="0" smtClean="0">
                <a:solidFill>
                  <a:srgbClr val="7030A0"/>
                </a:solidFill>
              </a:rPr>
              <a:t>Икона Божьей Матери. Богородица утешает, молится за всех, кто оступился, призывает прикоснуться к неиссякаемому роднику духовной радости. Назначение этой святой мощи трудно переоценить.</a:t>
            </a:r>
          </a:p>
          <a:p>
            <a:endParaRPr lang="ru-RU" dirty="0"/>
          </a:p>
        </p:txBody>
      </p:sp>
      <p:pic>
        <p:nvPicPr>
          <p:cNvPr id="6" name="Picture 2" descr="C:\Users\Оксана Юрьевна\Downloads\image003-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884473" y="351692"/>
            <a:ext cx="4865631" cy="620020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2197" y="309489"/>
            <a:ext cx="2706822" cy="1747911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C3399"/>
                </a:solidFill>
              </a:rPr>
              <a:t>Искусство в религиозной культуре христианства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58129" y="2057400"/>
            <a:ext cx="2720890" cy="4357468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rgbClr val="7030A0"/>
                </a:solidFill>
              </a:rPr>
              <a:t>ГЕОРГИЙ ПОБЕДОНОСЕЦ</a:t>
            </a:r>
          </a:p>
          <a:p>
            <a:endParaRPr lang="ru-RU" sz="1800" dirty="0" smtClean="0">
              <a:solidFill>
                <a:srgbClr val="7030A0"/>
              </a:solidFill>
            </a:endParaRPr>
          </a:p>
          <a:p>
            <a:r>
              <a:rPr lang="ru-RU" sz="1800" dirty="0" smtClean="0">
                <a:solidFill>
                  <a:srgbClr val="7030A0"/>
                </a:solidFill>
              </a:rPr>
              <a:t>Покровитель Москвы. Ему молятся те, у кого работа связана с оружием, риском для жизни, а также спортсмены и предприниматели, открывающие свое дело.</a:t>
            </a:r>
            <a:endParaRPr lang="ru-RU" sz="1800" dirty="0">
              <a:solidFill>
                <a:srgbClr val="7030A0"/>
              </a:solidFill>
            </a:endParaRPr>
          </a:p>
        </p:txBody>
      </p:sp>
      <p:pic>
        <p:nvPicPr>
          <p:cNvPr id="3074" name="Picture 2" descr="C:\Users\Оксана Юрьевна\Downloads\image016-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824336" y="365760"/>
            <a:ext cx="5038309" cy="62187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2197" y="457200"/>
            <a:ext cx="2706822" cy="16002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C3399"/>
                </a:solidFill>
              </a:rPr>
              <a:t>Искусство в религиозной культуре христианства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72197" y="2057400"/>
            <a:ext cx="2706822" cy="3811588"/>
          </a:xfrm>
        </p:spPr>
        <p:txBody>
          <a:bodyPr>
            <a:normAutofit/>
          </a:bodyPr>
          <a:lstStyle/>
          <a:p>
            <a:pPr algn="just"/>
            <a:r>
              <a:rPr lang="ru-RU" sz="1800" b="1" dirty="0" smtClean="0">
                <a:solidFill>
                  <a:srgbClr val="7030A0"/>
                </a:solidFill>
              </a:rPr>
              <a:t>НИКОЛАЙ УГОДНИК ЧУДОТВОРЕЦ</a:t>
            </a:r>
          </a:p>
          <a:p>
            <a:pPr algn="just"/>
            <a:endParaRPr lang="ru-RU" sz="1800" dirty="0" smtClean="0">
              <a:solidFill>
                <a:srgbClr val="7030A0"/>
              </a:solidFill>
            </a:endParaRPr>
          </a:p>
          <a:p>
            <a:pPr algn="just"/>
            <a:r>
              <a:rPr lang="ru-RU" sz="1800" dirty="0" smtClean="0">
                <a:solidFill>
                  <a:srgbClr val="7030A0"/>
                </a:solidFill>
              </a:rPr>
              <a:t>Защитник от нужды и нищеты. Если его лик находится в вашем доме, то он заботится, чтобы в семье был достаток, бережет от нужды. Ему поклоняются все путешествующие, летчики, водители, моряки и все, кто почитает этого святого.</a:t>
            </a:r>
            <a:endParaRPr lang="ru-RU" sz="1800" dirty="0">
              <a:solidFill>
                <a:srgbClr val="7030A0"/>
              </a:solidFill>
            </a:endParaRPr>
          </a:p>
        </p:txBody>
      </p:sp>
      <p:pic>
        <p:nvPicPr>
          <p:cNvPr id="4098" name="Picture 2" descr="C:\Users\Оксана Юрьевна\Downloads\image018-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981156" y="331206"/>
            <a:ext cx="4951828" cy="618978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8806" y="457200"/>
            <a:ext cx="2546252" cy="16002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C3399"/>
                </a:solidFill>
              </a:rPr>
              <a:t>Искусство в религиозной культуре христианства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56603" y="2057400"/>
            <a:ext cx="2622416" cy="3811588"/>
          </a:xfrm>
        </p:spPr>
        <p:txBody>
          <a:bodyPr>
            <a:normAutofit fontScale="92500"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ТРОИЦА</a:t>
            </a:r>
          </a:p>
          <a:p>
            <a:pPr algn="just"/>
            <a:r>
              <a:rPr lang="ru-RU" sz="1800" dirty="0" smtClean="0">
                <a:solidFill>
                  <a:srgbClr val="7030A0"/>
                </a:solidFill>
              </a:rPr>
              <a:t>Молитвенное обращение к Святой Троице поможет справиться с любыми испытаниями, найти правильный путь. Перед святыней надо читать молебны, чтобы очиститься от тех грехов, которые вас мучают, не дают спокойно жить. Считается, что молитва, произносимая у иконы «Святая Троица» — это прямой разговор с Богом.</a:t>
            </a:r>
            <a:endParaRPr lang="ru-RU" sz="1800" dirty="0">
              <a:solidFill>
                <a:srgbClr val="7030A0"/>
              </a:solidFill>
            </a:endParaRPr>
          </a:p>
        </p:txBody>
      </p:sp>
      <p:pic>
        <p:nvPicPr>
          <p:cNvPr id="5122" name="Picture 2" descr="C:\Users\Оксана Юрьевна\Downloads\image040-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23714" y="379828"/>
            <a:ext cx="5852160" cy="58521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2535" y="457200"/>
            <a:ext cx="2940148" cy="16002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C3399"/>
                </a:solidFill>
              </a:rPr>
              <a:t>Искусство в религиозной культуре христианства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42535" y="2057400"/>
            <a:ext cx="2926080" cy="3811588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/>
              <a:t>Икона «НЕРУШИМАЯ СТЕНА»</a:t>
            </a:r>
          </a:p>
          <a:p>
            <a:pPr algn="just" fontAlgn="base"/>
            <a:r>
              <a:rPr lang="ru-RU" sz="1900" dirty="0" smtClean="0">
                <a:solidFill>
                  <a:srgbClr val="7030A0"/>
                </a:solidFill>
              </a:rPr>
              <a:t>Названа в честь своей стойкости, не поврежденности, какие бы бедствия, стихии и войны не пережил образ Божьей Матери, находящийся в Киевском монастыре.</a:t>
            </a:r>
          </a:p>
          <a:p>
            <a:pPr algn="just" fontAlgn="base"/>
            <a:r>
              <a:rPr lang="ru-RU" sz="1900" dirty="0" smtClean="0">
                <a:solidFill>
                  <a:srgbClr val="7030A0"/>
                </a:solidFill>
              </a:rPr>
              <a:t>Неподвластное разуму человека чудо, делает эту икону защитницей во всех бедах, болезнях и несчастьях. Икона отведет беды, пожары, не впустит в дом лихих людей, будет способствовать укреплению семейного счастья.</a:t>
            </a:r>
          </a:p>
          <a:p>
            <a:endParaRPr lang="ru-RU" dirty="0"/>
          </a:p>
        </p:txBody>
      </p:sp>
      <p:pic>
        <p:nvPicPr>
          <p:cNvPr id="6146" name="Picture 2" descr="C:\Users\Оксана Юрьевна\Downloads\image034-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995224" y="316892"/>
            <a:ext cx="4909625" cy="61159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7"/>
            <a:ext cx="7886700" cy="90096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CC3399"/>
                </a:solidFill>
              </a:rPr>
              <a:t>Искусство в религиозной культуре христианства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336431"/>
            <a:ext cx="3868340" cy="407963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Господь Вседержитель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308296"/>
            <a:ext cx="3887391" cy="379828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Богородица Умиление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8194" name="Picture 2" descr="C:\Users\Оксана Юрьевна\Downloads\image030-3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782728" y="1716258"/>
            <a:ext cx="3897037" cy="4771086"/>
          </a:xfrm>
          <a:prstGeom prst="rect">
            <a:avLst/>
          </a:prstGeom>
          <a:noFill/>
        </p:spPr>
      </p:pic>
      <p:pic>
        <p:nvPicPr>
          <p:cNvPr id="8195" name="Picture 3" descr="C:\Users\Оксана Юрьевна\Downloads\znachenie-ikony-gospod-vsederzhitel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90843" y="1692845"/>
            <a:ext cx="4078365" cy="49814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CC3399"/>
                </a:solidFill>
              </a:rPr>
              <a:t>Искусство в религиозной культуре Ислама</a:t>
            </a:r>
            <a:endParaRPr lang="ru-RU" dirty="0">
              <a:solidFill>
                <a:srgbClr val="CC3399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468" y="1825625"/>
            <a:ext cx="7863840" cy="4351338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dirty="0" smtClean="0">
                <a:solidFill>
                  <a:srgbClr val="7030A0"/>
                </a:solidFill>
              </a:rPr>
              <a:t>Ислам не рекомендует изображать людей и животных. При этом мусульмане огромное значение придают Священному Писанию – Корану. Поэтому среди них большое развитие получило искусство – </a:t>
            </a:r>
            <a:r>
              <a:rPr lang="ru-RU" b="1" i="1" dirty="0" smtClean="0">
                <a:solidFill>
                  <a:srgbClr val="7030A0"/>
                </a:solidFill>
              </a:rPr>
              <a:t>каллиграфии</a:t>
            </a:r>
            <a:r>
              <a:rPr lang="ru-RU" dirty="0" smtClean="0">
                <a:solidFill>
                  <a:srgbClr val="7030A0"/>
                </a:solidFill>
              </a:rPr>
              <a:t>. Оно берёт своё начало в представлении о том, что Коран является прямой речью Бога. Его слова, запечатлённые на бумаге или на чём-нибудь ином, конечно же, должны быть и внешне прекрасны. Считается, что каллиграф превосходит всех остальных художников, поскольку он изображает в наилучшем виде Божье Слово. Иногда каллиграфы, несмотря на запрет изображения, так передают на бумаге некоторые фразы, что они принимают вид склонившегося в молитве человека или же храброго льва.</a:t>
            </a:r>
            <a:endParaRPr lang="ru-RU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CC3399"/>
                </a:solidFill>
              </a:rPr>
              <a:t>Искусство в религиозной культуре Ислама</a:t>
            </a:r>
            <a:endParaRPr lang="ru-RU" dirty="0"/>
          </a:p>
        </p:txBody>
      </p:sp>
      <p:pic>
        <p:nvPicPr>
          <p:cNvPr id="9218" name="Picture 2" descr="C:\Users\Оксана Юрьевна\Downloads\7e16e00d372c223f238b650e2909a732.jpe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5594" y="2067951"/>
            <a:ext cx="4369256" cy="3481751"/>
          </a:xfrm>
          <a:prstGeom prst="rect">
            <a:avLst/>
          </a:prstGeom>
          <a:noFill/>
        </p:spPr>
      </p:pic>
      <p:pic>
        <p:nvPicPr>
          <p:cNvPr id="9219" name="Picture 3" descr="C:\Users\Оксана Юрьевна\Downloads\camel1-1-1024x102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629150" y="2058194"/>
            <a:ext cx="3886200" cy="3886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CC3399"/>
                </a:solidFill>
              </a:rPr>
              <a:t>Искусство в религиозной культуре Ислама</a:t>
            </a:r>
            <a:endParaRPr lang="ru-RU" dirty="0"/>
          </a:p>
        </p:txBody>
      </p:sp>
      <p:pic>
        <p:nvPicPr>
          <p:cNvPr id="10242" name="Picture 2" descr="C:\Users\Оксана Юрьевна\Downloads\preview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3510" y="2124222"/>
            <a:ext cx="4231340" cy="3471021"/>
          </a:xfrm>
          <a:prstGeom prst="rect">
            <a:avLst/>
          </a:prstGeom>
          <a:noFill/>
        </p:spPr>
      </p:pic>
      <p:pic>
        <p:nvPicPr>
          <p:cNvPr id="10243" name="Picture 3" descr="C:\Users\Оксана Юрьевна\Downloads\original_212632_kIrPIQG4uBaWZFQD5Bb2uGr4g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628271" y="2275810"/>
            <a:ext cx="4252839" cy="330658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CC3399"/>
                </a:solidFill>
              </a:rPr>
              <a:t>Искусство в религиозной культуре Ислама</a:t>
            </a:r>
            <a:endParaRPr lang="ru-RU" dirty="0"/>
          </a:p>
        </p:txBody>
      </p:sp>
      <p:pic>
        <p:nvPicPr>
          <p:cNvPr id="11266" name="Picture 2" descr="C:\Users\Оксана Юрьевна\Downloads\welshflag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3379" y="1873274"/>
            <a:ext cx="6407306" cy="45991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CC3399"/>
                </a:solidFill>
              </a:rPr>
              <a:t>Искусство в религиозной культуре Ислама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ru-RU" dirty="0" smtClean="0">
                <a:solidFill>
                  <a:srgbClr val="7030A0"/>
                </a:solidFill>
              </a:rPr>
              <a:t>У мусульман в силу особенностей их религии очень популярным стало декоративное искусство, умение создания орнаментов. В исламе развилось искусство  </a:t>
            </a:r>
            <a:r>
              <a:rPr lang="ru-RU" b="1" i="1" dirty="0" smtClean="0">
                <a:solidFill>
                  <a:srgbClr val="7030A0"/>
                </a:solidFill>
              </a:rPr>
              <a:t>арабесок</a:t>
            </a:r>
            <a:r>
              <a:rPr lang="ru-RU" dirty="0" smtClean="0">
                <a:solidFill>
                  <a:srgbClr val="7030A0"/>
                </a:solidFill>
              </a:rPr>
              <a:t> – сложных орнаментов, состоящих из бесконечно повторяющихся и перекликающихся друг с другом геометрических фигур, узоров, напоминающих животных, растений. Как правило, очень богатыми узорами украшены многие элементы убранства мечетей, мусульманских религиозных школ и других зданий.</a:t>
            </a:r>
            <a:endParaRPr lang="ru-RU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CC3399"/>
                </a:solidFill>
              </a:rPr>
              <a:t>Арабеска</a:t>
            </a:r>
            <a:endParaRPr lang="ru-RU" dirty="0">
              <a:solidFill>
                <a:srgbClr val="CC3399"/>
              </a:solidFill>
            </a:endParaRPr>
          </a:p>
        </p:txBody>
      </p:sp>
      <p:pic>
        <p:nvPicPr>
          <p:cNvPr id="12290" name="Picture 2" descr="C:\Users\Оксана Юрьевна\Downloads\4e8f1045c0a735180368d4696a99d5ce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2067" y="1307001"/>
            <a:ext cx="4505924" cy="3101578"/>
          </a:xfrm>
          <a:prstGeom prst="rect">
            <a:avLst/>
          </a:prstGeom>
          <a:noFill/>
        </p:spPr>
      </p:pic>
      <p:pic>
        <p:nvPicPr>
          <p:cNvPr id="12291" name="Picture 3" descr="C:\Users\Оксана Юрьевна\Downloads\81873282_dep_1485300VectorArabesqueDesig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7991" y="3338945"/>
            <a:ext cx="3104863" cy="28219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5" name="Picture 3" descr="C:\Users\Оксана Юрьевна\Downloads\160303131453a1a05b28127f5a0244a67f63925df6bf.jpe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83212" y="393895"/>
            <a:ext cx="7680960" cy="6063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Оксана Юрьевна\Downloads\df95b9d26154aceede6252a3f7b77a1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71956" y="434792"/>
            <a:ext cx="7750013" cy="58125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CC3399"/>
                </a:solidFill>
              </a:rPr>
              <a:t>Арабеска</a:t>
            </a:r>
            <a:endParaRPr lang="ru-RU" dirty="0">
              <a:solidFill>
                <a:srgbClr val="CC3399"/>
              </a:solidFill>
            </a:endParaRPr>
          </a:p>
        </p:txBody>
      </p:sp>
      <p:pic>
        <p:nvPicPr>
          <p:cNvPr id="15362" name="Picture 2" descr="C:\Users\Оксана Юрьевна\Downloads\depositphotos_9083387-stock-photo-ablution-fountain-in-great-mosque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50413" y="1853760"/>
            <a:ext cx="3216761" cy="4351338"/>
          </a:xfrm>
          <a:prstGeom prst="rect">
            <a:avLst/>
          </a:prstGeom>
          <a:noFill/>
        </p:spPr>
      </p:pic>
      <p:pic>
        <p:nvPicPr>
          <p:cNvPr id="15363" name="Picture 3" descr="C:\Users\Оксана Юрьевна\Downloads\slide-12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4284063" y="2404322"/>
            <a:ext cx="4470940" cy="33532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1973655" y="763479"/>
            <a:ext cx="5710840" cy="1924304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/>
              <a:t>Спасибо за внимание!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422935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467</TotalTime>
  <Words>731</Words>
  <Application>Microsoft Office PowerPoint</Application>
  <PresentationFormat>Экран (4:3)</PresentationFormat>
  <Paragraphs>37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Тема Office</vt:lpstr>
      <vt:lpstr>ОРКСЭ.  Тема: Искусство в религиозной культуре христианства и ислама.</vt:lpstr>
      <vt:lpstr>Искусство в религиозной культуре христианства</vt:lpstr>
      <vt:lpstr>Искусство в религиозной культуре христианства</vt:lpstr>
      <vt:lpstr>Презентация PowerPoint</vt:lpstr>
      <vt:lpstr>Искусство в религиозной культуре христианства</vt:lpstr>
      <vt:lpstr>Искусство в религиозной культуре христианства</vt:lpstr>
      <vt:lpstr>Искусство в религиозной культуре христианства</vt:lpstr>
      <vt:lpstr>Искусство в религиозной культуре христианства</vt:lpstr>
      <vt:lpstr>Искусство в религиозной культуре христианства</vt:lpstr>
      <vt:lpstr>Искусство в религиозной культуре христианства</vt:lpstr>
      <vt:lpstr>Искусство в религиозной культуре христианства</vt:lpstr>
      <vt:lpstr>Искусство в религиозной культуре Ислама</vt:lpstr>
      <vt:lpstr>Искусство в религиозной культуре Ислама</vt:lpstr>
      <vt:lpstr>Искусство в религиозной культуре Ислама</vt:lpstr>
      <vt:lpstr>Искусство в религиозной культуре Ислама</vt:lpstr>
      <vt:lpstr>Искусство в религиозной культуре Ислама</vt:lpstr>
      <vt:lpstr>Арабеска</vt:lpstr>
      <vt:lpstr>Презентация PowerPoint</vt:lpstr>
      <vt:lpstr>Презентация PowerPoint</vt:lpstr>
      <vt:lpstr>Арабеска</vt:lpstr>
      <vt:lpstr>Спасибо за внимание!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Матюхина</cp:lastModifiedBy>
  <cp:revision>37</cp:revision>
  <dcterms:created xsi:type="dcterms:W3CDTF">2016-08-19T04:09:22Z</dcterms:created>
  <dcterms:modified xsi:type="dcterms:W3CDTF">2020-12-18T11:18:15Z</dcterms:modified>
</cp:coreProperties>
</file>