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82" r:id="rId13"/>
    <p:sldId id="268" r:id="rId14"/>
    <p:sldId id="269" r:id="rId15"/>
    <p:sldId id="270" r:id="rId16"/>
    <p:sldId id="271" r:id="rId17"/>
    <p:sldId id="284" r:id="rId18"/>
    <p:sldId id="283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5" r:id="rId27"/>
    <p:sldId id="279" r:id="rId28"/>
    <p:sldId id="280" r:id="rId29"/>
    <p:sldId id="281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466"/>
    <a:srgbClr val="31742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106" d="100"/>
          <a:sy n="106" d="100"/>
        </p:scale>
        <p:origin x="-11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4E6EA-88D4-448E-A512-3B711106B5C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01766-695F-4DA5-AFE2-96EE9747710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jpeg"/><Relationship Id="rId7" Type="http://schemas.openxmlformats.org/officeDocument/2006/relationships/image" Target="../media/image8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openxmlformats.org/officeDocument/2006/relationships/image" Target="../media/image96.jpeg"/><Relationship Id="rId7" Type="http://schemas.openxmlformats.org/officeDocument/2006/relationships/image" Target="../media/image10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Relationship Id="rId9" Type="http://schemas.openxmlformats.org/officeDocument/2006/relationships/image" Target="../media/image10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8064896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br>
              <a:rPr lang="ru-RU" sz="16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«ДЕТСКИЙ САД № 11»</a:t>
            </a:r>
            <a:endParaRPr lang="ru-RU" sz="1600" b="1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2060848"/>
            <a:ext cx="7406640" cy="17526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1E10DA"/>
                </a:solidFill>
              </a:rPr>
              <a:t>Детско-родительский проект</a:t>
            </a:r>
          </a:p>
          <a:p>
            <a:pPr algn="ctr"/>
            <a:r>
              <a:rPr lang="ru-RU" spc="300" dirty="0" smtClean="0">
                <a:solidFill>
                  <a:srgbClr val="1E10DA"/>
                </a:solidFill>
              </a:rPr>
              <a:t>«ПРИРОДА – НАШ ДОМ»</a:t>
            </a:r>
            <a:endParaRPr lang="ru-RU" spc="300" dirty="0">
              <a:solidFill>
                <a:srgbClr val="1E10DA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44208" y="4509120"/>
            <a:ext cx="2448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Выполнила:</a:t>
            </a:r>
            <a:endParaRPr lang="ru-RU" sz="1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воспитатель: </a:t>
            </a:r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Гутор А. С.</a:t>
            </a:r>
          </a:p>
          <a:p>
            <a:endParaRPr lang="ru-RU" sz="1600" dirty="0" smtClean="0">
              <a:solidFill>
                <a:srgbClr val="6634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6634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solidFill>
                <a:srgbClr val="6634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1880" y="6309320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Мценск,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1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uphotoshop.ru/uploads/posts/full-img/frames/frames-15183.jpg"/>
          <p:cNvPicPr/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771800" y="1628800"/>
            <a:ext cx="457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B0F0"/>
                </a:solidFill>
                <a:latin typeface="Monotype Corsiva" pitchFamily="66" charset="0"/>
              </a:rPr>
              <a:t>"Природа - это самая лучшая из книг, написанная на особом языке. Этот язык надо изучить".</a:t>
            </a:r>
            <a:br>
              <a:rPr lang="ru-RU" sz="3200" dirty="0">
                <a:solidFill>
                  <a:srgbClr val="00B0F0"/>
                </a:solidFill>
                <a:latin typeface="Monotype Corsiva" pitchFamily="66" charset="0"/>
              </a:rPr>
            </a:br>
            <a:r>
              <a:rPr lang="ru-RU" sz="3200" dirty="0" err="1">
                <a:solidFill>
                  <a:srgbClr val="00B0F0"/>
                </a:solidFill>
                <a:latin typeface="Monotype Corsiva" pitchFamily="66" charset="0"/>
              </a:rPr>
              <a:t>Н.Г.Гарин-Михайловский</a:t>
            </a:r>
            <a:endParaRPr lang="ru-RU" sz="3200" dirty="0">
              <a:solidFill>
                <a:srgbClr val="00B0F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Горизонтальный свиток 5"/>
          <p:cNvSpPr/>
          <p:nvPr/>
        </p:nvSpPr>
        <p:spPr>
          <a:xfrm>
            <a:off x="1115616" y="2636912"/>
            <a:ext cx="6912768" cy="4032448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691680" y="3284984"/>
            <a:ext cx="612068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Актуальность: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Экологическая проблема – одна из острейших проблем современности. Будущее человечества зависит от уровня экологической культуры каждого человека, его компетентного участия в их решении.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1115616" y="404664"/>
            <a:ext cx="6840760" cy="2304256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331640" y="740407"/>
            <a:ext cx="655272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Проблема: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У детей дошкольного возраста недостаточно сформирован уровень экологической грамотности и культуры.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15361" grpId="1"/>
      <p:bldP spid="5" grpId="0" animBg="1"/>
      <p:bldP spid="235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Овал 6"/>
          <p:cNvSpPr/>
          <p:nvPr/>
        </p:nvSpPr>
        <p:spPr>
          <a:xfrm>
            <a:off x="3563888" y="188640"/>
            <a:ext cx="1944216" cy="57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Цель: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1043608" y="692696"/>
            <a:ext cx="6624736" cy="1152128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ctr"/>
            <a:r>
              <a:rPr lang="ru-RU" dirty="0" smtClean="0">
                <a:solidFill>
                  <a:srgbClr val="7030A0"/>
                </a:solidFill>
                <a:latin typeface="Monotype Corsiva" pitchFamily="66" charset="0"/>
              </a:rPr>
              <a:t>Формировать </a:t>
            </a:r>
            <a:r>
              <a:rPr lang="ru-RU" dirty="0">
                <a:solidFill>
                  <a:srgbClr val="7030A0"/>
                </a:solidFill>
                <a:latin typeface="Monotype Corsiva" pitchFamily="66" charset="0"/>
              </a:rPr>
              <a:t>экологическую грамотность у детей, бережное отношение к природе и окружающему миру.</a:t>
            </a:r>
          </a:p>
          <a:p>
            <a:pPr algn="ctr"/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563888" y="1844824"/>
            <a:ext cx="1944216" cy="57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Задачи: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1115616" y="1916832"/>
            <a:ext cx="6624736" cy="4797152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  <a:t>Формировать у детей бережное, ответственное, эмоционально-доброжелательное отношение к миру природы, к живым существам, в  процессе общения с ними.</a:t>
            </a:r>
            <a:b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  <a:t>Формировать навыки наблюдения и экспериментирования в процессе </a:t>
            </a:r>
            <a:b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  <a:t> поисково-познавательной деятельности.</a:t>
            </a:r>
            <a:b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  <a:t>Развивать у детей воображение, речь, фантазию, мышление, умение анализировать, сравнивать и обобщать.                                                              </a:t>
            </a:r>
            <a:endParaRPr lang="ru-RU" sz="16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r>
              <a:rPr lang="ru-RU" sz="1600" dirty="0" smtClean="0">
                <a:solidFill>
                  <a:srgbClr val="7030A0"/>
                </a:solidFill>
                <a:latin typeface="Monotype Corsiva" pitchFamily="66" charset="0"/>
              </a:rPr>
              <a:t>Охранять </a:t>
            </a:r>
            <a: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  <a:t>и укреплять здоровье детей.</a:t>
            </a:r>
            <a:b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  <a:t>Совершенствовать навыки детей по уходу за растениями.</a:t>
            </a:r>
            <a:b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  <a:t>Совершенствовать традиционные и нетрадиционные техники изображения.                                                        </a:t>
            </a:r>
            <a:endParaRPr lang="ru-RU" sz="16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r>
              <a:rPr lang="ru-RU" sz="1600" dirty="0" smtClean="0">
                <a:solidFill>
                  <a:srgbClr val="7030A0"/>
                </a:solidFill>
                <a:latin typeface="Monotype Corsiva" pitchFamily="66" charset="0"/>
              </a:rPr>
              <a:t>Расширять </a:t>
            </a:r>
            <a: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  <a:t>набор материалов для использования в рисовании и аппликации.                            </a:t>
            </a:r>
            <a:endParaRPr lang="ru-RU" sz="16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r>
              <a:rPr lang="ru-RU" sz="1600" dirty="0" smtClean="0">
                <a:solidFill>
                  <a:srgbClr val="7030A0"/>
                </a:solidFill>
                <a:latin typeface="Monotype Corsiva" pitchFamily="66" charset="0"/>
              </a:rPr>
              <a:t>Развивать </a:t>
            </a:r>
            <a:r>
              <a:rPr lang="ru-RU" sz="1600" dirty="0">
                <a:solidFill>
                  <a:srgbClr val="7030A0"/>
                </a:solidFill>
                <a:latin typeface="Monotype Corsiva" pitchFamily="66" charset="0"/>
              </a:rPr>
              <a:t>цветовое восприятие, творческую активность.</a:t>
            </a:r>
          </a:p>
          <a:p>
            <a:pPr algn="ctr"/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2555776" y="260648"/>
            <a:ext cx="4248472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7030A0"/>
                </a:solidFill>
                <a:latin typeface="Monotype Corsiva" pitchFamily="66" charset="0"/>
              </a:rPr>
              <a:t>I </a:t>
            </a:r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этап - подготовительный</a:t>
            </a:r>
            <a:endParaRPr lang="ru-RU" sz="2000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18436" name="Picture 4" descr="https://img.labirint.ru/images/comments_pic/1520/0_81f342b2d0e21c49d2c85bb47fd319eb_143159833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3528" y="476672"/>
            <a:ext cx="1748766" cy="2448272"/>
          </a:xfrm>
          <a:prstGeom prst="rect">
            <a:avLst/>
          </a:prstGeom>
          <a:noFill/>
        </p:spPr>
      </p:pic>
      <p:pic>
        <p:nvPicPr>
          <p:cNvPr id="18438" name="Picture 6" descr="http://bookean.ru/upload/iblock/ed1/ed1a28e84485c1f19b7eab44cc9a06ce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339752" y="1196752"/>
            <a:ext cx="1732652" cy="2526319"/>
          </a:xfrm>
          <a:prstGeom prst="rect">
            <a:avLst/>
          </a:prstGeom>
          <a:noFill/>
        </p:spPr>
      </p:pic>
      <p:pic>
        <p:nvPicPr>
          <p:cNvPr id="18440" name="Picture 8" descr="https://bookz.ru/pics/unii-eko_892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092280" y="260648"/>
            <a:ext cx="1818741" cy="2664296"/>
          </a:xfrm>
          <a:prstGeom prst="rect">
            <a:avLst/>
          </a:prstGeom>
          <a:noFill/>
        </p:spPr>
      </p:pic>
      <p:pic>
        <p:nvPicPr>
          <p:cNvPr id="18442" name="Picture 10" descr="http://900igr.net/up/datai/146648/0012-015-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20" y="3861048"/>
            <a:ext cx="1788172" cy="2660662"/>
          </a:xfrm>
          <a:prstGeom prst="rect">
            <a:avLst/>
          </a:prstGeom>
          <a:noFill/>
        </p:spPr>
      </p:pic>
      <p:pic>
        <p:nvPicPr>
          <p:cNvPr id="18444" name="Picture 12" descr="https://mmedia.ozone.ru/multimedia/1017201894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7164288" y="4005064"/>
            <a:ext cx="1767824" cy="2574501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Рабочий стол\Понмарен\DSCN6591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 rot="5400000">
            <a:off x="4419116" y="1565660"/>
            <a:ext cx="2376004" cy="1782204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Понмарен\WP_20171130_07_45_54_Pro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2627784" y="4077072"/>
            <a:ext cx="3528392" cy="24355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2555776" y="260648"/>
            <a:ext cx="4248472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7030A0"/>
                </a:solidFill>
                <a:latin typeface="Monotype Corsiva" pitchFamily="66" charset="0"/>
              </a:rPr>
              <a:t>II </a:t>
            </a:r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этап - основной</a:t>
            </a:r>
            <a:endParaRPr lang="ru-RU" sz="2000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1556792"/>
            <a:ext cx="2843808" cy="2331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Лента лицом вниз 6"/>
          <p:cNvSpPr/>
          <p:nvPr/>
        </p:nvSpPr>
        <p:spPr>
          <a:xfrm>
            <a:off x="1547664" y="980728"/>
            <a:ext cx="6048672" cy="576064"/>
          </a:xfrm>
          <a:prstGeom prst="ribb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131840" y="1124744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Беседа: «Берегите лес»</a:t>
            </a:r>
            <a:endParaRPr lang="ru-RU" sz="2000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627784" y="4365104"/>
            <a:ext cx="302433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364088" y="1628800"/>
            <a:ext cx="316835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6" name="Лента лицом вниз 5"/>
          <p:cNvSpPr/>
          <p:nvPr/>
        </p:nvSpPr>
        <p:spPr>
          <a:xfrm>
            <a:off x="1547664" y="476672"/>
            <a:ext cx="6048672" cy="576064"/>
          </a:xfrm>
          <a:prstGeom prst="ribb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059832" y="620688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Monotype Corsiva" pitchFamily="66" charset="0"/>
              </a:rPr>
              <a:t>Беседа о птицах</a:t>
            </a:r>
            <a:endParaRPr lang="ru-RU" sz="2400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C:\Documents and Settings\Admin\Рабочий стол\Понмарен\DSCN676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1" y="1268760"/>
            <a:ext cx="3935993" cy="2952328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Понмарен\DSCN677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499992" y="3266891"/>
            <a:ext cx="4395834" cy="32972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Лента лицом вниз 4"/>
          <p:cNvSpPr/>
          <p:nvPr/>
        </p:nvSpPr>
        <p:spPr>
          <a:xfrm>
            <a:off x="395536" y="260648"/>
            <a:ext cx="7992888" cy="576064"/>
          </a:xfrm>
          <a:prstGeom prst="ribb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123728" y="404664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Презентация: «Красная книга России»</a:t>
            </a:r>
            <a:endParaRPr lang="ru-RU" sz="2000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19459" name="Picture 3" descr="H:\DSCN658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2" y="1268761"/>
            <a:ext cx="4415992" cy="3312368"/>
          </a:xfrm>
          <a:prstGeom prst="rect">
            <a:avLst/>
          </a:prstGeom>
          <a:noFill/>
        </p:spPr>
      </p:pic>
      <p:pic>
        <p:nvPicPr>
          <p:cNvPr id="19461" name="Picture 5" descr="http://ozon-st.cdn.ngenix.net/multimedia/101051468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56176" y="3140968"/>
            <a:ext cx="2359414" cy="30963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115616" y="260648"/>
            <a:ext cx="6624736" cy="79208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Познавательные мультфильмы:</a:t>
            </a:r>
            <a:endParaRPr lang="ru-RU" sz="2000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44008" y="2924944"/>
            <a:ext cx="4236979" cy="3177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79512" y="1556791"/>
            <a:ext cx="3960440" cy="297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0" y="4653136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>«</a:t>
            </a:r>
            <a:r>
              <a:rPr lang="ru-RU" dirty="0" smtClean="0">
                <a:solidFill>
                  <a:srgbClr val="663466"/>
                </a:solidFill>
                <a:latin typeface="Monotype Corsiva" pitchFamily="66" charset="0"/>
              </a:rPr>
              <a:t>Волшебница – вода»</a:t>
            </a:r>
            <a:endParaRPr lang="ru-RU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6165304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>«</a:t>
            </a:r>
            <a:r>
              <a:rPr lang="ru-RU" dirty="0" smtClean="0">
                <a:solidFill>
                  <a:srgbClr val="663466"/>
                </a:solidFill>
                <a:latin typeface="Monotype Corsiva" pitchFamily="66" charset="0"/>
              </a:rPr>
              <a:t>Природные явления»</a:t>
            </a:r>
            <a:endParaRPr lang="ru-RU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115616" y="260648"/>
            <a:ext cx="6624736" cy="100811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7030A0"/>
                </a:solidFill>
                <a:latin typeface="Monotype Corsiva" pitchFamily="66" charset="0"/>
              </a:rPr>
              <a:t>Экологическая </a:t>
            </a:r>
            <a:r>
              <a:rPr lang="ru-RU" sz="2400" dirty="0" smtClean="0">
                <a:solidFill>
                  <a:srgbClr val="7030A0"/>
                </a:solidFill>
                <a:latin typeface="Monotype Corsiva" pitchFamily="66" charset="0"/>
              </a:rPr>
              <a:t>викторина: </a:t>
            </a:r>
          </a:p>
          <a:p>
            <a:pPr algn="ctr"/>
            <a:r>
              <a:rPr lang="ru-RU" sz="2400" dirty="0" smtClean="0">
                <a:solidFill>
                  <a:srgbClr val="7030A0"/>
                </a:solidFill>
                <a:latin typeface="Monotype Corsiva" pitchFamily="66" charset="0"/>
              </a:rPr>
              <a:t>«</a:t>
            </a:r>
            <a:r>
              <a:rPr lang="ru-RU" sz="2400" dirty="0">
                <a:solidFill>
                  <a:srgbClr val="7030A0"/>
                </a:solidFill>
                <a:latin typeface="Monotype Corsiva" pitchFamily="66" charset="0"/>
              </a:rPr>
              <a:t>Знай, люби и охраняй свой край».</a:t>
            </a:r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7544" y="1412776"/>
            <a:ext cx="3059832" cy="229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95536" y="4077072"/>
            <a:ext cx="3072341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364088" y="1484784"/>
            <a:ext cx="3096344" cy="2322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364087" y="4077072"/>
            <a:ext cx="3120347" cy="2340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835696" y="260648"/>
            <a:ext cx="5328592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Monotype Corsiva" pitchFamily="66" charset="0"/>
              </a:rPr>
              <a:t>Дидактические игры</a:t>
            </a:r>
            <a:endParaRPr lang="ru-RU" sz="2400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3501" y="1988840"/>
            <a:ext cx="2112235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043608" y="4585755"/>
            <a:ext cx="2232248" cy="1723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652121" y="4185085"/>
            <a:ext cx="2387756" cy="1790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795803" y="2132856"/>
            <a:ext cx="2184241" cy="1638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5220072" y="1556792"/>
            <a:ext cx="1944216" cy="1620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 rot="5400000">
            <a:off x="7133291" y="1443773"/>
            <a:ext cx="1976169" cy="1482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0" y="3645024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Monotype Corsiva" pitchFamily="66" charset="0"/>
              </a:rPr>
              <a:t>«Ветка, ветка, чья ты детка?»</a:t>
            </a:r>
            <a:endParaRPr lang="ru-RU" sz="1400" dirty="0">
              <a:latin typeface="Monotype Corsiva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71600" y="6309320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Monotype Corsiva" pitchFamily="66" charset="0"/>
              </a:rPr>
              <a:t>    «С какого дерева листок?»</a:t>
            </a:r>
            <a:endParaRPr lang="ru-RU" sz="1400" dirty="0">
              <a:latin typeface="Monotype Corsiva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24128" y="6021288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Monotype Corsiva" pitchFamily="66" charset="0"/>
              </a:rPr>
              <a:t>    «Четвертый лишний»</a:t>
            </a:r>
            <a:endParaRPr lang="ru-RU" sz="1400" dirty="0">
              <a:latin typeface="Monotype Corsiva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56176" y="335699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«Перфокарты»</a:t>
            </a:r>
            <a:endParaRPr lang="ru-RU" sz="1400" dirty="0">
              <a:latin typeface="Monotype Corsiva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15816" y="3933056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«Живое - неживое»</a:t>
            </a:r>
            <a:endParaRPr lang="ru-RU" sz="14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1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0"/>
                            </p:stCondLst>
                            <p:childTnLst>
                              <p:par>
                                <p:cTn id="4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5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/>
      <p:bldP spid="17" grpId="0"/>
      <p:bldP spid="18" grpId="0"/>
      <p:bldP spid="19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dmin\Рабочий стол\Понмарен\DSCN677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1560" y="404664"/>
            <a:ext cx="2676097" cy="20073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2564904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«Воздух, земля, вода»</a:t>
            </a:r>
            <a:endParaRPr lang="ru-RU" sz="1400" dirty="0">
              <a:latin typeface="Monotype Corsiva" pitchFamily="66" charset="0"/>
            </a:endParaRPr>
          </a:p>
        </p:txBody>
      </p:sp>
      <p:pic>
        <p:nvPicPr>
          <p:cNvPr id="7" name="Picture 2" descr="C:\Documents and Settings\Admin\Рабочий стол\Понмарен\DSCN6769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436096" y="1119086"/>
            <a:ext cx="2808312" cy="210647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724128" y="335699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«Цветы»</a:t>
            </a:r>
            <a:endParaRPr lang="ru-RU" sz="1400" dirty="0">
              <a:latin typeface="Monotype Corsiva" pitchFamily="66" charset="0"/>
            </a:endParaRPr>
          </a:p>
        </p:txBody>
      </p:sp>
      <p:pic>
        <p:nvPicPr>
          <p:cNvPr id="9" name="Picture 4" descr="C:\Documents and Settings\Admin\Рабочий стол\Понмарен\DSCN6772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11560" y="3068960"/>
            <a:ext cx="2688254" cy="201641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99592" y="515719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«Что где растет?»</a:t>
            </a:r>
            <a:endParaRPr lang="ru-RU" sz="1400" dirty="0">
              <a:latin typeface="Monotype Corsiva" pitchFamily="66" charset="0"/>
            </a:endParaRPr>
          </a:p>
        </p:txBody>
      </p:sp>
      <p:pic>
        <p:nvPicPr>
          <p:cNvPr id="11" name="Picture 5" descr="C:\Documents and Settings\Admin\Рабочий стол\Понмарен\DSCN6773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436096" y="3717032"/>
            <a:ext cx="2807986" cy="210622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96136" y="5949280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«Ветки, детки»</a:t>
            </a:r>
            <a:endParaRPr lang="ru-RU" sz="14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1115616" y="260648"/>
            <a:ext cx="6624736" cy="864096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Аппликация с элементами рисования пеной для бритья «Голубая планета».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5122" name="Picture 2" descr="C:\Documents and Settings\Admin\Рабочий стол\Понмарен\WP_20170417_12_13_31_Pro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1412776"/>
            <a:ext cx="4067944" cy="2736304"/>
          </a:xfrm>
          <a:prstGeom prst="rect">
            <a:avLst/>
          </a:prstGeom>
          <a:noFill/>
        </p:spPr>
      </p:pic>
      <p:pic>
        <p:nvPicPr>
          <p:cNvPr id="5123" name="Picture 3" descr="C:\Documents and Settings\Admin\Рабочий стол\Понмарен\WP_20171204_17_38_07_Pro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499992" y="3789040"/>
            <a:ext cx="4320480" cy="27809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115616" y="260648"/>
            <a:ext cx="6624736" cy="864096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Рисование «Лесное царство»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6146" name="Picture 2" descr="C:\Documents and Settings\Admin\Рабочий стол\Понмарен\WP_20171127_10_48_29_Pro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1" y="1268760"/>
            <a:ext cx="3125147" cy="2016224"/>
          </a:xfrm>
          <a:prstGeom prst="rect">
            <a:avLst/>
          </a:prstGeom>
          <a:noFill/>
        </p:spPr>
      </p:pic>
      <p:pic>
        <p:nvPicPr>
          <p:cNvPr id="6147" name="Picture 3" descr="C:\Documents and Settings\Admin\Рабочий стол\Понмарен\WP_20171127_10_48_45_Pro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79512" y="3861048"/>
            <a:ext cx="3168352" cy="2304256"/>
          </a:xfrm>
          <a:prstGeom prst="rect">
            <a:avLst/>
          </a:prstGeom>
          <a:noFill/>
        </p:spPr>
      </p:pic>
      <p:pic>
        <p:nvPicPr>
          <p:cNvPr id="6148" name="Picture 4" descr="C:\Documents and Settings\Admin\Рабочий стол\Понмарен\WP_20171204_17_31_31_Pro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rot="5400000">
            <a:off x="2987824" y="2132856"/>
            <a:ext cx="3528392" cy="1944216"/>
          </a:xfrm>
          <a:prstGeom prst="rect">
            <a:avLst/>
          </a:prstGeom>
          <a:noFill/>
        </p:spPr>
      </p:pic>
      <p:pic>
        <p:nvPicPr>
          <p:cNvPr id="6149" name="Picture 5" descr="C:\Documents and Settings\Admin\Рабочий стол\Понмарен\WP_20171204_17_31_42_Pro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 rot="5400000">
            <a:off x="6048164" y="3032957"/>
            <a:ext cx="3312366" cy="1800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691680" y="188640"/>
            <a:ext cx="5544616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Экспериментальная  деятельность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7170" name="Picture 2" descr="C:\Documents and Settings\Admin\Рабочий стол\Понмарен\DSCN6629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771800" y="1124744"/>
            <a:ext cx="2609450" cy="1656184"/>
          </a:xfrm>
          <a:prstGeom prst="rect">
            <a:avLst/>
          </a:prstGeom>
          <a:noFill/>
        </p:spPr>
      </p:pic>
      <p:pic>
        <p:nvPicPr>
          <p:cNvPr id="7171" name="Picture 3" descr="C:\Documents and Settings\Admin\Рабочий стол\Понмарен\DSCN665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1124744"/>
            <a:ext cx="2495996" cy="1656184"/>
          </a:xfrm>
          <a:prstGeom prst="rect">
            <a:avLst/>
          </a:prstGeom>
          <a:noFill/>
        </p:spPr>
      </p:pic>
      <p:pic>
        <p:nvPicPr>
          <p:cNvPr id="7172" name="Picture 4" descr="C:\Documents and Settings\Admin\Рабочий стол\Понмарен\DSCN665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0" y="4293096"/>
            <a:ext cx="2483767" cy="1656184"/>
          </a:xfrm>
          <a:prstGeom prst="rect">
            <a:avLst/>
          </a:prstGeom>
          <a:noFill/>
        </p:spPr>
      </p:pic>
      <p:pic>
        <p:nvPicPr>
          <p:cNvPr id="7173" name="Picture 5" descr="C:\Documents and Settings\Admin\Рабочий стол\Понмарен\DSCN6774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156176" y="4077072"/>
            <a:ext cx="2448272" cy="1836412"/>
          </a:xfrm>
          <a:prstGeom prst="rect">
            <a:avLst/>
          </a:prstGeom>
          <a:noFill/>
        </p:spPr>
      </p:pic>
      <p:pic>
        <p:nvPicPr>
          <p:cNvPr id="7174" name="Picture 6" descr="C:\Documents and Settings\Admin\Рабочий стол\Понмарен\DSCN6778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3203848" y="4149080"/>
            <a:ext cx="2111995" cy="1584176"/>
          </a:xfrm>
          <a:prstGeom prst="rect">
            <a:avLst/>
          </a:prstGeom>
          <a:noFill/>
        </p:spPr>
      </p:pic>
      <p:sp>
        <p:nvSpPr>
          <p:cNvPr id="13" name="Капля 12"/>
          <p:cNvSpPr/>
          <p:nvPr/>
        </p:nvSpPr>
        <p:spPr>
          <a:xfrm rot="16567078">
            <a:off x="6733716" y="1273207"/>
            <a:ext cx="1861130" cy="1702574"/>
          </a:xfrm>
          <a:prstGeom prst="teardrop">
            <a:avLst>
              <a:gd name="adj" fmla="val 133225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876256" y="1700808"/>
            <a:ext cx="1512168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63466"/>
                </a:solidFill>
                <a:latin typeface="Monotype Corsiva" pitchFamily="66" charset="0"/>
              </a:rPr>
              <a:t>Свойства воды</a:t>
            </a:r>
            <a:endParaRPr lang="ru-RU" sz="2000" b="1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2924944"/>
            <a:ext cx="5364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    «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Превращение воды из жидкого агрегатного состояния в твердое»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9512" y="6021288"/>
            <a:ext cx="21237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«Свойства снега»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68144" y="6093297"/>
            <a:ext cx="26642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«Превращение пара в иней»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59832" y="5877272"/>
            <a:ext cx="26642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«Иней – это тоже вода»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8198" name="Picture 6" descr="C:\Documents and Settings\Admin\Рабочий стол\Понмарен\DSCN667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260648"/>
            <a:ext cx="2592288" cy="1944436"/>
          </a:xfrm>
          <a:prstGeom prst="rect">
            <a:avLst/>
          </a:prstGeom>
          <a:noFill/>
        </p:spPr>
      </p:pic>
      <p:pic>
        <p:nvPicPr>
          <p:cNvPr id="8199" name="Picture 7" descr="C:\Documents and Settings\Admin\Рабочий стол\Понмарен\DSCN6679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588224" y="4653136"/>
            <a:ext cx="2303995" cy="1728192"/>
          </a:xfrm>
          <a:prstGeom prst="rect">
            <a:avLst/>
          </a:prstGeom>
          <a:noFill/>
        </p:spPr>
      </p:pic>
      <p:pic>
        <p:nvPicPr>
          <p:cNvPr id="8200" name="Picture 8" descr="C:\Documents and Settings\Admin\Рабочий стол\Понмарен\DSCN6682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228184" y="260648"/>
            <a:ext cx="2448272" cy="1481308"/>
          </a:xfrm>
          <a:prstGeom prst="rect">
            <a:avLst/>
          </a:prstGeom>
          <a:noFill/>
        </p:spPr>
      </p:pic>
      <p:pic>
        <p:nvPicPr>
          <p:cNvPr id="8201" name="Picture 9" descr="C:\Documents and Settings\Admin\Рабочий стол\Понмарен\DSCN6686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0" y="3284984"/>
            <a:ext cx="2592288" cy="2057832"/>
          </a:xfrm>
          <a:prstGeom prst="rect">
            <a:avLst/>
          </a:prstGeom>
          <a:noFill/>
        </p:spPr>
      </p:pic>
      <p:pic>
        <p:nvPicPr>
          <p:cNvPr id="11268" name="Picture 4" descr="http://www.children37.ru/%D0%BA%D0%B0%D0%BF%D0%B5%D0%BB%D1%8C%D0%BA%D0%B0.pn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3995936" y="3573016"/>
            <a:ext cx="792088" cy="1242138"/>
          </a:xfrm>
          <a:prstGeom prst="rect">
            <a:avLst/>
          </a:prstGeom>
          <a:noFill/>
        </p:spPr>
      </p:pic>
      <p:pic>
        <p:nvPicPr>
          <p:cNvPr id="15" name="Picture 4" descr="http://www.children37.ru/%D0%BA%D0%B0%D0%BF%D0%B5%D0%BB%D1%8C%D0%BA%D0%B0.pn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3059832" y="5157192"/>
            <a:ext cx="792088" cy="1242139"/>
          </a:xfrm>
          <a:prstGeom prst="rect">
            <a:avLst/>
          </a:prstGeom>
          <a:noFill/>
        </p:spPr>
      </p:pic>
      <p:pic>
        <p:nvPicPr>
          <p:cNvPr id="16" name="Picture 4" descr="http://www.children37.ru/%D0%BA%D0%B0%D0%BF%D0%B5%D0%BB%D1%8C%D0%BA%D0%B0.pn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4067944" y="260648"/>
            <a:ext cx="729472" cy="1143945"/>
          </a:xfrm>
          <a:prstGeom prst="rect">
            <a:avLst/>
          </a:prstGeom>
          <a:noFill/>
        </p:spPr>
      </p:pic>
      <p:pic>
        <p:nvPicPr>
          <p:cNvPr id="17" name="Picture 4" descr="http://www.children37.ru/%D0%BA%D0%B0%D0%BF%D0%B5%D0%BB%D1%8C%D0%BA%D0%B0.pn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3059832" y="1844824"/>
            <a:ext cx="729472" cy="1143945"/>
          </a:xfrm>
          <a:prstGeom prst="rect">
            <a:avLst/>
          </a:prstGeom>
          <a:noFill/>
        </p:spPr>
      </p:pic>
      <p:pic>
        <p:nvPicPr>
          <p:cNvPr id="11269" name="Picture 5" descr="D:\фото для призент\DSCN5588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4716016" y="2276872"/>
            <a:ext cx="2592568" cy="1884838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0" y="2348880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«Откуда берется вода»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0" y="5517232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«Текучесть воды»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372200" y="6519446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«Вода прозрачная»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6016" y="4221088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«Лед – твердая вода»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16216" y="1700808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52120" y="1772816"/>
            <a:ext cx="33478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«Вода – это растворитель»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0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5" name="Picture 1" descr="C:\Documents and Settings\Admin\Рабочий стол\Понмарен\DSCN6688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1520" y="1268760"/>
            <a:ext cx="2591995" cy="1944216"/>
          </a:xfrm>
          <a:prstGeom prst="rect">
            <a:avLst/>
          </a:prstGeom>
          <a:noFill/>
        </p:spPr>
      </p:pic>
      <p:pic>
        <p:nvPicPr>
          <p:cNvPr id="6" name="Picture 2" descr="C:\Documents and Settings\Admin\Рабочий стол\Понмарен\DSCN6690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20" y="4293096"/>
            <a:ext cx="2591995" cy="1944216"/>
          </a:xfrm>
          <a:prstGeom prst="rect">
            <a:avLst/>
          </a:prstGeom>
          <a:noFill/>
        </p:spPr>
      </p:pic>
      <p:pic>
        <p:nvPicPr>
          <p:cNvPr id="7" name="Picture 3" descr="C:\Documents and Settings\Admin\Рабочий стол\Понмарен\DSCN6699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436096" y="1412776"/>
            <a:ext cx="2664296" cy="1890424"/>
          </a:xfrm>
          <a:prstGeom prst="rect">
            <a:avLst/>
          </a:prstGeom>
          <a:noFill/>
        </p:spPr>
      </p:pic>
      <p:pic>
        <p:nvPicPr>
          <p:cNvPr id="8" name="Picture 8" descr="C:\Documents and Settings\Admin\Рабочий стол\Понмарен\DSCN6767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436096" y="4149080"/>
            <a:ext cx="2667349" cy="2000738"/>
          </a:xfrm>
          <a:prstGeom prst="rect">
            <a:avLst/>
          </a:prstGeom>
          <a:noFill/>
        </p:spPr>
      </p:pic>
      <p:sp>
        <p:nvSpPr>
          <p:cNvPr id="10" name="Выноска-облако 9"/>
          <p:cNvSpPr/>
          <p:nvPr/>
        </p:nvSpPr>
        <p:spPr>
          <a:xfrm>
            <a:off x="2987824" y="188640"/>
            <a:ext cx="2952328" cy="720080"/>
          </a:xfrm>
          <a:prstGeom prst="cloudCallout">
            <a:avLst>
              <a:gd name="adj1" fmla="val -14823"/>
              <a:gd name="adj2" fmla="val 3217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663466"/>
                </a:solidFill>
              </a:rPr>
              <a:t>Свойства воздуха</a:t>
            </a:r>
            <a:endParaRPr lang="ru-RU" dirty="0">
              <a:solidFill>
                <a:srgbClr val="663466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356992"/>
            <a:ext cx="30598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«Воздух прозрачный, невидимый»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6381328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«Распространяет запахи»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36096" y="3429000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«Он повсюду»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36096" y="6237312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«Воздух легче воды»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12" name="Picture 4" descr="C:\Documents and Settings\Admin\Рабочий стол\Понмарен\DSCN674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39552" y="1628800"/>
            <a:ext cx="2303996" cy="1728192"/>
          </a:xfrm>
          <a:prstGeom prst="rect">
            <a:avLst/>
          </a:prstGeom>
          <a:noFill/>
        </p:spPr>
      </p:pic>
      <p:pic>
        <p:nvPicPr>
          <p:cNvPr id="13" name="Picture 5" descr="C:\Documents and Settings\Admin\Рабочий стол\Понмарен\DSCN674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059832" y="3717032"/>
            <a:ext cx="2342469" cy="1818367"/>
          </a:xfrm>
          <a:prstGeom prst="rect">
            <a:avLst/>
          </a:prstGeom>
          <a:noFill/>
        </p:spPr>
      </p:pic>
      <p:pic>
        <p:nvPicPr>
          <p:cNvPr id="14" name="Picture 6" descr="C:\Documents and Settings\Admin\Рабочий стол\Понмарен\DSCN675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084168" y="1052736"/>
            <a:ext cx="2376264" cy="1800200"/>
          </a:xfrm>
          <a:prstGeom prst="rect">
            <a:avLst/>
          </a:prstGeom>
          <a:noFill/>
        </p:spPr>
      </p:pic>
      <p:sp>
        <p:nvSpPr>
          <p:cNvPr id="15" name="Овал 14"/>
          <p:cNvSpPr/>
          <p:nvPr/>
        </p:nvSpPr>
        <p:spPr>
          <a:xfrm>
            <a:off x="1691680" y="188640"/>
            <a:ext cx="5544616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Эксперимент  - извержение вулкана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«Макет вулкана»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0152" y="3068960"/>
            <a:ext cx="262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«Извержение вулкана»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15816" y="5805264"/>
            <a:ext cx="262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«Чем опасен вулкан» (познавательный ролик)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38914" name="AutoShape 2" descr="https://www.comboplayer.ru/static/video_images/6ac/c26/6acc268ad5f418ede7c357093d703e8672a5a0b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6" name="Picture 4" descr="https://dl28.photosklad.net/20121123/8d44a9ef6d5ef989cedc209a7628c8f3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724128" y="4221088"/>
            <a:ext cx="3240360" cy="24302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12" name="Picture 3" descr="H:\Фото для работы\IMG_20170228_16424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1560" y="1916832"/>
            <a:ext cx="1368152" cy="2079590"/>
          </a:xfrm>
          <a:prstGeom prst="rect">
            <a:avLst/>
          </a:prstGeom>
          <a:noFill/>
        </p:spPr>
      </p:pic>
      <p:pic>
        <p:nvPicPr>
          <p:cNvPr id="13" name="Picture 9" descr="H:\Фото для работы\IMG_20170216_08033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508104" y="4293096"/>
            <a:ext cx="2856318" cy="2142238"/>
          </a:xfrm>
          <a:prstGeom prst="rect">
            <a:avLst/>
          </a:prstGeom>
          <a:noFill/>
        </p:spPr>
      </p:pic>
      <p:pic>
        <p:nvPicPr>
          <p:cNvPr id="14" name="Picture 5" descr="http://dachnaya-zhizn.ru/images/dacha/obrezanii-luk-posadi000li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940152" y="1916832"/>
            <a:ext cx="2304256" cy="1728192"/>
          </a:xfrm>
          <a:prstGeom prst="rect">
            <a:avLst/>
          </a:prstGeom>
          <a:noFill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79513" y="4460092"/>
            <a:ext cx="2736304" cy="192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Овал 18"/>
          <p:cNvSpPr/>
          <p:nvPr/>
        </p:nvSpPr>
        <p:spPr>
          <a:xfrm>
            <a:off x="1691680" y="188640"/>
            <a:ext cx="5544616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Посадка лука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20" name="Блок-схема: узел 19"/>
          <p:cNvSpPr/>
          <p:nvPr/>
        </p:nvSpPr>
        <p:spPr>
          <a:xfrm>
            <a:off x="899592" y="1124744"/>
            <a:ext cx="1512168" cy="576064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663466"/>
                </a:solidFill>
              </a:rPr>
              <a:t>В воду</a:t>
            </a:r>
            <a:endParaRPr lang="ru-RU" dirty="0">
              <a:solidFill>
                <a:srgbClr val="663466"/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5868144" y="1124744"/>
            <a:ext cx="1512168" cy="576064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663466"/>
                </a:solidFill>
              </a:rPr>
              <a:t>В почву</a:t>
            </a:r>
            <a:endParaRPr lang="ru-RU" dirty="0">
              <a:solidFill>
                <a:srgbClr val="663466"/>
              </a:solidFill>
            </a:endParaRPr>
          </a:p>
        </p:txBody>
      </p:sp>
      <p:cxnSp>
        <p:nvCxnSpPr>
          <p:cNvPr id="23" name="Прямая со стрелкой 22"/>
          <p:cNvCxnSpPr/>
          <p:nvPr/>
        </p:nvCxnSpPr>
        <p:spPr>
          <a:xfrm flipH="1">
            <a:off x="1979712" y="836712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156176" y="836712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0" y="6381328"/>
            <a:ext cx="30598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«Календарь наблюдений за луком»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10241" name="Picture 1" descr="D:\Фото для работы\РАБОТА\IMG_20161209_092022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699792" y="1556792"/>
            <a:ext cx="2722861" cy="2016224"/>
          </a:xfrm>
          <a:prstGeom prst="rect">
            <a:avLst/>
          </a:prstGeom>
          <a:noFill/>
        </p:spPr>
      </p:pic>
      <p:sp>
        <p:nvSpPr>
          <p:cNvPr id="28" name="TextBox 27"/>
          <p:cNvSpPr txBox="1"/>
          <p:nvPr/>
        </p:nvSpPr>
        <p:spPr>
          <a:xfrm>
            <a:off x="2483768" y="3645024"/>
            <a:ext cx="3059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  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«Рассматривание почвы и песка с помощью микроскопа»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6" grpId="0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30722" name="Picture 2" descr="C:\Documents and Settings\Admin\Рабочий стол\Понмарен\DSCN666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980728"/>
            <a:ext cx="3083824" cy="2313130"/>
          </a:xfrm>
          <a:prstGeom prst="rect">
            <a:avLst/>
          </a:prstGeom>
          <a:noFill/>
        </p:spPr>
      </p:pic>
      <p:pic>
        <p:nvPicPr>
          <p:cNvPr id="30723" name="Picture 3" descr="C:\Documents and Settings\Admin\Рабочий стол\Понмарен\DSCN667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699792" y="3789040"/>
            <a:ext cx="3240360" cy="2430544"/>
          </a:xfrm>
          <a:prstGeom prst="rect">
            <a:avLst/>
          </a:prstGeom>
          <a:noFill/>
        </p:spPr>
      </p:pic>
      <p:pic>
        <p:nvPicPr>
          <p:cNvPr id="30724" name="Picture 4" descr="C:\Documents and Settings\Admin\Рабочий стол\Понмарен\DSCN667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220072" y="980728"/>
            <a:ext cx="3204311" cy="2403505"/>
          </a:xfrm>
          <a:prstGeom prst="rect">
            <a:avLst/>
          </a:prstGeom>
          <a:noFill/>
        </p:spPr>
      </p:pic>
      <p:sp>
        <p:nvSpPr>
          <p:cNvPr id="8" name="Овал 7"/>
          <p:cNvSpPr/>
          <p:nvPr/>
        </p:nvSpPr>
        <p:spPr>
          <a:xfrm>
            <a:off x="1691680" y="188640"/>
            <a:ext cx="5544616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НОД «Земной шар»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92080" y="3429000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</a:t>
            </a:r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Игра: </a:t>
            </a:r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«Расположи планеты по порядку»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11760" y="6309320"/>
            <a:ext cx="3816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663466"/>
                </a:solidFill>
                <a:latin typeface="Monotype Corsiva" pitchFamily="66" charset="0"/>
              </a:rPr>
              <a:t>«Рассматривание карты солнечной системы»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356992"/>
            <a:ext cx="30963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 </a:t>
            </a:r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«Рассказ о вращении Земли вокруг Солнца»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691680" y="188640"/>
            <a:ext cx="5544616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Гербарий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31747" name="Picture 3" descr="D:\Фото для работы\DSCN549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27584" y="1052736"/>
            <a:ext cx="2363645" cy="2026345"/>
          </a:xfrm>
          <a:prstGeom prst="rect">
            <a:avLst/>
          </a:prstGeom>
          <a:noFill/>
        </p:spPr>
      </p:pic>
      <p:pic>
        <p:nvPicPr>
          <p:cNvPr id="31748" name="Picture 4" descr="D:\Фото для работы\DSCN551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427984" y="1354118"/>
            <a:ext cx="2592288" cy="2191418"/>
          </a:xfrm>
          <a:prstGeom prst="rect">
            <a:avLst/>
          </a:prstGeom>
          <a:noFill/>
        </p:spPr>
      </p:pic>
      <p:pic>
        <p:nvPicPr>
          <p:cNvPr id="31749" name="Picture 5" descr="D:\Фото для работы\DSCN556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331640" y="4068364"/>
            <a:ext cx="2447914" cy="2299902"/>
          </a:xfrm>
          <a:prstGeom prst="rect">
            <a:avLst/>
          </a:prstGeom>
          <a:noFill/>
        </p:spPr>
      </p:pic>
      <p:pic>
        <p:nvPicPr>
          <p:cNvPr id="31750" name="Picture 6" descr="D:\Фото для работы\DSCN5562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724128" y="4293096"/>
            <a:ext cx="2376264" cy="22322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1043608" y="188640"/>
            <a:ext cx="6192688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Экологическая сказка</a:t>
            </a:r>
            <a:r>
              <a:rPr lang="ru-RU" sz="2000" b="1" dirty="0" smtClean="0">
                <a:solidFill>
                  <a:srgbClr val="663466"/>
                </a:solidFill>
                <a:latin typeface="Monotype Corsiva" pitchFamily="66" charset="0"/>
              </a:rPr>
              <a:t> </a:t>
            </a:r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«Колобок</a:t>
            </a:r>
            <a:r>
              <a:rPr lang="ru-RU" sz="2000" b="1" dirty="0" smtClean="0">
                <a:solidFill>
                  <a:srgbClr val="663466"/>
                </a:solidFill>
                <a:latin typeface="Monotype Corsiva" pitchFamily="66" charset="0"/>
              </a:rPr>
              <a:t> </a:t>
            </a:r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на новый лад» показ для детей средней группы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8" name="Picture 2" descr="H:\фото для сказки\DSCN614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2" y="1196753"/>
            <a:ext cx="2783995" cy="2088232"/>
          </a:xfrm>
          <a:prstGeom prst="rect">
            <a:avLst/>
          </a:prstGeom>
          <a:noFill/>
        </p:spPr>
      </p:pic>
      <p:pic>
        <p:nvPicPr>
          <p:cNvPr id="9" name="Picture 3" descr="H:\фото для сказки\DSCN6183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499992" y="4005064"/>
            <a:ext cx="3360584" cy="2599494"/>
          </a:xfrm>
          <a:prstGeom prst="rect">
            <a:avLst/>
          </a:prstGeom>
          <a:noFill/>
        </p:spPr>
      </p:pic>
      <p:pic>
        <p:nvPicPr>
          <p:cNvPr id="32770" name="Picture 2" descr="H:\колоб\DSCN615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788024" y="1412776"/>
            <a:ext cx="2870033" cy="2232248"/>
          </a:xfrm>
          <a:prstGeom prst="rect">
            <a:avLst/>
          </a:prstGeom>
          <a:noFill/>
        </p:spPr>
      </p:pic>
      <p:pic>
        <p:nvPicPr>
          <p:cNvPr id="32771" name="Picture 3" descr="H:\колоб\DSCN6179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79513" y="3933056"/>
            <a:ext cx="2952328" cy="27363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827584" y="188640"/>
            <a:ext cx="6984776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Прогулка: « В гости к Старичку – </a:t>
            </a:r>
            <a:r>
              <a:rPr lang="ru-RU" sz="2000" dirty="0" err="1" smtClean="0">
                <a:solidFill>
                  <a:srgbClr val="663466"/>
                </a:solidFill>
                <a:latin typeface="Monotype Corsiva" pitchFamily="66" charset="0"/>
              </a:rPr>
              <a:t>Лесовичку</a:t>
            </a:r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!»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6" name="Picture 5" descr="I:\фотки сад\SAM_127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724128" y="3573016"/>
            <a:ext cx="3168352" cy="2376264"/>
          </a:xfrm>
          <a:prstGeom prst="rect">
            <a:avLst/>
          </a:prstGeom>
          <a:noFill/>
        </p:spPr>
      </p:pic>
      <p:pic>
        <p:nvPicPr>
          <p:cNvPr id="7" name="Рисунок 6" descr="H:\фотки сад\SAM_1269.JPG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1628800"/>
            <a:ext cx="2971038" cy="2228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:\фотки сад\SAM_1277.JPG"/>
          <p:cNvPicPr/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779912" y="1124744"/>
            <a:ext cx="32403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:\фотки сад\SAM_1280.JPG"/>
          <p:cNvPicPr/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267744" y="4221088"/>
            <a:ext cx="2963414" cy="2222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http://lesovichok.caduk.ru/images/upjbmhhbego.pn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179512" y="4365104"/>
            <a:ext cx="1655752" cy="21602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475656" y="188640"/>
            <a:ext cx="6048672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Наблюдение за сезонными изменениями в природе.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6" name="Picture 1" descr="H:\Фото для работы\РАБОТА\IMG_20161013_112208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2" y="836712"/>
            <a:ext cx="1800200" cy="2400267"/>
          </a:xfrm>
          <a:prstGeom prst="rect">
            <a:avLst/>
          </a:prstGeom>
          <a:noFill/>
        </p:spPr>
      </p:pic>
      <p:pic>
        <p:nvPicPr>
          <p:cNvPr id="7" name="Picture 5" descr="H:\Фото для работы\IMG_20170310_11513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4005065"/>
            <a:ext cx="2555776" cy="1944216"/>
          </a:xfrm>
          <a:prstGeom prst="rect">
            <a:avLst/>
          </a:prstGeom>
          <a:noFill/>
        </p:spPr>
      </p:pic>
      <p:pic>
        <p:nvPicPr>
          <p:cNvPr id="33794" name="Picture 2" descr="C:\Documents and Settings\Admin\Рабочий стол\Понмарен\DSCN6658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059832" y="4005064"/>
            <a:ext cx="2567580" cy="1925903"/>
          </a:xfrm>
          <a:prstGeom prst="rect">
            <a:avLst/>
          </a:prstGeom>
          <a:noFill/>
        </p:spPr>
      </p:pic>
      <p:pic>
        <p:nvPicPr>
          <p:cNvPr id="33795" name="Picture 3" descr="C:\Documents and Settings\Admin\Рабочий стол\Понмарен\DSCN6776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156176" y="3933056"/>
            <a:ext cx="2783995" cy="2088232"/>
          </a:xfrm>
          <a:prstGeom prst="rect">
            <a:avLst/>
          </a:prstGeom>
          <a:noFill/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300192" y="1196753"/>
            <a:ext cx="2170220" cy="2029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2987824" y="1196752"/>
            <a:ext cx="2448384" cy="2030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0" y="3356992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За цветами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55976" y="3284984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Ведение календаря природы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6021288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За почвой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47864" y="6021288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За деревьями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88224" y="6093296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За первым снегом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043608" y="188640"/>
            <a:ext cx="6192688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Трудовая деятельность  на улице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6" name="Picture 2" descr="H:\Фото для работы\РАБОТА\IMG_20161013_11203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1052736"/>
            <a:ext cx="2483768" cy="1996153"/>
          </a:xfrm>
          <a:prstGeom prst="rect">
            <a:avLst/>
          </a:prstGeom>
          <a:noFill/>
        </p:spPr>
      </p:pic>
      <p:pic>
        <p:nvPicPr>
          <p:cNvPr id="34821" name="Picture 5" descr="D:\Фото для работы\РАБОТА\IMG_20161013_11523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580112" y="3861048"/>
            <a:ext cx="2249763" cy="2448272"/>
          </a:xfrm>
          <a:prstGeom prst="rect">
            <a:avLst/>
          </a:prstGeom>
          <a:noFill/>
        </p:spPr>
      </p:pic>
      <p:pic>
        <p:nvPicPr>
          <p:cNvPr id="34822" name="Picture 6" descr="D:\Фото для работы\РАБОТА\IMG_20161024_11422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51520" y="3717032"/>
            <a:ext cx="2304256" cy="2441510"/>
          </a:xfrm>
          <a:prstGeom prst="rect">
            <a:avLst/>
          </a:prstGeom>
          <a:noFill/>
        </p:spPr>
      </p:pic>
      <p:pic>
        <p:nvPicPr>
          <p:cNvPr id="34823" name="Picture 7" descr="C:\Documents and Settings\Admin\Рабочий стол\20120910083911-a455bf59ed5692a9db1d006bd64d9423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868144" y="980728"/>
            <a:ext cx="2954481" cy="2088232"/>
          </a:xfrm>
          <a:prstGeom prst="rect">
            <a:avLst/>
          </a:prstGeom>
          <a:noFill/>
        </p:spPr>
      </p:pic>
      <p:pic>
        <p:nvPicPr>
          <p:cNvPr id="4097" name="Picture 1" descr="D:\Фото для работы\РАБОТА\IMG_20161021_114718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3131840" y="1196752"/>
            <a:ext cx="1977355" cy="2636473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251520" y="3140968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Уборка листвы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6309320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Сбор семян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59832" y="3933056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Лисья для поделок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72200" y="3140968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Уборка урожая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24128" y="6381328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Сбор яблок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1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1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0"/>
                            </p:stCondLst>
                            <p:childTnLst>
                              <p:par>
                                <p:cTn id="4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1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dmin\Рабочий стол\Понмарен\DSCN641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2" y="1340768"/>
            <a:ext cx="2376264" cy="2121664"/>
          </a:xfrm>
          <a:prstGeom prst="rect">
            <a:avLst/>
          </a:prstGeom>
          <a:noFill/>
        </p:spPr>
      </p:pic>
      <p:pic>
        <p:nvPicPr>
          <p:cNvPr id="5" name="Picture 3" descr="C:\Documents and Settings\Admin\Рабочий стол\Понмарен\DSCN659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56176" y="3861048"/>
            <a:ext cx="2016224" cy="2432924"/>
          </a:xfrm>
          <a:prstGeom prst="rect">
            <a:avLst/>
          </a:prstGeom>
          <a:noFill/>
        </p:spPr>
      </p:pic>
      <p:pic>
        <p:nvPicPr>
          <p:cNvPr id="6" name="Picture 4" descr="C:\Documents and Settings\Admin\Рабочий стол\Понмарен\DSCN6728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796136" y="1124744"/>
            <a:ext cx="2808312" cy="2175068"/>
          </a:xfrm>
          <a:prstGeom prst="rect">
            <a:avLst/>
          </a:prstGeom>
          <a:noFill/>
        </p:spPr>
      </p:pic>
      <p:sp>
        <p:nvSpPr>
          <p:cNvPr id="8" name="Овал 7"/>
          <p:cNvSpPr/>
          <p:nvPr/>
        </p:nvSpPr>
        <p:spPr>
          <a:xfrm>
            <a:off x="1403648" y="332656"/>
            <a:ext cx="6192688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663466"/>
                </a:solidFill>
                <a:latin typeface="Monotype Corsiva" pitchFamily="66" charset="0"/>
              </a:rPr>
              <a:t>Трудовая деятельность  в группе</a:t>
            </a:r>
            <a:endParaRPr lang="ru-RU" sz="20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3573016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Ухаживаем за цветами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28184" y="3356992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Влажная уборка группы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20072" y="6453336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Наведение порядка в уголке природы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41986" name="Picture 2" descr="D:\Фото для работы\РАБОТА\IMG_20161128_083000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259632" y="3933056"/>
            <a:ext cx="1689269" cy="223224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115616" y="6309320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Мытье игрушек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pic>
        <p:nvPicPr>
          <p:cNvPr id="1026" name="Picture 2" descr="D:\IMG_20171211_153214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987824" y="1412776"/>
            <a:ext cx="2496277" cy="1872208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347864" y="3356992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Дежурство по столовой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0"/>
                            </p:stCondLst>
                            <p:childTnLst>
                              <p:par>
                                <p:cTn id="4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  <p:bldP spid="13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2555776" y="260648"/>
            <a:ext cx="4248472" cy="72008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7030A0"/>
                </a:solidFill>
                <a:latin typeface="Monotype Corsiva" pitchFamily="66" charset="0"/>
              </a:rPr>
              <a:t>III </a:t>
            </a:r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этап - заключительный</a:t>
            </a:r>
            <a:endParaRPr lang="ru-RU" sz="2000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35843" name="Picture 3" descr="C:\Documents and Settings\Admin\Рабочий стол\Понмарен\DSCN673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548680"/>
            <a:ext cx="2303996" cy="1728192"/>
          </a:xfrm>
          <a:prstGeom prst="rect">
            <a:avLst/>
          </a:prstGeom>
          <a:noFill/>
        </p:spPr>
      </p:pic>
      <p:pic>
        <p:nvPicPr>
          <p:cNvPr id="35844" name="Picture 4" descr="C:\Documents and Settings\Admin\Рабочий стол\Понмарен\DSCN673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2708920"/>
            <a:ext cx="2303996" cy="1728192"/>
          </a:xfrm>
          <a:prstGeom prst="rect">
            <a:avLst/>
          </a:prstGeom>
          <a:noFill/>
        </p:spPr>
      </p:pic>
      <p:pic>
        <p:nvPicPr>
          <p:cNvPr id="35845" name="Picture 5" descr="C:\Documents and Settings\Admin\Рабочий стол\Понмарен\DSCN6740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516216" y="908720"/>
            <a:ext cx="2376264" cy="1782399"/>
          </a:xfrm>
          <a:prstGeom prst="rect">
            <a:avLst/>
          </a:prstGeom>
          <a:noFill/>
        </p:spPr>
      </p:pic>
      <p:pic>
        <p:nvPicPr>
          <p:cNvPr id="35846" name="Picture 6" descr="C:\Documents and Settings\Admin\Рабочий стол\Понмарен\DSCN6738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516216" y="3212976"/>
            <a:ext cx="2376264" cy="1746406"/>
          </a:xfrm>
          <a:prstGeom prst="rect">
            <a:avLst/>
          </a:prstGeom>
          <a:noFill/>
        </p:spPr>
      </p:pic>
      <p:pic>
        <p:nvPicPr>
          <p:cNvPr id="35847" name="Picture 7" descr="C:\Documents and Settings\Admin\Рабочий стол\Понмарен\DSCN6768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 rot="5400000">
            <a:off x="3119974" y="1568658"/>
            <a:ext cx="2399995" cy="1800200"/>
          </a:xfrm>
          <a:prstGeom prst="rect">
            <a:avLst/>
          </a:prstGeom>
          <a:noFill/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 rot="5400000">
            <a:off x="4160954" y="4416110"/>
            <a:ext cx="2352262" cy="1818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 rot="5400000">
            <a:off x="2114600" y="4446240"/>
            <a:ext cx="2377280" cy="1782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0" y="4509120"/>
            <a:ext cx="2231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Папка – </a:t>
            </a:r>
            <a:r>
              <a:rPr lang="ru-RU" sz="1400" dirty="0" err="1" smtClean="0">
                <a:solidFill>
                  <a:srgbClr val="663466"/>
                </a:solidFill>
                <a:latin typeface="Monotype Corsiva" pitchFamily="66" charset="0"/>
              </a:rPr>
              <a:t>лепбук</a:t>
            </a:r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 «Экология»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31840" y="6550223"/>
            <a:ext cx="2231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Макет дерева «Времена года»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31840" y="3717032"/>
            <a:ext cx="2231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Консультации для родителей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88224" y="2780928"/>
            <a:ext cx="2231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Плакат «Береги лес»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88224" y="5013176"/>
            <a:ext cx="2231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663466"/>
                </a:solidFill>
                <a:latin typeface="Monotype Corsiva" pitchFamily="66" charset="0"/>
              </a:rPr>
              <a:t>Картина «Первый снег»</a:t>
            </a:r>
            <a:endParaRPr lang="ru-RU" sz="1600" dirty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1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000"/>
                            </p:stCondLst>
                            <p:childTnLst>
                              <p:par>
                                <p:cTn id="5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14" grpId="0"/>
      <p:bldP spid="15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6" name="Горизонтальный свиток 5"/>
          <p:cNvSpPr/>
          <p:nvPr/>
        </p:nvSpPr>
        <p:spPr>
          <a:xfrm>
            <a:off x="1043608" y="620688"/>
            <a:ext cx="6768752" cy="4248472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663466"/>
                </a:solidFill>
                <a:latin typeface="Monotype Corsiva" pitchFamily="66" charset="0"/>
                <a:ea typeface="Times New Roman" pitchFamily="18" charset="0"/>
              </a:rPr>
              <a:t>Вывод.</a:t>
            </a:r>
            <a:endParaRPr lang="ru-RU" sz="2800" dirty="0" smtClean="0">
              <a:solidFill>
                <a:srgbClr val="663466"/>
              </a:solidFill>
              <a:latin typeface="Monotype Corsiva" pitchFamily="66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663466"/>
                </a:solidFill>
                <a:latin typeface="Monotype Corsiva" pitchFamily="66" charset="0"/>
                <a:ea typeface="Times New Roman" pitchFamily="18" charset="0"/>
              </a:rPr>
              <a:t>В результате реализации проекта повысилась экологическая  грамотность у детей, бережное отношение к природе и окружающему миру. </a:t>
            </a:r>
            <a:endParaRPr lang="ru-RU" sz="2800" dirty="0" smtClean="0">
              <a:solidFill>
                <a:srgbClr val="6634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Arial" pitchFamily="34" charset="0"/>
                <a:ea typeface="Times New Roman" pitchFamily="18" charset="0"/>
              </a:rPr>
              <a:t>Вывод.</a:t>
            </a:r>
            <a:endParaRPr lang="ru-RU" sz="1600" dirty="0" smtClean="0"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</a:rPr>
              <a:t>В результате реализации проекта повысилась экологическая  грамотность у детей, бережное отношение к природе и окружающему миру. </a:t>
            </a:r>
            <a:r>
              <a:rPr lang="ru-RU" dirty="0" smtClean="0">
                <a:latin typeface="Arial" pitchFamily="34" charset="0"/>
                <a:ea typeface="Times New Roman" pitchFamily="18" charset="0"/>
              </a:rPr>
              <a:t>В проекте активное участие приняли родители.</a:t>
            </a:r>
            <a:endParaRPr lang="ru-RU" sz="2400" dirty="0" smtClean="0">
              <a:latin typeface="Arial" pitchFamily="34" charset="0"/>
            </a:endParaRPr>
          </a:p>
        </p:txBody>
      </p:sp>
      <p:pic>
        <p:nvPicPr>
          <p:cNvPr id="5" name="Picture 5" descr="C:\Documents and Settings\Admin\Рабочий стол\img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55576" y="2708920"/>
            <a:ext cx="727025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Спасибо за внимание!</a:t>
            </a:r>
            <a:endParaRPr lang="ru-RU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567</Words>
  <Application>Microsoft Office PowerPoint</Application>
  <PresentationFormat>Экран (4:3)</PresentationFormat>
  <Paragraphs>106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МУНИЦИПАЛЬНОЕ БЮДЖЕТНОЕ ДОШКОЛЬНОЕ ОБРАЗОВАТЕЛЬНОЕ УЧРЕЖДЕНИЕ «ДЕТСКИЙ САД № 11»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Company>Computer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</cp:lastModifiedBy>
  <cp:revision>74</cp:revision>
  <dcterms:created xsi:type="dcterms:W3CDTF">2017-12-05T16:58:59Z</dcterms:created>
  <dcterms:modified xsi:type="dcterms:W3CDTF">2022-04-16T18:28:46Z</dcterms:modified>
</cp:coreProperties>
</file>