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activeX/activeX2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85" r:id="rId4"/>
    <p:sldId id="282" r:id="rId5"/>
    <p:sldId id="283" r:id="rId6"/>
    <p:sldId id="284" r:id="rId7"/>
    <p:sldId id="257" r:id="rId8"/>
    <p:sldId id="270" r:id="rId9"/>
    <p:sldId id="273" r:id="rId10"/>
    <p:sldId id="271" r:id="rId11"/>
    <p:sldId id="276" r:id="rId12"/>
    <p:sldId id="274" r:id="rId13"/>
    <p:sldId id="277" r:id="rId14"/>
    <p:sldId id="265" r:id="rId15"/>
    <p:sldId id="278" r:id="rId16"/>
    <p:sldId id="287" r:id="rId17"/>
    <p:sldId id="289" r:id="rId18"/>
    <p:sldId id="288" r:id="rId19"/>
    <p:sldId id="280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10-5CC6-11CF-8D67-00AA00BDCE1D}" ax:persistence="persistStream" r:id="rId1"/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087815-F477-4621-84D1-C5C453B1129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16E670-B575-4D90-B987-2B25D43278A5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solidFill>
            <a:srgbClr val="002060"/>
          </a:solidFill>
        </a:ln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/>
          <a:r>
            <a:rPr lang="ru-RU" sz="1800" b="1" dirty="0" smtClean="0">
              <a:solidFill>
                <a:srgbClr val="FF0000"/>
              </a:solidFill>
            </a:rPr>
            <a:t>Угроза организму </a:t>
          </a:r>
        </a:p>
        <a:p>
          <a:pPr algn="ctr"/>
          <a:r>
            <a:rPr lang="ru-RU" sz="1800" b="1" dirty="0" smtClean="0">
              <a:solidFill>
                <a:srgbClr val="FF0000"/>
              </a:solidFill>
            </a:rPr>
            <a:t>Выделяются  химические вещества для борьбы с триггерами</a:t>
          </a:r>
          <a:endParaRPr lang="ru-RU" sz="1800" b="1" dirty="0">
            <a:solidFill>
              <a:srgbClr val="FF0000"/>
            </a:solidFill>
          </a:endParaRPr>
        </a:p>
      </dgm:t>
    </dgm:pt>
    <dgm:pt modelId="{9FA85CA8-D552-4B85-AE4C-72AA5A4D10C0}" type="parTrans" cxnId="{176F81CC-EBE3-4381-A4B9-6CEC8C2AFA8B}">
      <dgm:prSet/>
      <dgm:spPr/>
      <dgm:t>
        <a:bodyPr/>
        <a:lstStyle/>
        <a:p>
          <a:pPr algn="ctr"/>
          <a:endParaRPr lang="ru-RU"/>
        </a:p>
      </dgm:t>
    </dgm:pt>
    <dgm:pt modelId="{7C7F9C19-8571-4019-954C-16FE3678C6B4}" type="sibTrans" cxnId="{176F81CC-EBE3-4381-A4B9-6CEC8C2AFA8B}">
      <dgm:prSet/>
      <dgm:spPr/>
      <dgm:t>
        <a:bodyPr/>
        <a:lstStyle/>
        <a:p>
          <a:pPr algn="ctr"/>
          <a:endParaRPr lang="ru-RU"/>
        </a:p>
      </dgm:t>
    </dgm:pt>
    <dgm:pt modelId="{8405596C-41C3-4EBB-B04D-2196873EFDC9}">
      <dgm:prSet custT="1"/>
      <dgm:spPr>
        <a:solidFill>
          <a:schemeClr val="accent4">
            <a:lumMod val="40000"/>
            <a:lumOff val="60000"/>
          </a:schemeClr>
        </a:solidFill>
        <a:ln>
          <a:solidFill>
            <a:srgbClr val="002060"/>
          </a:solidFill>
        </a:ln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 rtl="0"/>
          <a:r>
            <a:rPr lang="ru-RU" sz="1800" b="1" i="0" dirty="0" err="1" smtClean="0">
              <a:solidFill>
                <a:srgbClr val="7030A0"/>
              </a:solidFill>
            </a:rPr>
            <a:t>Дегрануляция</a:t>
          </a:r>
          <a:r>
            <a:rPr lang="ru-RU" sz="1800" b="1" i="0" dirty="0" smtClean="0">
              <a:solidFill>
                <a:srgbClr val="7030A0"/>
              </a:solidFill>
            </a:rPr>
            <a:t> клеток</a:t>
          </a:r>
          <a:endParaRPr kumimoji="0" lang="ru-RU" sz="1800" b="1" i="0" u="none" strike="noStrike" cap="none" normalizeH="0" baseline="0" dirty="0" smtClean="0">
            <a:ln>
              <a:noFill/>
            </a:ln>
            <a:solidFill>
              <a:srgbClr val="7030A0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9E869140-1B63-4E6E-BBA0-6D1CCA54C963}" type="parTrans" cxnId="{A368DE4F-CEEA-46BE-8554-589330BCC366}">
      <dgm:prSet/>
      <dgm:spPr/>
      <dgm:t>
        <a:bodyPr/>
        <a:lstStyle/>
        <a:p>
          <a:pPr algn="ctr"/>
          <a:endParaRPr lang="ru-RU"/>
        </a:p>
      </dgm:t>
    </dgm:pt>
    <dgm:pt modelId="{EDD592CC-5C0E-4235-888F-E84BDCEE34AE}" type="sibTrans" cxnId="{A368DE4F-CEEA-46BE-8554-589330BCC366}">
      <dgm:prSet/>
      <dgm:spPr/>
      <dgm:t>
        <a:bodyPr/>
        <a:lstStyle/>
        <a:p>
          <a:pPr algn="ctr"/>
          <a:endParaRPr lang="ru-RU"/>
        </a:p>
      </dgm:t>
    </dgm:pt>
    <dgm:pt modelId="{7EFB9ECF-3608-450B-A1FB-A24D46E6F86F}">
      <dgm:prSet custT="1"/>
      <dgm:spPr>
        <a:solidFill>
          <a:schemeClr val="bg2">
            <a:lumMod val="75000"/>
          </a:schemeClr>
        </a:solidFill>
        <a:ln>
          <a:solidFill>
            <a:srgbClr val="002060"/>
          </a:solidFill>
        </a:ln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 rtl="0"/>
          <a:r>
            <a:rPr lang="ru-RU" sz="1800" b="1" i="0" dirty="0" err="1" smtClean="0">
              <a:solidFill>
                <a:srgbClr val="002060"/>
              </a:solidFill>
            </a:rPr>
            <a:t>Бронхоспазм</a:t>
          </a:r>
          <a:r>
            <a:rPr lang="ru-RU" sz="1800" b="1" i="0" dirty="0" smtClean="0">
              <a:solidFill>
                <a:srgbClr val="002060"/>
              </a:solidFill>
            </a:rPr>
            <a:t>, </a:t>
          </a:r>
        </a:p>
        <a:p>
          <a:pPr algn="ctr" rtl="0"/>
          <a:r>
            <a:rPr lang="ru-RU" sz="1800" b="1" i="0" dirty="0" smtClean="0">
              <a:solidFill>
                <a:srgbClr val="002060"/>
              </a:solidFill>
            </a:rPr>
            <a:t>отек слизистой оболочки,</a:t>
          </a:r>
        </a:p>
        <a:p>
          <a:pPr algn="ctr" rtl="0"/>
          <a:r>
            <a:rPr lang="ru-RU" sz="1800" b="1" i="0" dirty="0" smtClean="0">
              <a:solidFill>
                <a:srgbClr val="002060"/>
              </a:solidFill>
            </a:rPr>
            <a:t>мокрота</a:t>
          </a:r>
          <a:endParaRPr kumimoji="0" lang="ru-RU" sz="1800" b="1" i="0" u="none" strike="noStrike" cap="none" normalizeH="0" baseline="0" dirty="0" smtClean="0">
            <a:ln>
              <a:noFill/>
            </a:ln>
            <a:solidFill>
              <a:srgbClr val="002060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3DBBA29D-F8EB-4342-8C54-34B166A5F8C3}" type="parTrans" cxnId="{79BE7FEE-21AA-4CA5-8FBB-94B401571D22}">
      <dgm:prSet/>
      <dgm:spPr/>
      <dgm:t>
        <a:bodyPr/>
        <a:lstStyle/>
        <a:p>
          <a:pPr algn="ctr"/>
          <a:endParaRPr lang="ru-RU"/>
        </a:p>
      </dgm:t>
    </dgm:pt>
    <dgm:pt modelId="{0A69A651-FA5F-498E-BBA0-A577AEF66387}" type="sibTrans" cxnId="{79BE7FEE-21AA-4CA5-8FBB-94B401571D22}">
      <dgm:prSet/>
      <dgm:spPr/>
      <dgm:t>
        <a:bodyPr/>
        <a:lstStyle/>
        <a:p>
          <a:pPr algn="ctr"/>
          <a:endParaRPr lang="ru-RU"/>
        </a:p>
      </dgm:t>
    </dgm:pt>
    <dgm:pt modelId="{8E83FA81-C1F0-42E6-8A39-2BB04111F559}">
      <dgm:prSet custT="1"/>
      <dgm:spPr>
        <a:solidFill>
          <a:schemeClr val="accent1">
            <a:lumMod val="20000"/>
            <a:lumOff val="80000"/>
            <a:alpha val="90000"/>
          </a:schemeClr>
        </a:solidFill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/>
          <a:endParaRPr lang="ru-RU" sz="1800" b="1" dirty="0">
            <a:solidFill>
              <a:srgbClr val="002060"/>
            </a:solidFill>
          </a:endParaRPr>
        </a:p>
      </dgm:t>
    </dgm:pt>
    <dgm:pt modelId="{488FD288-54CA-4D28-883C-F26664880305}" type="sibTrans" cxnId="{AA4751F2-B699-4D00-B807-F9978DC5C479}">
      <dgm:prSet/>
      <dgm:spPr/>
      <dgm:t>
        <a:bodyPr/>
        <a:lstStyle/>
        <a:p>
          <a:pPr algn="ctr"/>
          <a:endParaRPr lang="ru-RU"/>
        </a:p>
      </dgm:t>
    </dgm:pt>
    <dgm:pt modelId="{3EE6626D-0339-46A4-A577-55239F35D4A2}" type="parTrans" cxnId="{AA4751F2-B699-4D00-B807-F9978DC5C479}">
      <dgm:prSet/>
      <dgm:spPr/>
      <dgm:t>
        <a:bodyPr/>
        <a:lstStyle/>
        <a:p>
          <a:pPr algn="ctr"/>
          <a:endParaRPr lang="ru-RU"/>
        </a:p>
      </dgm:t>
    </dgm:pt>
    <dgm:pt modelId="{39E76EDF-A864-43B4-8EFE-8D754CBDF033}">
      <dgm:prSet phldrT="[Текст]" custT="1"/>
      <dgm:spPr>
        <a:solidFill>
          <a:schemeClr val="accent1">
            <a:lumMod val="60000"/>
            <a:lumOff val="40000"/>
          </a:schemeClr>
        </a:solidFill>
        <a:ln>
          <a:solidFill>
            <a:srgbClr val="002060"/>
          </a:solidFill>
        </a:ln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 rtl="0"/>
          <a:r>
            <a:rPr lang="ru-RU" sz="1800" b="1" dirty="0" smtClean="0">
              <a:solidFill>
                <a:srgbClr val="002060"/>
              </a:solidFill>
            </a:rPr>
            <a:t>Приступы бронхиальной астмы</a:t>
          </a:r>
          <a:endParaRPr lang="ru-RU" sz="1800" b="1" dirty="0">
            <a:solidFill>
              <a:srgbClr val="002060"/>
            </a:solidFill>
          </a:endParaRPr>
        </a:p>
      </dgm:t>
    </dgm:pt>
    <dgm:pt modelId="{B003ABD0-C655-4642-B094-929328D29791}" type="sibTrans" cxnId="{00E4BA83-AC91-4634-956B-A0E38F6F3792}">
      <dgm:prSet/>
      <dgm:spPr/>
      <dgm:t>
        <a:bodyPr/>
        <a:lstStyle/>
        <a:p>
          <a:pPr algn="ctr"/>
          <a:endParaRPr lang="ru-RU"/>
        </a:p>
      </dgm:t>
    </dgm:pt>
    <dgm:pt modelId="{81259046-9206-4626-9298-C77EA4C46B50}" type="parTrans" cxnId="{00E4BA83-AC91-4634-956B-A0E38F6F3792}">
      <dgm:prSet/>
      <dgm:spPr/>
      <dgm:t>
        <a:bodyPr/>
        <a:lstStyle/>
        <a:p>
          <a:pPr algn="ctr"/>
          <a:endParaRPr lang="ru-RU"/>
        </a:p>
      </dgm:t>
    </dgm:pt>
    <dgm:pt modelId="{955CC8D0-F2A5-4819-B8DD-9D4DEFB804CD}" type="pres">
      <dgm:prSet presAssocID="{20087815-F477-4621-84D1-C5C453B1129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84B159F-7F9E-4839-A736-4C2DEBF56D7B}" type="pres">
      <dgm:prSet presAssocID="{2E16E670-B575-4D90-B987-2B25D43278A5}" presName="parentLin" presStyleCnt="0"/>
      <dgm:spPr/>
    </dgm:pt>
    <dgm:pt modelId="{103BFADA-25C3-4905-A8C9-154D343AC2A4}" type="pres">
      <dgm:prSet presAssocID="{2E16E670-B575-4D90-B987-2B25D43278A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909C904-5C22-4BB6-8323-2A69C70EA72A}" type="pres">
      <dgm:prSet presAssocID="{2E16E670-B575-4D90-B987-2B25D43278A5}" presName="parentText" presStyleLbl="node1" presStyleIdx="0" presStyleCnt="4" custScaleX="120109" custScaleY="212154" custLinFactNeighborX="-29618" custLinFactNeighborY="-241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7568E2-DF64-494E-8D2F-BAE9AD99D986}" type="pres">
      <dgm:prSet presAssocID="{2E16E670-B575-4D90-B987-2B25D43278A5}" presName="negativeSpace" presStyleCnt="0"/>
      <dgm:spPr/>
    </dgm:pt>
    <dgm:pt modelId="{E9277912-BE60-461E-A84B-E54743115848}" type="pres">
      <dgm:prSet presAssocID="{2E16E670-B575-4D90-B987-2B25D43278A5}" presName="childText" presStyleLbl="conFgAcc1" presStyleIdx="0" presStyleCnt="4">
        <dgm:presLayoutVars>
          <dgm:bulletEnabled val="1"/>
        </dgm:presLayoutVars>
      </dgm:prSet>
      <dgm:spPr>
        <a:solidFill>
          <a:schemeClr val="accent2">
            <a:lumMod val="20000"/>
            <a:lumOff val="80000"/>
            <a:alpha val="90000"/>
          </a:schemeClr>
        </a:solidFill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endParaRPr lang="ru-RU"/>
        </a:p>
      </dgm:t>
    </dgm:pt>
    <dgm:pt modelId="{80D7F483-3F6C-4158-87C4-616DF337C8D7}" type="pres">
      <dgm:prSet presAssocID="{7C7F9C19-8571-4019-954C-16FE3678C6B4}" presName="spaceBetweenRectangles" presStyleCnt="0"/>
      <dgm:spPr/>
    </dgm:pt>
    <dgm:pt modelId="{E27C7D16-04A9-4D49-BD09-50B5A017848B}" type="pres">
      <dgm:prSet presAssocID="{39E76EDF-A864-43B4-8EFE-8D754CBDF033}" presName="parentLin" presStyleCnt="0"/>
      <dgm:spPr/>
    </dgm:pt>
    <dgm:pt modelId="{982E9939-D729-46C6-95AC-14FA0E9EB998}" type="pres">
      <dgm:prSet presAssocID="{39E76EDF-A864-43B4-8EFE-8D754CBDF03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B711800-2309-493B-A42D-FA8F19DE307F}" type="pres">
      <dgm:prSet presAssocID="{39E76EDF-A864-43B4-8EFE-8D754CBDF033}" presName="parentText" presStyleLbl="node1" presStyleIdx="1" presStyleCnt="4" custScaleY="167944" custLinFactX="4130" custLinFactNeighborX="100000" custLinFactNeighborY="-262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ABB3C5-157F-4973-A7F2-BEC62A958457}" type="pres">
      <dgm:prSet presAssocID="{39E76EDF-A864-43B4-8EFE-8D754CBDF033}" presName="negativeSpace" presStyleCnt="0"/>
      <dgm:spPr/>
    </dgm:pt>
    <dgm:pt modelId="{3A32A307-8C62-4C40-BF8E-FC6B35136429}" type="pres">
      <dgm:prSet presAssocID="{39E76EDF-A864-43B4-8EFE-8D754CBDF033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29D6EE-0095-47C9-8AD1-388E65F26275}" type="pres">
      <dgm:prSet presAssocID="{B003ABD0-C655-4642-B094-929328D29791}" presName="spaceBetweenRectangles" presStyleCnt="0"/>
      <dgm:spPr/>
    </dgm:pt>
    <dgm:pt modelId="{84B35399-5EC3-4465-BB88-D74A3461412D}" type="pres">
      <dgm:prSet presAssocID="{8405596C-41C3-4EBB-B04D-2196873EFDC9}" presName="parentLin" presStyleCnt="0"/>
      <dgm:spPr/>
    </dgm:pt>
    <dgm:pt modelId="{B2E142E7-99E4-456F-A034-5CDBD2017BE2}" type="pres">
      <dgm:prSet presAssocID="{8405596C-41C3-4EBB-B04D-2196873EFDC9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A2050B06-E8BF-43D3-BAB0-E484A38FC37B}" type="pres">
      <dgm:prSet presAssocID="{8405596C-41C3-4EBB-B04D-2196873EFDC9}" presName="parentText" presStyleLbl="node1" presStyleIdx="2" presStyleCnt="4" custScaleX="90812" custScaleY="141610" custLinFactX="15848" custLinFactNeighborX="100000" custLinFactNeighborY="-380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240BF6-E331-415C-93D8-382EEDD8B6B9}" type="pres">
      <dgm:prSet presAssocID="{8405596C-41C3-4EBB-B04D-2196873EFDC9}" presName="negativeSpace" presStyleCnt="0"/>
      <dgm:spPr/>
    </dgm:pt>
    <dgm:pt modelId="{A47AA403-5319-427B-8F65-CAACFA5E69A6}" type="pres">
      <dgm:prSet presAssocID="{8405596C-41C3-4EBB-B04D-2196873EFDC9}" presName="childText" presStyleLbl="conFgAcc1" presStyleIdx="2" presStyleCnt="4">
        <dgm:presLayoutVars>
          <dgm:bulletEnabled val="1"/>
        </dgm:presLayoutVars>
      </dgm:prSet>
      <dgm:spPr>
        <a:solidFill>
          <a:schemeClr val="accent5">
            <a:lumMod val="40000"/>
            <a:lumOff val="60000"/>
            <a:alpha val="90000"/>
          </a:schemeClr>
        </a:solidFill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endParaRPr lang="ru-RU"/>
        </a:p>
      </dgm:t>
    </dgm:pt>
    <dgm:pt modelId="{6E943268-D41F-423E-A38F-60445FEF4946}" type="pres">
      <dgm:prSet presAssocID="{EDD592CC-5C0E-4235-888F-E84BDCEE34AE}" presName="spaceBetweenRectangles" presStyleCnt="0"/>
      <dgm:spPr/>
    </dgm:pt>
    <dgm:pt modelId="{B6496196-1C20-4675-A09B-C6FC987CB6CC}" type="pres">
      <dgm:prSet presAssocID="{7EFB9ECF-3608-450B-A1FB-A24D46E6F86F}" presName="parentLin" presStyleCnt="0"/>
      <dgm:spPr/>
    </dgm:pt>
    <dgm:pt modelId="{B592C723-E447-47F6-AECC-8E773B35B6FB}" type="pres">
      <dgm:prSet presAssocID="{7EFB9ECF-3608-450B-A1FB-A24D46E6F86F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9398F1F1-50E7-4923-A554-154E93192382}" type="pres">
      <dgm:prSet presAssocID="{7EFB9ECF-3608-450B-A1FB-A24D46E6F86F}" presName="parentText" presStyleLbl="node1" presStyleIdx="3" presStyleCnt="4" custScaleY="256811" custLinFactX="24257" custLinFactNeighborX="100000" custLinFactNeighborY="-4736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388742-E3AB-4761-B108-21412ED35C07}" type="pres">
      <dgm:prSet presAssocID="{7EFB9ECF-3608-450B-A1FB-A24D46E6F86F}" presName="negativeSpace" presStyleCnt="0"/>
      <dgm:spPr/>
    </dgm:pt>
    <dgm:pt modelId="{DAC9025D-15AF-4797-920B-D897A82998A8}" type="pres">
      <dgm:prSet presAssocID="{7EFB9ECF-3608-450B-A1FB-A24D46E6F86F}" presName="childText" presStyleLbl="conFgAcc1" presStyleIdx="3" presStyleCnt="4">
        <dgm:presLayoutVars>
          <dgm:bulletEnabled val="1"/>
        </dgm:presLayoutVars>
      </dgm:prSet>
      <dgm:spPr>
        <a:solidFill>
          <a:schemeClr val="accent6">
            <a:lumMod val="60000"/>
            <a:lumOff val="40000"/>
            <a:alpha val="90000"/>
          </a:schemeClr>
        </a:solidFill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endParaRPr lang="ru-RU"/>
        </a:p>
      </dgm:t>
    </dgm:pt>
  </dgm:ptLst>
  <dgm:cxnLst>
    <dgm:cxn modelId="{176F81CC-EBE3-4381-A4B9-6CEC8C2AFA8B}" srcId="{20087815-F477-4621-84D1-C5C453B11299}" destId="{2E16E670-B575-4D90-B987-2B25D43278A5}" srcOrd="0" destOrd="0" parTransId="{9FA85CA8-D552-4B85-AE4C-72AA5A4D10C0}" sibTransId="{7C7F9C19-8571-4019-954C-16FE3678C6B4}"/>
    <dgm:cxn modelId="{AA4751F2-B699-4D00-B807-F9978DC5C479}" srcId="{39E76EDF-A864-43B4-8EFE-8D754CBDF033}" destId="{8E83FA81-C1F0-42E6-8A39-2BB04111F559}" srcOrd="0" destOrd="0" parTransId="{3EE6626D-0339-46A4-A577-55239F35D4A2}" sibTransId="{488FD288-54CA-4D28-883C-F26664880305}"/>
    <dgm:cxn modelId="{4B72F0DA-2A41-4291-923B-66756E15B0E4}" type="presOf" srcId="{20087815-F477-4621-84D1-C5C453B11299}" destId="{955CC8D0-F2A5-4819-B8DD-9D4DEFB804CD}" srcOrd="0" destOrd="0" presId="urn:microsoft.com/office/officeart/2005/8/layout/list1"/>
    <dgm:cxn modelId="{EF211323-56C2-4EAB-8740-17B75613FAAE}" type="presOf" srcId="{8405596C-41C3-4EBB-B04D-2196873EFDC9}" destId="{A2050B06-E8BF-43D3-BAB0-E484A38FC37B}" srcOrd="1" destOrd="0" presId="urn:microsoft.com/office/officeart/2005/8/layout/list1"/>
    <dgm:cxn modelId="{37F22A87-C6A8-4A19-A6D1-E9CD77150752}" type="presOf" srcId="{39E76EDF-A864-43B4-8EFE-8D754CBDF033}" destId="{1B711800-2309-493B-A42D-FA8F19DE307F}" srcOrd="1" destOrd="0" presId="urn:microsoft.com/office/officeart/2005/8/layout/list1"/>
    <dgm:cxn modelId="{195B673D-E8F9-42D0-B6A9-8688D77A4109}" type="presOf" srcId="{8405596C-41C3-4EBB-B04D-2196873EFDC9}" destId="{B2E142E7-99E4-456F-A034-5CDBD2017BE2}" srcOrd="0" destOrd="0" presId="urn:microsoft.com/office/officeart/2005/8/layout/list1"/>
    <dgm:cxn modelId="{A368DE4F-CEEA-46BE-8554-589330BCC366}" srcId="{20087815-F477-4621-84D1-C5C453B11299}" destId="{8405596C-41C3-4EBB-B04D-2196873EFDC9}" srcOrd="2" destOrd="0" parTransId="{9E869140-1B63-4E6E-BBA0-6D1CCA54C963}" sibTransId="{EDD592CC-5C0E-4235-888F-E84BDCEE34AE}"/>
    <dgm:cxn modelId="{79BE7FEE-21AA-4CA5-8FBB-94B401571D22}" srcId="{20087815-F477-4621-84D1-C5C453B11299}" destId="{7EFB9ECF-3608-450B-A1FB-A24D46E6F86F}" srcOrd="3" destOrd="0" parTransId="{3DBBA29D-F8EB-4342-8C54-34B166A5F8C3}" sibTransId="{0A69A651-FA5F-498E-BBA0-A577AEF66387}"/>
    <dgm:cxn modelId="{4F805AE5-A414-4D0F-BBE7-EFA45D1F600E}" type="presOf" srcId="{2E16E670-B575-4D90-B987-2B25D43278A5}" destId="{103BFADA-25C3-4905-A8C9-154D343AC2A4}" srcOrd="0" destOrd="0" presId="urn:microsoft.com/office/officeart/2005/8/layout/list1"/>
    <dgm:cxn modelId="{93CD136D-A4F2-4746-ABCC-7C60B5312303}" type="presOf" srcId="{39E76EDF-A864-43B4-8EFE-8D754CBDF033}" destId="{982E9939-D729-46C6-95AC-14FA0E9EB998}" srcOrd="0" destOrd="0" presId="urn:microsoft.com/office/officeart/2005/8/layout/list1"/>
    <dgm:cxn modelId="{00E4BA83-AC91-4634-956B-A0E38F6F3792}" srcId="{20087815-F477-4621-84D1-C5C453B11299}" destId="{39E76EDF-A864-43B4-8EFE-8D754CBDF033}" srcOrd="1" destOrd="0" parTransId="{81259046-9206-4626-9298-C77EA4C46B50}" sibTransId="{B003ABD0-C655-4642-B094-929328D29791}"/>
    <dgm:cxn modelId="{0F70FCAC-5405-44C4-8FF5-51E50AE3B7AD}" type="presOf" srcId="{7EFB9ECF-3608-450B-A1FB-A24D46E6F86F}" destId="{9398F1F1-50E7-4923-A554-154E93192382}" srcOrd="1" destOrd="0" presId="urn:microsoft.com/office/officeart/2005/8/layout/list1"/>
    <dgm:cxn modelId="{8ED3972B-5FE4-486D-8746-0EDD8213CCBD}" type="presOf" srcId="{7EFB9ECF-3608-450B-A1FB-A24D46E6F86F}" destId="{B592C723-E447-47F6-AECC-8E773B35B6FB}" srcOrd="0" destOrd="0" presId="urn:microsoft.com/office/officeart/2005/8/layout/list1"/>
    <dgm:cxn modelId="{011105F2-29FA-4EF3-A8D5-58A68B08944F}" type="presOf" srcId="{2E16E670-B575-4D90-B987-2B25D43278A5}" destId="{E909C904-5C22-4BB6-8323-2A69C70EA72A}" srcOrd="1" destOrd="0" presId="urn:microsoft.com/office/officeart/2005/8/layout/list1"/>
    <dgm:cxn modelId="{6EDA7EBD-00A8-4667-B43F-1BD813231778}" type="presOf" srcId="{8E83FA81-C1F0-42E6-8A39-2BB04111F559}" destId="{3A32A307-8C62-4C40-BF8E-FC6B35136429}" srcOrd="0" destOrd="0" presId="urn:microsoft.com/office/officeart/2005/8/layout/list1"/>
    <dgm:cxn modelId="{F514D092-66FD-469D-A0B4-6A89098F2D8E}" type="presParOf" srcId="{955CC8D0-F2A5-4819-B8DD-9D4DEFB804CD}" destId="{C84B159F-7F9E-4839-A736-4C2DEBF56D7B}" srcOrd="0" destOrd="0" presId="urn:microsoft.com/office/officeart/2005/8/layout/list1"/>
    <dgm:cxn modelId="{615C552B-58B7-4798-B81F-2D70A17E9F95}" type="presParOf" srcId="{C84B159F-7F9E-4839-A736-4C2DEBF56D7B}" destId="{103BFADA-25C3-4905-A8C9-154D343AC2A4}" srcOrd="0" destOrd="0" presId="urn:microsoft.com/office/officeart/2005/8/layout/list1"/>
    <dgm:cxn modelId="{D1C19B63-CDFA-47A9-AF0C-AC8AA6537DC5}" type="presParOf" srcId="{C84B159F-7F9E-4839-A736-4C2DEBF56D7B}" destId="{E909C904-5C22-4BB6-8323-2A69C70EA72A}" srcOrd="1" destOrd="0" presId="urn:microsoft.com/office/officeart/2005/8/layout/list1"/>
    <dgm:cxn modelId="{BBAD8DD7-53BF-45EA-88C9-921BA8780930}" type="presParOf" srcId="{955CC8D0-F2A5-4819-B8DD-9D4DEFB804CD}" destId="{6A7568E2-DF64-494E-8D2F-BAE9AD99D986}" srcOrd="1" destOrd="0" presId="urn:microsoft.com/office/officeart/2005/8/layout/list1"/>
    <dgm:cxn modelId="{A26D6594-D6C5-44CF-83A6-A9CC3DC79240}" type="presParOf" srcId="{955CC8D0-F2A5-4819-B8DD-9D4DEFB804CD}" destId="{E9277912-BE60-461E-A84B-E54743115848}" srcOrd="2" destOrd="0" presId="urn:microsoft.com/office/officeart/2005/8/layout/list1"/>
    <dgm:cxn modelId="{6D33C2CA-9A9B-4EDD-8EF4-509140604FCD}" type="presParOf" srcId="{955CC8D0-F2A5-4819-B8DD-9D4DEFB804CD}" destId="{80D7F483-3F6C-4158-87C4-616DF337C8D7}" srcOrd="3" destOrd="0" presId="urn:microsoft.com/office/officeart/2005/8/layout/list1"/>
    <dgm:cxn modelId="{F2C7B698-B513-4BCA-83E9-C108E54C703A}" type="presParOf" srcId="{955CC8D0-F2A5-4819-B8DD-9D4DEFB804CD}" destId="{E27C7D16-04A9-4D49-BD09-50B5A017848B}" srcOrd="4" destOrd="0" presId="urn:microsoft.com/office/officeart/2005/8/layout/list1"/>
    <dgm:cxn modelId="{1EAEA2E5-3CD6-4A0C-96FD-34F83B45C458}" type="presParOf" srcId="{E27C7D16-04A9-4D49-BD09-50B5A017848B}" destId="{982E9939-D729-46C6-95AC-14FA0E9EB998}" srcOrd="0" destOrd="0" presId="urn:microsoft.com/office/officeart/2005/8/layout/list1"/>
    <dgm:cxn modelId="{3FD951A3-E42A-4727-86CB-0ACBB8F16910}" type="presParOf" srcId="{E27C7D16-04A9-4D49-BD09-50B5A017848B}" destId="{1B711800-2309-493B-A42D-FA8F19DE307F}" srcOrd="1" destOrd="0" presId="urn:microsoft.com/office/officeart/2005/8/layout/list1"/>
    <dgm:cxn modelId="{E48D9D47-FCD4-46AE-AB67-36D9C27A6130}" type="presParOf" srcId="{955CC8D0-F2A5-4819-B8DD-9D4DEFB804CD}" destId="{E0ABB3C5-157F-4973-A7F2-BEC62A958457}" srcOrd="5" destOrd="0" presId="urn:microsoft.com/office/officeart/2005/8/layout/list1"/>
    <dgm:cxn modelId="{64A0E385-F845-4838-987F-5869426DCBDB}" type="presParOf" srcId="{955CC8D0-F2A5-4819-B8DD-9D4DEFB804CD}" destId="{3A32A307-8C62-4C40-BF8E-FC6B35136429}" srcOrd="6" destOrd="0" presId="urn:microsoft.com/office/officeart/2005/8/layout/list1"/>
    <dgm:cxn modelId="{1312120A-E048-4439-A233-9025D75AF925}" type="presParOf" srcId="{955CC8D0-F2A5-4819-B8DD-9D4DEFB804CD}" destId="{AE29D6EE-0095-47C9-8AD1-388E65F26275}" srcOrd="7" destOrd="0" presId="urn:microsoft.com/office/officeart/2005/8/layout/list1"/>
    <dgm:cxn modelId="{12A483FF-B683-4960-8949-AE76EAAC6B9D}" type="presParOf" srcId="{955CC8D0-F2A5-4819-B8DD-9D4DEFB804CD}" destId="{84B35399-5EC3-4465-BB88-D74A3461412D}" srcOrd="8" destOrd="0" presId="urn:microsoft.com/office/officeart/2005/8/layout/list1"/>
    <dgm:cxn modelId="{65B553A9-1386-4E4E-925B-8DA3BFDEADB8}" type="presParOf" srcId="{84B35399-5EC3-4465-BB88-D74A3461412D}" destId="{B2E142E7-99E4-456F-A034-5CDBD2017BE2}" srcOrd="0" destOrd="0" presId="urn:microsoft.com/office/officeart/2005/8/layout/list1"/>
    <dgm:cxn modelId="{D7595B85-B4A4-4000-A02A-B532BF337430}" type="presParOf" srcId="{84B35399-5EC3-4465-BB88-D74A3461412D}" destId="{A2050B06-E8BF-43D3-BAB0-E484A38FC37B}" srcOrd="1" destOrd="0" presId="urn:microsoft.com/office/officeart/2005/8/layout/list1"/>
    <dgm:cxn modelId="{B6AE93FC-51D6-497B-A0E7-A39A22C29F65}" type="presParOf" srcId="{955CC8D0-F2A5-4819-B8DD-9D4DEFB804CD}" destId="{D8240BF6-E331-415C-93D8-382EEDD8B6B9}" srcOrd="9" destOrd="0" presId="urn:microsoft.com/office/officeart/2005/8/layout/list1"/>
    <dgm:cxn modelId="{029283E6-3D91-432C-8359-62670B106942}" type="presParOf" srcId="{955CC8D0-F2A5-4819-B8DD-9D4DEFB804CD}" destId="{A47AA403-5319-427B-8F65-CAACFA5E69A6}" srcOrd="10" destOrd="0" presId="urn:microsoft.com/office/officeart/2005/8/layout/list1"/>
    <dgm:cxn modelId="{9B409254-EA16-49D7-9658-F2983D8DB1F8}" type="presParOf" srcId="{955CC8D0-F2A5-4819-B8DD-9D4DEFB804CD}" destId="{6E943268-D41F-423E-A38F-60445FEF4946}" srcOrd="11" destOrd="0" presId="urn:microsoft.com/office/officeart/2005/8/layout/list1"/>
    <dgm:cxn modelId="{8AD0D232-54A5-455A-8AFE-BECB2225EF85}" type="presParOf" srcId="{955CC8D0-F2A5-4819-B8DD-9D4DEFB804CD}" destId="{B6496196-1C20-4675-A09B-C6FC987CB6CC}" srcOrd="12" destOrd="0" presId="urn:microsoft.com/office/officeart/2005/8/layout/list1"/>
    <dgm:cxn modelId="{CE24C20C-7B67-446D-8E5D-A40C422416F9}" type="presParOf" srcId="{B6496196-1C20-4675-A09B-C6FC987CB6CC}" destId="{B592C723-E447-47F6-AECC-8E773B35B6FB}" srcOrd="0" destOrd="0" presId="urn:microsoft.com/office/officeart/2005/8/layout/list1"/>
    <dgm:cxn modelId="{C2565BD6-B430-453B-B057-D06FA0C29A54}" type="presParOf" srcId="{B6496196-1C20-4675-A09B-C6FC987CB6CC}" destId="{9398F1F1-50E7-4923-A554-154E93192382}" srcOrd="1" destOrd="0" presId="urn:microsoft.com/office/officeart/2005/8/layout/list1"/>
    <dgm:cxn modelId="{12308E86-46AD-466D-91EC-BB41847F4719}" type="presParOf" srcId="{955CC8D0-F2A5-4819-B8DD-9D4DEFB804CD}" destId="{E0388742-E3AB-4761-B108-21412ED35C07}" srcOrd="13" destOrd="0" presId="urn:microsoft.com/office/officeart/2005/8/layout/list1"/>
    <dgm:cxn modelId="{7B6342AB-8293-4571-8A7D-BA1036893E04}" type="presParOf" srcId="{955CC8D0-F2A5-4819-B8DD-9D4DEFB804CD}" destId="{DAC9025D-15AF-4797-920B-D897A82998A8}" srcOrd="14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9F1A2B-C8D5-4B91-B809-A6967F76167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190C82-6CF6-46F9-9501-C92A4E7FBAAB}">
      <dgm:prSet phldrT="[Текст]" custT="1"/>
      <dgm:spPr>
        <a:solidFill>
          <a:schemeClr val="accent3">
            <a:lumMod val="75000"/>
          </a:schemeClr>
        </a:solidFill>
        <a:effectLst>
          <a:glow rad="228600">
            <a:schemeClr val="accent1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600" b="1" u="sng" dirty="0" smtClean="0">
              <a:solidFill>
                <a:schemeClr val="accent2">
                  <a:lumMod val="40000"/>
                  <a:lumOff val="60000"/>
                </a:schemeClr>
              </a:solidFill>
            </a:rPr>
            <a:t>Кашель </a:t>
          </a:r>
        </a:p>
        <a:p>
          <a:r>
            <a:rPr lang="ru-RU" sz="1600" b="1" dirty="0" smtClean="0">
              <a:solidFill>
                <a:schemeClr val="accent2">
                  <a:lumMod val="40000"/>
                  <a:lumOff val="60000"/>
                </a:schemeClr>
              </a:solidFill>
            </a:rPr>
            <a:t>в ночное время суток,</a:t>
          </a:r>
        </a:p>
        <a:p>
          <a:r>
            <a:rPr lang="ru-RU" sz="1600" b="1" dirty="0" smtClean="0">
              <a:solidFill>
                <a:schemeClr val="accent2">
                  <a:lumMod val="40000"/>
                  <a:lumOff val="60000"/>
                </a:schemeClr>
              </a:solidFill>
            </a:rPr>
            <a:t>во время физических нагрузок,</a:t>
          </a:r>
        </a:p>
        <a:p>
          <a:r>
            <a:rPr lang="ru-RU" sz="1600" b="1" dirty="0" smtClean="0">
              <a:solidFill>
                <a:schemeClr val="accent2">
                  <a:lumMod val="40000"/>
                  <a:lumOff val="60000"/>
                </a:schemeClr>
              </a:solidFill>
            </a:rPr>
            <a:t> при смехе</a:t>
          </a:r>
          <a:endParaRPr lang="ru-RU" sz="1600" b="1" dirty="0">
            <a:solidFill>
              <a:schemeClr val="accent2">
                <a:lumMod val="40000"/>
                <a:lumOff val="60000"/>
              </a:schemeClr>
            </a:solidFill>
          </a:endParaRPr>
        </a:p>
      </dgm:t>
    </dgm:pt>
    <dgm:pt modelId="{43706124-9EB2-45B6-A2A1-94EB80755EBA}" type="parTrans" cxnId="{8B25714A-C336-44E7-8D08-5256BD4BEF8D}">
      <dgm:prSet/>
      <dgm:spPr/>
      <dgm:t>
        <a:bodyPr/>
        <a:lstStyle/>
        <a:p>
          <a:endParaRPr lang="ru-RU"/>
        </a:p>
      </dgm:t>
    </dgm:pt>
    <dgm:pt modelId="{CCCDDCC0-E4FE-4A9D-A652-F7CE2D0C0D77}" type="sibTrans" cxnId="{8B25714A-C336-44E7-8D08-5256BD4BEF8D}">
      <dgm:prSet/>
      <dgm:spPr/>
      <dgm:t>
        <a:bodyPr/>
        <a:lstStyle/>
        <a:p>
          <a:endParaRPr lang="ru-RU"/>
        </a:p>
      </dgm:t>
    </dgm:pt>
    <dgm:pt modelId="{F6E82125-E37C-4AA3-A5A2-D7B1322A5B3B}">
      <dgm:prSet custT="1"/>
      <dgm:spPr>
        <a:solidFill>
          <a:schemeClr val="accent3">
            <a:lumMod val="75000"/>
          </a:schemeClr>
        </a:solidFill>
        <a:effectLst>
          <a:glow rad="228600">
            <a:schemeClr val="accent1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600" b="1" dirty="0" smtClean="0">
              <a:solidFill>
                <a:schemeClr val="accent2">
                  <a:lumMod val="40000"/>
                  <a:lumOff val="60000"/>
                </a:schemeClr>
              </a:solidFill>
            </a:rPr>
            <a:t>Затруднение дыхания</a:t>
          </a:r>
          <a:endParaRPr lang="ru-RU" sz="1600" b="1" dirty="0">
            <a:solidFill>
              <a:schemeClr val="accent2">
                <a:lumMod val="40000"/>
                <a:lumOff val="6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71B1918-7FD7-4521-B5EF-0027772CB3C5}" type="parTrans" cxnId="{D30F14DD-014F-46E3-9009-577E1F754211}">
      <dgm:prSet/>
      <dgm:spPr/>
      <dgm:t>
        <a:bodyPr/>
        <a:lstStyle/>
        <a:p>
          <a:endParaRPr lang="ru-RU"/>
        </a:p>
      </dgm:t>
    </dgm:pt>
    <dgm:pt modelId="{FA738D98-1EEA-4651-A5EC-ED67372F1AE0}" type="sibTrans" cxnId="{D30F14DD-014F-46E3-9009-577E1F754211}">
      <dgm:prSet/>
      <dgm:spPr/>
      <dgm:t>
        <a:bodyPr/>
        <a:lstStyle/>
        <a:p>
          <a:endParaRPr lang="ru-RU"/>
        </a:p>
      </dgm:t>
    </dgm:pt>
    <dgm:pt modelId="{347C8847-7014-46A4-9704-E052A58AE1AD}">
      <dgm:prSet custT="1"/>
      <dgm:spPr>
        <a:solidFill>
          <a:srgbClr val="FF99FF"/>
        </a:solidFill>
        <a:effectLst>
          <a:glow rad="228600">
            <a:schemeClr val="accent4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600" b="1" u="sng" dirty="0" smtClean="0">
              <a:solidFill>
                <a:srgbClr val="002060"/>
              </a:solidFill>
            </a:rPr>
            <a:t>Чувство заложенности </a:t>
          </a:r>
          <a:r>
            <a:rPr lang="ru-RU" sz="1600" b="1" dirty="0" smtClean="0">
              <a:solidFill>
                <a:srgbClr val="002060"/>
              </a:solidFill>
            </a:rPr>
            <a:t>в грудной клетке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FC94E4A-AB29-4512-A8D7-81CDE8F397B9}" type="parTrans" cxnId="{0679B6D3-62DE-4F52-B35F-1140C0546289}">
      <dgm:prSet/>
      <dgm:spPr/>
      <dgm:t>
        <a:bodyPr/>
        <a:lstStyle/>
        <a:p>
          <a:endParaRPr lang="ru-RU"/>
        </a:p>
      </dgm:t>
    </dgm:pt>
    <dgm:pt modelId="{FF3D3159-7760-4A0B-8F55-7AB0FA79A1FF}" type="sibTrans" cxnId="{0679B6D3-62DE-4F52-B35F-1140C0546289}">
      <dgm:prSet/>
      <dgm:spPr/>
      <dgm:t>
        <a:bodyPr/>
        <a:lstStyle/>
        <a:p>
          <a:endParaRPr lang="ru-RU"/>
        </a:p>
      </dgm:t>
    </dgm:pt>
    <dgm:pt modelId="{466B33C4-4DF6-4271-88F1-9188DE2A050E}">
      <dgm:prSet custT="1"/>
      <dgm:spPr>
        <a:solidFill>
          <a:srgbClr val="FF99FF"/>
        </a:solidFill>
        <a:effectLst>
          <a:glow rad="228600">
            <a:schemeClr val="accent4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600" b="1" u="sng" dirty="0" smtClean="0">
              <a:solidFill>
                <a:srgbClr val="002060"/>
              </a:solidFill>
            </a:rPr>
            <a:t>Хрипы на выдохе </a:t>
          </a:r>
          <a:r>
            <a:rPr lang="ru-RU" sz="1600" b="1" dirty="0" smtClean="0">
              <a:solidFill>
                <a:srgbClr val="002060"/>
              </a:solidFill>
            </a:rPr>
            <a:t>(свистящий или скрипящий звук)</a:t>
          </a:r>
          <a:r>
            <a:rPr lang="ru-RU" sz="1600" dirty="0" smtClean="0"/>
            <a:t> </a:t>
          </a:r>
          <a:endParaRPr lang="ru-RU" sz="1600" b="1" dirty="0">
            <a:solidFill>
              <a:srgbClr val="002060"/>
            </a:solidFill>
          </a:endParaRPr>
        </a:p>
      </dgm:t>
    </dgm:pt>
    <dgm:pt modelId="{D98DD7E7-F67F-4859-A4A9-4AD859D08CEA}" type="parTrans" cxnId="{B150576A-143B-474B-A42A-DA84FF6DB833}">
      <dgm:prSet/>
      <dgm:spPr/>
      <dgm:t>
        <a:bodyPr/>
        <a:lstStyle/>
        <a:p>
          <a:endParaRPr lang="ru-RU"/>
        </a:p>
      </dgm:t>
    </dgm:pt>
    <dgm:pt modelId="{9D8B2A4A-0CF0-4462-80FB-929DDF805F89}" type="sibTrans" cxnId="{B150576A-143B-474B-A42A-DA84FF6DB833}">
      <dgm:prSet/>
      <dgm:spPr/>
      <dgm:t>
        <a:bodyPr/>
        <a:lstStyle/>
        <a:p>
          <a:endParaRPr lang="ru-RU"/>
        </a:p>
      </dgm:t>
    </dgm:pt>
    <dgm:pt modelId="{F8D51D20-BA12-4D3D-ADE6-79720788E4EA}" type="pres">
      <dgm:prSet presAssocID="{579F1A2B-C8D5-4B91-B809-A6967F7616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9AA87E-5079-4DF6-A641-E527144D5F15}" type="pres">
      <dgm:prSet presAssocID="{F1190C82-6CF6-46F9-9501-C92A4E7FBAAB}" presName="node" presStyleLbl="node1" presStyleIdx="0" presStyleCnt="4" custScaleX="27948" custScaleY="36168" custLinFactNeighborX="52037" custLinFactNeighborY="28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DCFB09DA-63EE-40CB-B914-8E9702044CC7}" type="pres">
      <dgm:prSet presAssocID="{CCCDDCC0-E4FE-4A9D-A652-F7CE2D0C0D77}" presName="sibTrans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B75C32FF-8F91-4E3D-A8B4-46C3C253B0C0}" type="pres">
      <dgm:prSet presAssocID="{F6E82125-E37C-4AA3-A5A2-D7B1322A5B3B}" presName="node" presStyleLbl="node1" presStyleIdx="1" presStyleCnt="4" custScaleX="27756" custScaleY="32100" custLinFactNeighborX="-52676" custLinFactNeighborY="-1962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56B104B7-130A-4D9F-A18E-8116C8CE63C7}" type="pres">
      <dgm:prSet presAssocID="{FA738D98-1EEA-4651-A5EC-ED67372F1AE0}" presName="sibTrans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C50952BA-7B86-42FA-91A5-6D61E4047D83}" type="pres">
      <dgm:prSet presAssocID="{466B33C4-4DF6-4271-88F1-9188DE2A050E}" presName="node" presStyleLbl="node1" presStyleIdx="2" presStyleCnt="4" custScaleX="27537" custScaleY="36709" custLinFactNeighborX="29259" custLinFactNeighborY="-1362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58531D08-EFA0-4CD2-AB34-FD5AC5E67ECE}" type="pres">
      <dgm:prSet presAssocID="{9D8B2A4A-0CF0-4462-80FB-929DDF805F89}" presName="sibTrans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CCA3568A-2EE6-4412-AB42-BB21FF1D3EBF}" type="pres">
      <dgm:prSet presAssocID="{347C8847-7014-46A4-9704-E052A58AE1AD}" presName="node" presStyleLbl="node1" presStyleIdx="3" presStyleCnt="4" custScaleX="27431" custScaleY="36193" custLinFactNeighborX="-40087" custLinFactNeighborY="-13882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</dgm:ptLst>
  <dgm:cxnLst>
    <dgm:cxn modelId="{B150576A-143B-474B-A42A-DA84FF6DB833}" srcId="{579F1A2B-C8D5-4B91-B809-A6967F761677}" destId="{466B33C4-4DF6-4271-88F1-9188DE2A050E}" srcOrd="2" destOrd="0" parTransId="{D98DD7E7-F67F-4859-A4A9-4AD859D08CEA}" sibTransId="{9D8B2A4A-0CF0-4462-80FB-929DDF805F89}"/>
    <dgm:cxn modelId="{9D9980EB-FD09-46EC-90CE-EEE9637F855A}" type="presOf" srcId="{466B33C4-4DF6-4271-88F1-9188DE2A050E}" destId="{C50952BA-7B86-42FA-91A5-6D61E4047D83}" srcOrd="0" destOrd="0" presId="urn:microsoft.com/office/officeart/2005/8/layout/default"/>
    <dgm:cxn modelId="{0679B6D3-62DE-4F52-B35F-1140C0546289}" srcId="{579F1A2B-C8D5-4B91-B809-A6967F761677}" destId="{347C8847-7014-46A4-9704-E052A58AE1AD}" srcOrd="3" destOrd="0" parTransId="{2FC94E4A-AB29-4512-A8D7-81CDE8F397B9}" sibTransId="{FF3D3159-7760-4A0B-8F55-7AB0FA79A1FF}"/>
    <dgm:cxn modelId="{095EA003-CF6B-4C70-8203-EB08C6271FDC}" type="presOf" srcId="{579F1A2B-C8D5-4B91-B809-A6967F761677}" destId="{F8D51D20-BA12-4D3D-ADE6-79720788E4EA}" srcOrd="0" destOrd="0" presId="urn:microsoft.com/office/officeart/2005/8/layout/default"/>
    <dgm:cxn modelId="{5A3CBAA0-C486-4EDB-9536-22C0EC010A17}" type="presOf" srcId="{347C8847-7014-46A4-9704-E052A58AE1AD}" destId="{CCA3568A-2EE6-4412-AB42-BB21FF1D3EBF}" srcOrd="0" destOrd="0" presId="urn:microsoft.com/office/officeart/2005/8/layout/default"/>
    <dgm:cxn modelId="{CCE825BF-B3CB-4F90-A038-5D5930AA07AC}" type="presOf" srcId="{F6E82125-E37C-4AA3-A5A2-D7B1322A5B3B}" destId="{B75C32FF-8F91-4E3D-A8B4-46C3C253B0C0}" srcOrd="0" destOrd="0" presId="urn:microsoft.com/office/officeart/2005/8/layout/default"/>
    <dgm:cxn modelId="{8B25714A-C336-44E7-8D08-5256BD4BEF8D}" srcId="{579F1A2B-C8D5-4B91-B809-A6967F761677}" destId="{F1190C82-6CF6-46F9-9501-C92A4E7FBAAB}" srcOrd="0" destOrd="0" parTransId="{43706124-9EB2-45B6-A2A1-94EB80755EBA}" sibTransId="{CCCDDCC0-E4FE-4A9D-A652-F7CE2D0C0D77}"/>
    <dgm:cxn modelId="{4D6F8FED-BD73-4C04-B293-08C285CA80C0}" type="presOf" srcId="{F1190C82-6CF6-46F9-9501-C92A4E7FBAAB}" destId="{6F9AA87E-5079-4DF6-A641-E527144D5F15}" srcOrd="0" destOrd="0" presId="urn:microsoft.com/office/officeart/2005/8/layout/default"/>
    <dgm:cxn modelId="{D30F14DD-014F-46E3-9009-577E1F754211}" srcId="{579F1A2B-C8D5-4B91-B809-A6967F761677}" destId="{F6E82125-E37C-4AA3-A5A2-D7B1322A5B3B}" srcOrd="1" destOrd="0" parTransId="{671B1918-7FD7-4521-B5EF-0027772CB3C5}" sibTransId="{FA738D98-1EEA-4651-A5EC-ED67372F1AE0}"/>
    <dgm:cxn modelId="{9D07C062-4B61-4A05-AACC-04F2F1ED25FB}" type="presParOf" srcId="{F8D51D20-BA12-4D3D-ADE6-79720788E4EA}" destId="{6F9AA87E-5079-4DF6-A641-E527144D5F15}" srcOrd="0" destOrd="0" presId="urn:microsoft.com/office/officeart/2005/8/layout/default"/>
    <dgm:cxn modelId="{9E9425A5-3326-4212-AB76-DA24836AF652}" type="presParOf" srcId="{F8D51D20-BA12-4D3D-ADE6-79720788E4EA}" destId="{DCFB09DA-63EE-40CB-B914-8E9702044CC7}" srcOrd="1" destOrd="0" presId="urn:microsoft.com/office/officeart/2005/8/layout/default"/>
    <dgm:cxn modelId="{09775A6C-1A61-4168-B311-531DB247794D}" type="presParOf" srcId="{F8D51D20-BA12-4D3D-ADE6-79720788E4EA}" destId="{B75C32FF-8F91-4E3D-A8B4-46C3C253B0C0}" srcOrd="2" destOrd="0" presId="urn:microsoft.com/office/officeart/2005/8/layout/default"/>
    <dgm:cxn modelId="{AA67AC85-D097-436F-987E-DF97C7D14FCA}" type="presParOf" srcId="{F8D51D20-BA12-4D3D-ADE6-79720788E4EA}" destId="{56B104B7-130A-4D9F-A18E-8116C8CE63C7}" srcOrd="3" destOrd="0" presId="urn:microsoft.com/office/officeart/2005/8/layout/default"/>
    <dgm:cxn modelId="{17BFF599-F43B-4A37-8E44-754DD1E31772}" type="presParOf" srcId="{F8D51D20-BA12-4D3D-ADE6-79720788E4EA}" destId="{C50952BA-7B86-42FA-91A5-6D61E4047D83}" srcOrd="4" destOrd="0" presId="urn:microsoft.com/office/officeart/2005/8/layout/default"/>
    <dgm:cxn modelId="{85A25196-5AA4-42AD-B5F6-18E573133F26}" type="presParOf" srcId="{F8D51D20-BA12-4D3D-ADE6-79720788E4EA}" destId="{58531D08-EFA0-4CD2-AB34-FD5AC5E67ECE}" srcOrd="5" destOrd="0" presId="urn:microsoft.com/office/officeart/2005/8/layout/default"/>
    <dgm:cxn modelId="{F5DBB19B-3154-41B6-A642-2F5DCFBB6593}" type="presParOf" srcId="{F8D51D20-BA12-4D3D-ADE6-79720788E4EA}" destId="{CCA3568A-2EE6-4412-AB42-BB21FF1D3EBF}" srcOrd="6" destOrd="0" presId="urn:microsoft.com/office/officeart/2005/8/layout/default"/>
  </dgm:cxnLst>
  <dgm:bg>
    <a:effectLst>
      <a:outerShdw blurRad="50800" dist="38100" dir="5400000" algn="t" rotWithShape="0">
        <a:prstClr val="black">
          <a:alpha val="40000"/>
        </a:prstClr>
      </a:outerShdw>
    </a:effectLst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jpeg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gif"/><Relationship Id="rId5" Type="http://schemas.openxmlformats.org/officeDocument/2006/relationships/image" Target="../media/image17.gif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gif"/><Relationship Id="rId10" Type="http://schemas.openxmlformats.org/officeDocument/2006/relationships/image" Target="../media/image32.jpeg"/><Relationship Id="rId4" Type="http://schemas.openxmlformats.org/officeDocument/2006/relationships/image" Target="../media/image26.gif"/><Relationship Id="rId9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7" Type="http://schemas.openxmlformats.org/officeDocument/2006/relationships/diagramColors" Target="../diagrams/colors2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control" Target="../activeX/activeX2.xml"/><Relationship Id="rId7" Type="http://schemas.openxmlformats.org/officeDocument/2006/relationships/hyperlink" Target="https://sprosivracha.com/questions/340544-koronavirus-i-astma" TargetMode="Externa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20.jpeg"/><Relationship Id="rId7" Type="http://schemas.openxmlformats.org/officeDocument/2006/relationships/image" Target="../media/image4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2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s://infourok.ru/go.html?href=http://medicina.dobro-est.com/vitaminyi-opisanie-klassifikatsiya-i-rol-vitaminov-v-zhizni-cheloveka-sutochnaya-potrebnost-v-vitaminah.html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9.jpeg"/><Relationship Id="rId4" Type="http://schemas.openxmlformats.org/officeDocument/2006/relationships/image" Target="../media/image2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gif"/><Relationship Id="rId3" Type="http://schemas.openxmlformats.org/officeDocument/2006/relationships/hyperlink" Target="https://farmamir.ru/2015/11/opisanie-bronxialnoj-astmy-v-kartinkax/" TargetMode="External"/><Relationship Id="rId7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hopdon.ru/blog/bronkhialnaya-astma/" TargetMode="External"/><Relationship Id="rId5" Type="http://schemas.openxmlformats.org/officeDocument/2006/relationships/hyperlink" Target="https://ru.depositphotos.com/stock-photos/" TargetMode="External"/><Relationship Id="rId4" Type="http://schemas.openxmlformats.org/officeDocument/2006/relationships/hyperlink" Target="https://yandex.ru/turbo/medica24.ru/s/zabolevaniya/bronhialnaya-astma" TargetMode="External"/><Relationship Id="rId9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g-s2.onedio.com/id-59556e4c1e93766d352e2d95/rev-0/raw/s-c28ac745bd2d6d0dac7fda51a15c65b97af4b23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214554"/>
            <a:ext cx="4061595" cy="3357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Санбюллетень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1071546"/>
            <a:ext cx="8715436" cy="5429288"/>
          </a:xfrm>
        </p:spPr>
        <p:txBody>
          <a:bodyPr anchor="t">
            <a:normAutofit/>
          </a:bodyPr>
          <a:lstStyle/>
          <a:p>
            <a:pPr algn="ctr">
              <a:buNone/>
            </a:pP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Астма»</a:t>
            </a:r>
          </a:p>
          <a:p>
            <a:pPr algn="ctr">
              <a:buNone/>
            </a:pPr>
            <a:r>
              <a:rPr lang="ru-RU" sz="6000" b="1" dirty="0" smtClean="0">
                <a:latin typeface="Times New Roman" pitchFamily="18" charset="0"/>
              </a:rPr>
              <a:t/>
            </a:r>
            <a:br>
              <a:rPr lang="ru-RU" sz="6000" b="1" dirty="0" smtClean="0">
                <a:latin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>                                        </a:t>
            </a:r>
            <a:r>
              <a:rPr lang="ru-RU" b="1" dirty="0" smtClean="0">
                <a:latin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</a:rPr>
            </a:br>
            <a:endParaRPr lang="ru-RU" b="1" dirty="0" smtClean="0">
              <a:latin typeface="Times New Roman" pitchFamily="18" charset="0"/>
            </a:endParaRPr>
          </a:p>
          <a:p>
            <a:pPr algn="ctr">
              <a:buNone/>
            </a:pPr>
            <a:endParaRPr lang="ru-RU" sz="23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3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30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3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Курск </a:t>
            </a:r>
            <a:r>
              <a:rPr lang="ru-RU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23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/>
          </a:p>
        </p:txBody>
      </p:sp>
      <p:pic>
        <p:nvPicPr>
          <p:cNvPr id="6" name="Рисунок 5" descr="https://pro.culture.ru/uploads/f763ed8e76101ef94e97f4ad8429f8cf_w720_h540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785794"/>
            <a:ext cx="2714644" cy="16716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https://aptekayg.ru/wa-data/public/photos/26/02/226/226.97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4643446"/>
            <a:ext cx="2214578" cy="1785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14612" y="571480"/>
            <a:ext cx="2453942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flat" dir="tl">
              <a:rot lat="0" lon="0" rev="6600000"/>
            </a:lightRig>
          </a:scene3d>
          <a:sp3d>
            <a:bevelT w="152400" h="50800" prst="softRound"/>
          </a:sp3d>
        </p:spPr>
        <p:txBody>
          <a:bodyPr wrap="none" lIns="91440" tIns="45720" rIns="91440" bIns="45720">
            <a:spAutoFit/>
            <a:sp3d extrusionH="25400" contourW="8890">
              <a:bevelT w="38100" h="31750" prst="softRound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Содержание</a:t>
            </a:r>
            <a:endParaRPr lang="ru-RU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785786" y="1285860"/>
          <a:ext cx="7215238" cy="4683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453"/>
                <a:gridCol w="6090785"/>
              </a:tblGrid>
              <a:tr h="1529301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</a:t>
                      </a:r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I</a:t>
                      </a:r>
                    </a:p>
                    <a:p>
                      <a:r>
                        <a:rPr lang="en-US" dirty="0" smtClean="0"/>
                        <a:t>       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u="none" dirty="0" smtClean="0">
                        <a:solidFill>
                          <a:srgbClr val="00206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u="none" dirty="0" smtClean="0">
                          <a:solidFill>
                            <a:srgbClr val="002060"/>
                          </a:solidFill>
                        </a:rPr>
                        <a:t>I.</a:t>
                      </a:r>
                      <a:r>
                        <a:rPr lang="en-US" sz="1800" b="1" u="none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1800" b="1" u="none" dirty="0" smtClean="0">
                          <a:solidFill>
                            <a:srgbClr val="002060"/>
                          </a:solidFill>
                        </a:rPr>
                        <a:t>Актуальность  темы.</a:t>
                      </a:r>
                    </a:p>
                    <a:p>
                      <a:r>
                        <a:rPr lang="en-US" sz="1800" b="1" u="none" dirty="0" smtClean="0">
                          <a:solidFill>
                            <a:srgbClr val="002060"/>
                          </a:solidFill>
                        </a:rPr>
                        <a:t>II. </a:t>
                      </a:r>
                      <a:r>
                        <a:rPr lang="ru-RU" sz="1800" b="1" u="none" dirty="0" smtClean="0">
                          <a:solidFill>
                            <a:srgbClr val="002060"/>
                          </a:solidFill>
                        </a:rPr>
                        <a:t>Бронхиальная астма:</a:t>
                      </a:r>
                    </a:p>
                    <a:p>
                      <a:pPr marL="800100" lvl="1" indent="-342900">
                        <a:buFont typeface="+mj-lt"/>
                        <a:buAutoNum type="arabicPeriod"/>
                      </a:pPr>
                      <a:r>
                        <a:rPr lang="ru-RU" sz="1800" b="1" u="none" dirty="0" smtClean="0">
                          <a:solidFill>
                            <a:srgbClr val="002060"/>
                          </a:solidFill>
                        </a:rPr>
                        <a:t>Этиология.</a:t>
                      </a:r>
                      <a:endParaRPr lang="ru-RU" sz="1800" b="1" u="none" dirty="0">
                        <a:solidFill>
                          <a:srgbClr val="002060"/>
                        </a:solidFill>
                      </a:endParaRPr>
                    </a:p>
                    <a:p>
                      <a:pPr marL="800100" lvl="1" indent="-342900">
                        <a:buFont typeface="+mj-lt"/>
                        <a:buAutoNum type="arabicPeriod"/>
                      </a:pPr>
                      <a:r>
                        <a:rPr lang="ru-RU" sz="1800" b="1" u="none" dirty="0" smtClean="0">
                          <a:solidFill>
                            <a:srgbClr val="002060"/>
                          </a:solidFill>
                        </a:rPr>
                        <a:t>Патогенез.</a:t>
                      </a:r>
                    </a:p>
                    <a:p>
                      <a:pPr marL="800100" lvl="1" indent="-342900">
                        <a:buFont typeface="+mj-lt"/>
                        <a:buAutoNum type="arabicPeriod"/>
                      </a:pPr>
                      <a:r>
                        <a:rPr lang="ru-RU" sz="1800" b="1" u="none" dirty="0" smtClean="0">
                          <a:solidFill>
                            <a:srgbClr val="002060"/>
                          </a:solidFill>
                        </a:rPr>
                        <a:t>Классификация.</a:t>
                      </a:r>
                    </a:p>
                    <a:p>
                      <a:pPr marL="800100" lvl="1" indent="-342900">
                        <a:buFont typeface="+mj-lt"/>
                        <a:buAutoNum type="arabicPeriod"/>
                      </a:pPr>
                      <a:r>
                        <a:rPr lang="ru-RU" sz="1800" b="1" u="none" dirty="0" smtClean="0">
                          <a:solidFill>
                            <a:srgbClr val="002060"/>
                          </a:solidFill>
                        </a:rPr>
                        <a:t>Симптомы.</a:t>
                      </a:r>
                    </a:p>
                    <a:p>
                      <a:pPr marL="800100" lvl="1" indent="-342900">
                        <a:buFont typeface="+mj-lt"/>
                        <a:buAutoNum type="arabicPeriod"/>
                      </a:pPr>
                      <a:r>
                        <a:rPr lang="ru-RU" sz="1800" b="1" u="none" dirty="0" smtClean="0">
                          <a:solidFill>
                            <a:srgbClr val="002060"/>
                          </a:solidFill>
                        </a:rPr>
                        <a:t>Клиническое</a:t>
                      </a:r>
                      <a:r>
                        <a:rPr lang="ru-RU" sz="1800" b="1" u="none" baseline="0" dirty="0" smtClean="0">
                          <a:solidFill>
                            <a:srgbClr val="002060"/>
                          </a:solidFill>
                        </a:rPr>
                        <a:t> течение.</a:t>
                      </a:r>
                      <a:endParaRPr lang="ru-RU" sz="1800" b="1" u="none" dirty="0" smtClean="0">
                        <a:solidFill>
                          <a:srgbClr val="002060"/>
                        </a:solidFill>
                      </a:endParaRPr>
                    </a:p>
                    <a:p>
                      <a:pPr marL="800100" lvl="1" indent="-342900">
                        <a:buFont typeface="+mj-lt"/>
                        <a:buAutoNum type="arabicPeriod"/>
                      </a:pPr>
                      <a:r>
                        <a:rPr lang="ru-RU" sz="1800" b="1" u="none" dirty="0" smtClean="0">
                          <a:solidFill>
                            <a:srgbClr val="002060"/>
                          </a:solidFill>
                        </a:rPr>
                        <a:t>Диагностика.</a:t>
                      </a:r>
                    </a:p>
                    <a:p>
                      <a:pPr marL="800100" lvl="1" indent="-342900">
                        <a:buFont typeface="+mj-lt"/>
                        <a:buAutoNum type="arabicPeriod"/>
                      </a:pPr>
                      <a:r>
                        <a:rPr lang="ru-RU" sz="1800" b="1" u="none" dirty="0" smtClean="0">
                          <a:solidFill>
                            <a:srgbClr val="002060"/>
                          </a:solidFill>
                        </a:rPr>
                        <a:t>Лечение.</a:t>
                      </a:r>
                    </a:p>
                    <a:p>
                      <a:r>
                        <a:rPr lang="en-US" sz="1800" b="1" u="none" dirty="0" smtClean="0">
                          <a:solidFill>
                            <a:srgbClr val="002060"/>
                          </a:solidFill>
                        </a:rPr>
                        <a:t>III. </a:t>
                      </a:r>
                      <a:r>
                        <a:rPr lang="ru-RU" sz="1800" b="1" u="none" dirty="0" smtClean="0">
                          <a:solidFill>
                            <a:srgbClr val="002060"/>
                          </a:solidFill>
                        </a:rPr>
                        <a:t>Профилактика заболевания.</a:t>
                      </a:r>
                    </a:p>
                    <a:p>
                      <a:endParaRPr lang="ru-RU" sz="1800" b="1" u="none" dirty="0" smtClean="0">
                        <a:solidFill>
                          <a:srgbClr val="002060"/>
                        </a:solidFill>
                      </a:endParaRPr>
                    </a:p>
                    <a:p>
                      <a:endParaRPr lang="ru-RU" sz="1800" b="1" u="none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15418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sz="1800" b="1" u="none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6" name="Рисунок 5" descr="https://aprlnr.su/uploads/posts/2019-06/1560949241_1495196933_1-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64320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https://i.gifer.com/7GU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357562"/>
            <a:ext cx="1662033" cy="1428760"/>
          </a:xfrm>
          <a:prstGeom prst="ellipse">
            <a:avLst/>
          </a:prstGeom>
          <a:noFill/>
        </p:spPr>
      </p:pic>
      <p:pic>
        <p:nvPicPr>
          <p:cNvPr id="9" name="Рисунок 8" descr="https://bronhialnaya-astma.com/wp-content/uploads/2018/08/1524590695_ingalyatory-ot-astmy-himicheskiy-sostav-1024x76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57166"/>
            <a:ext cx="1574800" cy="1285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https://aptekayg.ru/wa-data/public/photos/26/02/226/226.97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857364"/>
            <a:ext cx="1643074" cy="1285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https://astmatiku.ru/wp-content/uploads/2018/09/astma-vidy-i-klassifikacia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4786322"/>
            <a:ext cx="2214578" cy="1428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https://pro.culture.ru/uploads/f763ed8e76101ef94e97f4ad8429f8cf_w720_h540.jpe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82" y="4643446"/>
            <a:ext cx="2714644" cy="167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85720" y="285728"/>
            <a:ext cx="6143668" cy="181588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  <a:effectLst>
            <a:softEdge rad="127000"/>
          </a:effectLst>
        </p:spPr>
        <p:txBody>
          <a:bodyPr wrap="square">
            <a:spAutoFit/>
          </a:bodyPr>
          <a:lstStyle/>
          <a:p>
            <a:r>
              <a:rPr lang="ru-RU" sz="1600" b="1" i="1" u="sng" dirty="0" smtClean="0">
                <a:solidFill>
                  <a:srgbClr val="FF0000"/>
                </a:solidFill>
              </a:rPr>
              <a:t>Главная проблема мегаполисов:</a:t>
            </a:r>
          </a:p>
          <a:p>
            <a:r>
              <a:rPr lang="ru-RU" sz="1600" b="1" i="1" u="sng" dirty="0" smtClean="0">
                <a:solidFill>
                  <a:srgbClr val="FF0000"/>
                </a:solidFill>
              </a:rPr>
              <a:t> </a:t>
            </a:r>
            <a:r>
              <a:rPr lang="ru-RU" sz="1600" b="1" i="1" u="sng" dirty="0" smtClean="0">
                <a:solidFill>
                  <a:srgbClr val="002060"/>
                </a:solidFill>
              </a:rPr>
              <a:t>хронические заболевания из-за </a:t>
            </a:r>
          </a:p>
          <a:p>
            <a:pPr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2060"/>
                </a:solidFill>
              </a:rPr>
              <a:t>негативного воздействия окружающей городской среды, </a:t>
            </a:r>
          </a:p>
          <a:p>
            <a:pPr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2060"/>
                </a:solidFill>
              </a:rPr>
              <a:t>малоподвижного образа жизни, </a:t>
            </a:r>
          </a:p>
          <a:p>
            <a:pPr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2060"/>
                </a:solidFill>
              </a:rPr>
              <a:t>неправильного питания, </a:t>
            </a:r>
          </a:p>
          <a:p>
            <a:pPr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2060"/>
                </a:solidFill>
              </a:rPr>
              <a:t>стресса </a:t>
            </a:r>
          </a:p>
        </p:txBody>
      </p:sp>
      <p:sp>
        <p:nvSpPr>
          <p:cNvPr id="4" name="Овал 3"/>
          <p:cNvSpPr/>
          <p:nvPr/>
        </p:nvSpPr>
        <p:spPr>
          <a:xfrm>
            <a:off x="3000364" y="1785926"/>
            <a:ext cx="3500462" cy="1571636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/>
              <a:t>Основные задачи среднего медицинского персонала :</a:t>
            </a:r>
            <a:endParaRPr lang="ru-RU" b="1" dirty="0"/>
          </a:p>
        </p:txBody>
      </p:sp>
      <p:sp>
        <p:nvSpPr>
          <p:cNvPr id="5" name="Шестиугольник 4"/>
          <p:cNvSpPr/>
          <p:nvPr/>
        </p:nvSpPr>
        <p:spPr>
          <a:xfrm>
            <a:off x="428596" y="3714752"/>
            <a:ext cx="3071834" cy="2643206"/>
          </a:xfrm>
          <a:prstGeom prst="hexagon">
            <a:avLst/>
          </a:prstGeom>
          <a:solidFill>
            <a:srgbClr val="B70D93"/>
          </a:solidFill>
          <a:scene3d>
            <a:camera prst="isometricOffAxis1Righ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/>
              <a:t>, Информирование о профилактике астмы</a:t>
            </a:r>
          </a:p>
          <a:p>
            <a:pPr algn="ctr"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____________</a:t>
            </a:r>
            <a:r>
              <a:rPr lang="ru-RU" dirty="0" smtClean="0"/>
              <a:t> Рекомендации пациенту по подготовке к исследованиям</a:t>
            </a:r>
            <a:endParaRPr lang="ru-RU" b="1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Шестиугольник 6"/>
          <p:cNvSpPr/>
          <p:nvPr/>
        </p:nvSpPr>
        <p:spPr>
          <a:xfrm>
            <a:off x="5715008" y="3786190"/>
            <a:ext cx="3143272" cy="2571768"/>
          </a:xfrm>
          <a:prstGeom prst="hexagon">
            <a:avLst/>
          </a:prstGeom>
          <a:solidFill>
            <a:srgbClr val="B70D93"/>
          </a:solidFill>
          <a:scene3d>
            <a:camera prst="isometricOffAxis2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/>
              <a:t>Проведение опросов, анкетирования больных, участие в планировании санитарно-просветительных мероприятий</a:t>
            </a:r>
            <a:endParaRPr lang="ru-RU" b="1" dirty="0"/>
          </a:p>
        </p:txBody>
      </p:sp>
      <p:cxnSp>
        <p:nvCxnSpPr>
          <p:cNvPr id="9" name="Прямая со стрелкой 8"/>
          <p:cNvCxnSpPr/>
          <p:nvPr/>
        </p:nvCxnSpPr>
        <p:spPr>
          <a:xfrm rot="10800000" flipV="1">
            <a:off x="2428860" y="2928934"/>
            <a:ext cx="785814" cy="7143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143636" y="3000372"/>
            <a:ext cx="1071570" cy="78581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2786050" y="3429000"/>
            <a:ext cx="3669594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Распространенность астмы 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4357686" y="378619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500430" y="4786322"/>
            <a:ext cx="2214578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примерно </a:t>
            </a:r>
          </a:p>
          <a:p>
            <a:pPr algn="ctr"/>
            <a:r>
              <a:rPr lang="ru-RU" b="1" u="sng" dirty="0" smtClean="0">
                <a:solidFill>
                  <a:srgbClr val="FF0000"/>
                </a:solidFill>
              </a:rPr>
              <a:t>у одного из 12 </a:t>
            </a:r>
            <a:r>
              <a:rPr lang="ru-RU" b="1" dirty="0" smtClean="0">
                <a:solidFill>
                  <a:srgbClr val="7030A0"/>
                </a:solidFill>
              </a:rPr>
              <a:t>человек</a:t>
            </a:r>
            <a:r>
              <a:rPr lang="ru-RU" b="1" dirty="0" smtClean="0"/>
              <a:t>. </a:t>
            </a:r>
            <a:endParaRPr lang="ru-RU" b="1" dirty="0"/>
          </a:p>
        </p:txBody>
      </p:sp>
      <p:pic>
        <p:nvPicPr>
          <p:cNvPr id="24578" name="Picture 2" descr="https://avatars.mds.yandex.net/get-zen_doc/1586459/pub_5d90b132a3f6e400ade4ffee_5d90b17006cc4600b16fa033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428604"/>
            <a:ext cx="2774926" cy="2000264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design-krasnodar.ru/wp-content/uploads/2013/04/ilina-spalnya-e14350645818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715375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9" descr="https://kurspresent.ru/assets/images/resources/167/lady-pointing-anim-500-clr-1126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14620"/>
            <a:ext cx="37147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 descr="https://plush-charm.ru/2fc3f6ff21d658bf5fc4d76849da82ae.jp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4929198"/>
            <a:ext cx="2071702" cy="1507381"/>
          </a:xfrm>
          <a:prstGeom prst="rect">
            <a:avLst/>
          </a:prstGeom>
          <a:noFill/>
        </p:spPr>
      </p:pic>
      <p:sp>
        <p:nvSpPr>
          <p:cNvPr id="36870" name="AutoShape 6" descr="https://pechatvkaliningrade.ru/wp-content/uploads/2018/12/%D1%91%D0%BB%D0%BE%D1%87%D0%BA%D0%B0-%D0%B3%D0%B8%D1%84%D0%BA%D0%B0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872" name="AutoShape 8" descr="https://pechatvkaliningrade.ru/wp-content/uploads/2018/12/%D1%91%D0%BB%D0%BE%D1%87%D0%BA%D0%B0-%D0%B3%D0%B8%D1%84%D0%BA%D0%B0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874" name="AutoShape 10" descr="https://pechatvkaliningrade.ru/wp-content/uploads/2018/12/%D1%91%D0%BB%D0%BE%D1%87%D0%BA%D0%B0-%D0%B3%D0%B8%D1%84%D0%BA%D0%B0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876" name="AutoShape 12" descr="https://pechatvkaliningrade.ru/wp-content/uploads/2018/12/%D1%91%D0%BB%D0%BE%D1%87%D0%BA%D0%B0-%D0%B3%D0%B8%D1%84%D0%BA%D0%B0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878" name="Picture 14" descr="https://img2.freepng.ru/20180421/cie/kisspng-christmas-tree-picture-frames-christmas-decoration-5adb943cc82fc5.980707271524339772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2428868"/>
            <a:ext cx="1606667" cy="2357454"/>
          </a:xfrm>
          <a:prstGeom prst="ellipse">
            <a:avLst/>
          </a:prstGeom>
          <a:noFill/>
        </p:spPr>
      </p:pic>
      <p:sp>
        <p:nvSpPr>
          <p:cNvPr id="12" name="Выноска-облако 11"/>
          <p:cNvSpPr/>
          <p:nvPr/>
        </p:nvSpPr>
        <p:spPr>
          <a:xfrm rot="653420">
            <a:off x="1349324" y="1772373"/>
            <a:ext cx="2714644" cy="1686925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С Новым годом! Это твой подарок! 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36880" name="Picture 16" descr="https://img0.liveinternet.ru/images/attach/c/11/128/193/128193938_1478605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2928934"/>
            <a:ext cx="2571768" cy="341281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design-krasnodar.ru/wp-content/uploads/2013/04/ilina-spalnya-e14350645818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715375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 descr="https://kurspresent.ru/assets/images/resources/165/woman-talking-on-cell-phone-500-clr-1246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2881313"/>
            <a:ext cx="2757488" cy="397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2" descr="https://bestgif.su/_ph/38/2/40713824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3571876"/>
            <a:ext cx="1714512" cy="2738425"/>
          </a:xfrm>
          <a:prstGeom prst="rect">
            <a:avLst/>
          </a:prstGeom>
          <a:noFill/>
        </p:spPr>
      </p:pic>
      <p:pic>
        <p:nvPicPr>
          <p:cNvPr id="8" name="Picture 4" descr="https://plush-charm.ru/2fc3f6ff21d658bf5fc4d76849da82ae.jp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47986" y="3912712"/>
            <a:ext cx="1678972" cy="1221629"/>
          </a:xfrm>
          <a:prstGeom prst="rect">
            <a:avLst/>
          </a:prstGeom>
          <a:noFill/>
        </p:spPr>
      </p:pic>
      <p:sp>
        <p:nvSpPr>
          <p:cNvPr id="9" name="Выноска-облако 8"/>
          <p:cNvSpPr/>
          <p:nvPr/>
        </p:nvSpPr>
        <p:spPr>
          <a:xfrm rot="653420">
            <a:off x="4798338" y="2383527"/>
            <a:ext cx="3134928" cy="1182366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Затрудненное дыхание!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►"/>
              <a:defRPr/>
            </a:pPr>
            <a:endParaRPr lang="ru-RU"/>
          </a:p>
        </p:txBody>
      </p:sp>
      <p:pic>
        <p:nvPicPr>
          <p:cNvPr id="3076" name="Picture 4" descr="https://www.gifmania.ru/Animated-Gifs-Lyudi/Animations-Professions/Images-Doctors/Doctors-6121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4352925"/>
            <a:ext cx="333375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2" descr="https://static.turbosquid.com/Preview/2014/07/12__02_55_28/1.jpg0dd4066b-a22f-472d-813b-239afc13f42d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AutoShape 18" descr="https://img-fotki.yandex.ru/get/6433/181450557.6f/0_ab633_ba1c820c_orig.gif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81" name="AutoShape 20" descr="https://img-fotki.yandex.ru/get/6433/181450557.6f/0_ab633_ba1c820c_orig.gif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82" name="AutoShape 22" descr="https://img-fotki.yandex.ru/get/6433/181450557.6f/0_ab633_ba1c820c_orig.gif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83" name="AutoShape 26" descr="https://bonesmart.org/forum/attachments/ai43-tinypic-com_2d8fet-gif.37798/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85" name="AutoShape 32" descr="https://img-fotki.yandex.ru/get/6433/181450557.6f/0_ab633_ba1c820c_orig.gif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5" name="Picture 6" descr="https://i.gifer.com/YpG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786056"/>
            <a:ext cx="2285987" cy="4071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https://bestgif.su/_ph/38/2/40713824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4000504"/>
            <a:ext cx="1500198" cy="2309797"/>
          </a:xfrm>
          <a:prstGeom prst="rect">
            <a:avLst/>
          </a:prstGeom>
          <a:noFill/>
        </p:spPr>
      </p:pic>
      <p:sp>
        <p:nvSpPr>
          <p:cNvPr id="17" name="Выноска-облако 16"/>
          <p:cNvSpPr/>
          <p:nvPr/>
        </p:nvSpPr>
        <p:spPr>
          <a:xfrm rot="653420">
            <a:off x="1138062" y="2079887"/>
            <a:ext cx="3208135" cy="1010024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smtClean="0">
                <a:solidFill>
                  <a:srgbClr val="002060"/>
                </a:solidFill>
              </a:rPr>
              <a:t>Бронхоспазм!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3078" name="Picture 10" descr="https://avatars.mds.yandex.net/get-pdb/1054037/1cea1faf-831e-4193-913b-e58bd35b57fd/ori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26" y="2571744"/>
            <a:ext cx="228600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715436" cy="1128698"/>
          </a:xfr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11 декабря- Всемирный день борьбы </a:t>
            </a:r>
            <a:b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 бронхиальной астмой 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solidFill>
                  <a:srgbClr val="FF0000"/>
                </a:solidFill>
              </a:rPr>
              <a:t>Бронхиальная астма </a:t>
            </a:r>
            <a:r>
              <a:rPr lang="ru-RU" sz="1800" b="1" dirty="0" smtClean="0">
                <a:solidFill>
                  <a:srgbClr val="002060"/>
                </a:solidFill>
              </a:rPr>
              <a:t>-</a:t>
            </a:r>
            <a:r>
              <a:rPr lang="ru-RU" sz="1800" b="1" u="sng" dirty="0" smtClean="0">
                <a:solidFill>
                  <a:srgbClr val="002060"/>
                </a:solidFill>
              </a:rPr>
              <a:t>хроническое воспаление органов дыхательной системы</a:t>
            </a:r>
            <a:r>
              <a:rPr lang="ru-RU" sz="1800" b="1" dirty="0" smtClean="0">
                <a:solidFill>
                  <a:srgbClr val="002060"/>
                </a:solidFill>
              </a:rPr>
              <a:t>, сопровождается </a:t>
            </a:r>
            <a:r>
              <a:rPr lang="ru-RU" sz="1800" b="1" u="sng" dirty="0" smtClean="0">
                <a:solidFill>
                  <a:srgbClr val="002060"/>
                </a:solidFill>
              </a:rPr>
              <a:t>приступами удушья</a:t>
            </a:r>
            <a:r>
              <a:rPr lang="ru-RU" sz="1800" b="1" dirty="0" smtClean="0">
                <a:solidFill>
                  <a:srgbClr val="002060"/>
                </a:solidFill>
              </a:rPr>
              <a:t>, при которых больному становится трудно дышать. </a:t>
            </a:r>
          </a:p>
          <a:p>
            <a:pPr algn="ctr"/>
            <a:endParaRPr lang="ru-RU" sz="1800" b="1" dirty="0" smtClean="0">
              <a:solidFill>
                <a:srgbClr val="002060"/>
              </a:solidFill>
            </a:endParaRPr>
          </a:p>
          <a:p>
            <a:pPr algn="ctr"/>
            <a:endParaRPr lang="ru-RU" sz="1800" b="1" dirty="0" smtClean="0">
              <a:solidFill>
                <a:srgbClr val="002060"/>
              </a:solidFill>
            </a:endParaRPr>
          </a:p>
        </p:txBody>
      </p:sp>
      <p:pic>
        <p:nvPicPr>
          <p:cNvPr id="10243" name="Picture 3" descr="C:\Users\ОКСАНА\Desktop\asthma-ted-chris-gaw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643182"/>
            <a:ext cx="6429420" cy="3714776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428604"/>
            <a:ext cx="5000660" cy="628632"/>
          </a:xfrm>
          <a:solidFill>
            <a:schemeClr val="accent6">
              <a:lumMod val="40000"/>
              <a:lumOff val="60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Причины астмы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6626" name="Picture 2" descr="https://img.profi-news.ru/2017/05/02/456734_category_preview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071678"/>
            <a:ext cx="4409213" cy="3357586"/>
          </a:xfrm>
          <a:prstGeom prst="ellipse">
            <a:avLst/>
          </a:prstGeom>
          <a:ln w="63500" cap="rnd"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2" descr="https://norbekov.com/upload/materials/d053104e7ef7ae8b7ebfc58243ff63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500174"/>
            <a:ext cx="1561430" cy="1285884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26629" name="AutoShape 5" descr="https://img-fotki.yandex.ru/get/194989/47606540.ba/0_1234ba_8b06cba7_orig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1" name="AutoShape 7" descr="https://img-fotki.yandex.ru/get/194989/47606540.ba/0_1234ba_8b06cba7_orig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32" name="Picture 8" descr="C:\Users\ОКСАНА\Desktop\15_119314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3000372"/>
            <a:ext cx="1809736" cy="1571616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26634" name="Picture 10" descr="https://img-s1.onedio.com/id-59f2fc06c30339951041e246/rev-0/raw/s-626422d7176905f21b2cccc58b6290dce96f3b9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900819">
            <a:off x="4348536" y="5199055"/>
            <a:ext cx="1725200" cy="1500174"/>
          </a:xfrm>
          <a:prstGeom prst="rect">
            <a:avLst/>
          </a:prstGeom>
          <a:noFill/>
        </p:spPr>
      </p:pic>
      <p:pic>
        <p:nvPicPr>
          <p:cNvPr id="26640" name="Picture 16" descr="http://www.in-versia.ru/blogs/pictures/%FD%EA%EE%EB%EE%E3%E8%FF%201_%F1%EB%E8%F2%FB%E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4786322"/>
            <a:ext cx="2204872" cy="142873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6642" name="Picture 18" descr="https://im0-tub-ru.yandex.net/i?id=4398e997a18f8b21fa91639fe9e0ef26-sr&amp;n=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29454" y="1643050"/>
            <a:ext cx="1867592" cy="1071570"/>
          </a:xfrm>
          <a:prstGeom prst="rect">
            <a:avLst/>
          </a:prstGeom>
          <a:noFill/>
        </p:spPr>
      </p:pic>
      <p:cxnSp>
        <p:nvCxnSpPr>
          <p:cNvPr id="16" name="Прямая со стрелкой 15"/>
          <p:cNvCxnSpPr/>
          <p:nvPr/>
        </p:nvCxnSpPr>
        <p:spPr>
          <a:xfrm rot="10800000">
            <a:off x="2285984" y="2071678"/>
            <a:ext cx="928694" cy="285752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0800000" flipV="1">
            <a:off x="2071670" y="4357694"/>
            <a:ext cx="500066" cy="428628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6500826" y="4538674"/>
            <a:ext cx="571504" cy="390524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6786578" y="3214686"/>
            <a:ext cx="785818" cy="142876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5400000">
            <a:off x="4464843" y="5679297"/>
            <a:ext cx="500860" cy="794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10800000" flipV="1">
            <a:off x="1714480" y="3286124"/>
            <a:ext cx="714380" cy="71438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5929322" y="2071679"/>
            <a:ext cx="1000132" cy="285751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44" name="AutoShape 20" descr="https://www.seekpng.com/png/full/959-9593524_stress-png-stress-en-burnout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46" name="AutoShape 22" descr="https://www.seekpng.com/png/full/959-9593524_stress-png-stress-en-burnout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2" name="Содержимое 41" descr="http://fusionfamilywealth.com/wp-content/uploads/mad-man.jpg"/>
          <p:cNvPicPr>
            <a:picLocks noGrp="1"/>
          </p:cNvPicPr>
          <p:nvPr>
            <p:ph sz="quarter" idx="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10" y="4643446"/>
            <a:ext cx="207167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6649" name="Picture 25" descr="C:\Users\ОКСАНА\Desktop\TightMaleAsiansmallclawedotter-small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28662" y="1643050"/>
            <a:ext cx="3952919" cy="4286248"/>
          </a:xfrm>
          <a:prstGeom prst="rect">
            <a:avLst/>
          </a:prstGeom>
          <a:noFill/>
        </p:spPr>
      </p:pic>
      <p:pic>
        <p:nvPicPr>
          <p:cNvPr id="9218" name="Picture 2" descr="https://attuale.ru/wp-content/uploads/2018/10/newsimag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5720" y="2928934"/>
            <a:ext cx="1737315" cy="1357277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https://avatars.mds.yandex.net/get-turbo/2773055/33c67fb86000fe6fbd3bdbf2b0f53a8b/or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2541544" cy="1785950"/>
          </a:xfrm>
          <a:prstGeom prst="rect">
            <a:avLst/>
          </a:prstGeom>
          <a:noFill/>
        </p:spPr>
      </p:pic>
      <p:pic>
        <p:nvPicPr>
          <p:cNvPr id="9220" name="Picture 4" descr="https://doctopedia.ru/wp-content/uploads/2017/04/legkie-04-1024x9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928934"/>
            <a:ext cx="3143240" cy="2714645"/>
          </a:xfrm>
          <a:prstGeom prst="rect">
            <a:avLst/>
          </a:prstGeom>
          <a:noFill/>
        </p:spPr>
      </p:pic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286116" y="1000108"/>
            <a:ext cx="435771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206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</a:rPr>
              <a:t>Триггер- пусковой фактор астмы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2714612" y="207167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Стрелка вниз 7"/>
          <p:cNvSpPr/>
          <p:nvPr/>
        </p:nvSpPr>
        <p:spPr>
          <a:xfrm>
            <a:off x="5143504" y="1357298"/>
            <a:ext cx="484632" cy="714380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071934" y="357166"/>
            <a:ext cx="247054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Патогенез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276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nimBg="1"/>
      <p:bldP spid="27650" grpId="1" animBg="1"/>
      <p:bldP spid="27650" grpId="2" animBg="1"/>
      <p:bldGraphic spid="7" grpId="0">
        <p:bldAsOne/>
      </p:bldGraphic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28596" y="1214422"/>
          <a:ext cx="8429684" cy="5143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675"/>
                <a:gridCol w="4389009"/>
              </a:tblGrid>
              <a:tr h="65463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Фенотипы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 бронхиальной астмы: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Причины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215745">
                <a:tc>
                  <a:txBody>
                    <a:bodyPr/>
                    <a:lstStyle/>
                    <a:p>
                      <a:pPr algn="ctr"/>
                      <a:endParaRPr lang="ru-RU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Аллергическая астма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аллергены </a:t>
                      </a:r>
                    </a:p>
                    <a:p>
                      <a:pPr algn="ctr"/>
                      <a:r>
                        <a:rPr lang="ru-RU" i="1" dirty="0" smtClean="0"/>
                        <a:t>(</a:t>
                      </a:r>
                      <a:r>
                        <a:rPr lang="ru-RU" i="1" dirty="0" err="1" smtClean="0"/>
                        <a:t>эпидермальные</a:t>
                      </a:r>
                      <a:r>
                        <a:rPr lang="ru-RU" i="1" dirty="0" smtClean="0"/>
                        <a:t>, пыльцевые, бытовые: плесневые грибы, перхоть домашних животных)</a:t>
                      </a:r>
                      <a:endParaRPr lang="ru-RU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337971">
                <a:tc rowSpan="2">
                  <a:txBody>
                    <a:bodyPr/>
                    <a:lstStyle/>
                    <a:p>
                      <a:pPr algn="ctr"/>
                      <a:endParaRPr lang="ru-RU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ru-RU" b="1" dirty="0" err="1" smtClean="0">
                          <a:solidFill>
                            <a:srgbClr val="FF0000"/>
                          </a:solidFill>
                        </a:rPr>
                        <a:t>Неллергическая</a:t>
                      </a:r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 астма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b="1" i="1" dirty="0" smtClean="0"/>
                        <a:t>стресс</a:t>
                      </a:r>
                      <a:r>
                        <a:rPr lang="ru-RU" b="1" i="1" smtClean="0"/>
                        <a:t>,</a:t>
                      </a:r>
                      <a:r>
                        <a:rPr lang="ru-RU" i="1" smtClean="0"/>
                        <a:t> 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b="1" i="1" smtClean="0"/>
                        <a:t>физическая нагрузка,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i="1" smtClean="0"/>
                        <a:t>экстремальные </a:t>
                      </a:r>
                      <a:r>
                        <a:rPr lang="ru-RU" b="1" i="1" smtClean="0"/>
                        <a:t>погодные условия</a:t>
                      </a:r>
                      <a:r>
                        <a:rPr lang="ru-RU" i="1" smtClean="0"/>
                        <a:t>,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i="1" smtClean="0"/>
                        <a:t>содержащиеся </a:t>
                      </a:r>
                      <a:r>
                        <a:rPr lang="ru-RU" i="1" dirty="0" smtClean="0"/>
                        <a:t>в воздухе </a:t>
                      </a:r>
                      <a:r>
                        <a:rPr lang="ru-RU" b="1" i="1" dirty="0" smtClean="0"/>
                        <a:t>раздражители</a:t>
                      </a:r>
                      <a:r>
                        <a:rPr lang="ru-RU" i="1" smtClean="0"/>
                        <a:t>, 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i="1" smtClean="0"/>
                        <a:t>некоторые </a:t>
                      </a:r>
                      <a:r>
                        <a:rPr lang="ru-RU" b="1" i="1" dirty="0" smtClean="0"/>
                        <a:t>лекарственные средства</a:t>
                      </a:r>
                      <a:r>
                        <a:rPr lang="ru-RU" i="1" dirty="0" smtClean="0"/>
                        <a:t>.</a:t>
                      </a:r>
                      <a:endParaRPr lang="ru-RU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35188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b="1" i="1" dirty="0" smtClean="0"/>
                        <a:t>гены,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b="1" i="1" dirty="0" smtClean="0"/>
                        <a:t>ожирение,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b="1" i="1" dirty="0" smtClean="0"/>
                        <a:t>пол</a:t>
                      </a:r>
                      <a:endParaRPr lang="ru-RU" b="1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000232" y="428604"/>
            <a:ext cx="5715040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Классификация астмы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Рисунок 5" descr="C:\Users\ОКСАНА\Desktop\shutterstock_764818855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643182"/>
            <a:ext cx="2919823" cy="1643074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6" descr="https://avatars.mds.yandex.net/get-turbo/2773055/33c67fb86000fe6fbd3bdbf2b0f53a8b/or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1071546"/>
            <a:ext cx="2134897" cy="150019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5362" name="Picture 2" descr="https://www.gifki.org/data/media/1802/ofisnyy-sluzhashchiy-i-klerk-animatsionnaya-kartinka-002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3929066"/>
            <a:ext cx="2143125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572560" cy="785818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Симптомы бронхиальной астмы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endParaRPr lang="ru-RU" sz="2400" dirty="0" smtClean="0">
              <a:solidFill>
                <a:srgbClr val="C00000"/>
              </a:solidFill>
            </a:endParaRPr>
          </a:p>
        </p:txBody>
      </p:sp>
      <p:sp>
        <p:nvSpPr>
          <p:cNvPr id="15364" name="Прямоугольник 3"/>
          <p:cNvSpPr>
            <a:spLocks noChangeArrowheads="1"/>
          </p:cNvSpPr>
          <p:nvPr/>
        </p:nvSpPr>
        <p:spPr bwMode="auto">
          <a:xfrm>
            <a:off x="285750" y="1643063"/>
            <a:ext cx="8286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11" name="Схема 10"/>
          <p:cNvGraphicFramePr/>
          <p:nvPr/>
        </p:nvGraphicFramePr>
        <p:xfrm>
          <a:off x="285720" y="1071546"/>
          <a:ext cx="8572560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8" name="Прямая со стрелкой 7"/>
          <p:cNvCxnSpPr/>
          <p:nvPr/>
        </p:nvCxnSpPr>
        <p:spPr>
          <a:xfrm rot="5400000">
            <a:off x="2214546" y="1857364"/>
            <a:ext cx="2286016" cy="857256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16200000" flipH="1">
            <a:off x="4357686" y="1857364"/>
            <a:ext cx="2286016" cy="857256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0800000" flipV="1">
            <a:off x="2143108" y="1142984"/>
            <a:ext cx="642942" cy="285752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5857884" y="1142984"/>
            <a:ext cx="857256" cy="285752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5852" y="500042"/>
            <a:ext cx="7000924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002060"/>
                </a:solidFill>
              </a:rPr>
              <a:t>Клиническая картина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14546" y="1285860"/>
            <a:ext cx="5429288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lvl="0" algn="ctr"/>
            <a:r>
              <a:rPr lang="ru-RU" sz="2400" b="1" u="sng" dirty="0" smtClean="0">
                <a:solidFill>
                  <a:srgbClr val="FF0000"/>
                </a:solidFill>
              </a:rPr>
              <a:t>Приступ удушья. 3 периода: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Период предвестников,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Период разгара,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Период обратного развития приступа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4" descr="https://i.pinimg.com/originals/01/36/9b/01369b8f7e2a8a1371bd3e266a1d8fe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214686"/>
            <a:ext cx="3214688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s://www.welovebuzz.com/wp-content/uploads/2020/04/source-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32" y="3357562"/>
            <a:ext cx="2571768" cy="2643206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1143000" cy="0"/>
          </a:xfrm>
          <a:prstGeom prst="rect">
            <a:avLst/>
          </a:prstGeom>
          <a:solidFill>
            <a:srgbClr val="F7F7F7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555555"/>
                </a:solidFill>
                <a:effectLst/>
                <a:latin typeface="PFDinDisplayPro"/>
                <a:cs typeface="Arial" pitchFamily="34" charset="0"/>
              </a:rPr>
              <a:t/>
            </a:r>
            <a:b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555555"/>
                </a:solidFill>
                <a:effectLst/>
                <a:latin typeface="PFDinDisplayPro"/>
                <a:cs typeface="Arial" pitchFamily="34" charset="0"/>
              </a:rPr>
            </a:b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555555"/>
                </a:solidFill>
                <a:effectLst/>
                <a:latin typeface="PFDinDisplayPro"/>
                <a:cs typeface="Arial" pitchFamily="34" charset="0"/>
              </a:rPr>
              <a:t>Задай вопрос врачу онлайн</a:t>
            </a:r>
            <a:b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555555"/>
                </a:solidFill>
                <a:effectLst/>
                <a:latin typeface="PFDinDisplayPro"/>
                <a:cs typeface="Arial" pitchFamily="34" charset="0"/>
              </a:rPr>
            </a:b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555555"/>
                </a:solidFill>
                <a:effectLst/>
                <a:latin typeface="PFDinDisplayPro"/>
                <a:cs typeface="Arial" pitchFamily="34" charset="0"/>
              </a:rPr>
              <a:t>и получи ответ мгновенно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PFDinDisplayPro"/>
                <a:cs typeface="Arial" pitchFamily="34" charset="0"/>
                <a:hlinkClick r:id="rId7"/>
              </a:rPr>
              <a:t>ВХОД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808080"/>
                </a:solidFill>
                <a:effectLst/>
                <a:latin typeface="PFDinDisplayPro"/>
                <a:cs typeface="Arial" pitchFamily="34" charset="0"/>
              </a:rPr>
              <a:t> ИЛИ 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PFDinDisplayPro"/>
                <a:cs typeface="Arial" pitchFamily="34" charset="0"/>
                <a:hlinkClick r:id="rId7"/>
              </a:rPr>
              <a:t>РЕГИСТРАЦИЯ</a:t>
            </a:r>
            <a:endParaRPr kumimoji="0" lang="ru-RU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PFDinDisplayPro"/>
                <a:cs typeface="Arial" pitchFamily="34" charset="0"/>
                <a:hlinkClick r:id="rId7"/>
              </a:rPr>
              <a:t/>
            </a:r>
            <a:b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PFDinDisplayPro"/>
                <a:cs typeface="Arial" pitchFamily="34" charset="0"/>
                <a:hlinkClick r:id="rId7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00364" y="3571876"/>
            <a:ext cx="3714760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 </a:t>
            </a:r>
            <a:r>
              <a:rPr lang="ru-RU" b="1" i="1" dirty="0" smtClean="0">
                <a:solidFill>
                  <a:srgbClr val="FF0000"/>
                </a:solidFill>
              </a:rPr>
              <a:t>Симптомы астмы ухудшаются (</a:t>
            </a:r>
            <a:r>
              <a:rPr lang="ru-RU" i="1" dirty="0" smtClean="0">
                <a:solidFill>
                  <a:srgbClr val="FF0000"/>
                </a:solidFill>
              </a:rPr>
              <a:t>простуда или грипп, </a:t>
            </a:r>
            <a:r>
              <a:rPr lang="ru-RU" b="1" i="1" dirty="0" smtClean="0">
                <a:solidFill>
                  <a:srgbClr val="FF0000"/>
                </a:solidFill>
              </a:rPr>
              <a:t>COVID19) </a:t>
            </a:r>
          </a:p>
          <a:p>
            <a:pPr algn="ctr"/>
            <a:endParaRPr lang="ru-RU" dirty="0" smtClean="0"/>
          </a:p>
          <a:p>
            <a:pPr algn="ctr"/>
            <a:endParaRPr lang="ru-RU" b="1" dirty="0" smtClean="0"/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риск опасного для жизни приступа астмы</a:t>
            </a:r>
            <a:r>
              <a:rPr lang="ru-RU" i="1" dirty="0" smtClean="0">
                <a:solidFill>
                  <a:srgbClr val="C00000"/>
                </a:solidFill>
              </a:rPr>
              <a:t>.</a:t>
            </a:r>
            <a:endParaRPr lang="ru-RU" i="1" dirty="0">
              <a:solidFill>
                <a:srgbClr val="C00000"/>
              </a:solidFill>
            </a:endParaRPr>
          </a:p>
        </p:txBody>
      </p:sp>
      <p:pic>
        <p:nvPicPr>
          <p:cNvPr id="10" name="Picture 10" descr="https://i.gifer.com/7GUS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86644" y="4572008"/>
            <a:ext cx="1403246" cy="1190625"/>
          </a:xfrm>
          <a:prstGeom prst="ellipse">
            <a:avLst/>
          </a:prstGeom>
          <a:noFill/>
        </p:spPr>
      </p:pic>
      <p:sp>
        <p:nvSpPr>
          <p:cNvPr id="12" name="Стрелка вниз 11"/>
          <p:cNvSpPr/>
          <p:nvPr/>
        </p:nvSpPr>
        <p:spPr>
          <a:xfrm>
            <a:off x="4572000" y="4429132"/>
            <a:ext cx="484632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5126" name="DefaultOcx" r:id="rId2" imgW="914400" imgH="228600"/>
      <p:control spid="5127" name="HTMLSubmit1" r:id="rId3" imgW="162000" imgH="361800"/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3076" name="Picture 4" descr="https://www.gifmania.ru/Animated-Gifs-Lyudi/Animations-Professions/Images-Doctors/Doctors-6121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4352925"/>
            <a:ext cx="333375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2" descr="https://static.turbosquid.com/Preview/2014/07/12__02_55_28/1.jpg0dd4066b-a22f-472d-813b-239afc13f42d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0" descr="https://avatars.mds.yandex.net/get-pdb/1054037/1cea1faf-831e-4193-913b-e58bd35b57fd/ori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2714620"/>
            <a:ext cx="19288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12" descr="https://sunveter.ru/uploads/posts/2015-08/1438677537_doctor2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3071810"/>
            <a:ext cx="142875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AutoShape 18" descr="https://img-fotki.yandex.ru/get/6433/181450557.6f/0_ab633_ba1c820c_orig.gif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81" name="AutoShape 20" descr="https://img-fotki.yandex.ru/get/6433/181450557.6f/0_ab633_ba1c820c_orig.gif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82" name="AutoShape 22" descr="https://img-fotki.yandex.ru/get/6433/181450557.6f/0_ab633_ba1c820c_orig.gif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83" name="AutoShape 26" descr="https://bonesmart.org/forum/attachments/ai43-tinypic-com_2d8fet-gif.37798/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084" name="Picture 30" descr="https://gifki.info/uploads/posts/2017-04/1491129078_2156-medsestr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57950" y="3571876"/>
            <a:ext cx="3071812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5" name="AutoShape 32" descr="https://img-fotki.yandex.ru/get/6433/181450557.6f/0_ab633_ba1c820c_orig.gif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086" name="Picture 34" descr="https://i.pinimg.com/originals/01/36/9b/01369b8f7e2a8a1371bd3e266a1d8fe2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286125"/>
            <a:ext cx="3214688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https://p1.zoon.ru/preview/7Yz028krsZ5HmTXIILiBYQ/2000x1333x75/1/a/d/original_5e54cd5199101a3fc5216186_5e54cd917b81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4810" y="2285992"/>
            <a:ext cx="1500198" cy="1285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6" name="Прямоугольник 15"/>
          <p:cNvSpPr/>
          <p:nvPr/>
        </p:nvSpPr>
        <p:spPr>
          <a:xfrm rot="21080391">
            <a:off x="92111" y="1335371"/>
            <a:ext cx="4572000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isometricRightUp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Лабораторная и инструментальная диагностика бронхиальной астмы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357554" y="4714884"/>
            <a:ext cx="2832827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Общий анализ крови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500430" y="5572140"/>
            <a:ext cx="4108817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Биохимический анализ крови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286248" y="6000768"/>
            <a:ext cx="3324949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Общий анализ мокроты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428992" y="5143512"/>
            <a:ext cx="3094117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Кожные </a:t>
            </a:r>
            <a:r>
              <a:rPr lang="ru-RU" b="1" dirty="0" err="1" smtClean="0">
                <a:solidFill>
                  <a:srgbClr val="FF0000"/>
                </a:solidFill>
              </a:rPr>
              <a:t>аллергопробы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357554" y="1714488"/>
            <a:ext cx="3676006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Компьютерная </a:t>
            </a:r>
            <a:r>
              <a:rPr lang="ru-RU" b="1" dirty="0" err="1" smtClean="0">
                <a:solidFill>
                  <a:srgbClr val="FF0000"/>
                </a:solidFill>
              </a:rPr>
              <a:t>флоуметрия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filzor.ru/wp-content/uploads/2020/01/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715436" cy="6215106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</p:pic>
      <p:pic>
        <p:nvPicPr>
          <p:cNvPr id="5" name="Picture 12" descr="https://rit.sr.unh.edu/training/spa-training/images/rats-compliance/rats-compliance-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000372"/>
            <a:ext cx="4143404" cy="3362325"/>
          </a:xfrm>
          <a:prstGeom prst="rect">
            <a:avLst/>
          </a:prstGeom>
          <a:noFill/>
          <a:ln w="28575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6" name="Прямоугольник 5"/>
          <p:cNvSpPr/>
          <p:nvPr/>
        </p:nvSpPr>
        <p:spPr>
          <a:xfrm>
            <a:off x="428596" y="357166"/>
            <a:ext cx="8215370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Лечение бронхиальной астмы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 descr="https://mmedia.ozone.ru/multimedia/10188942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 descr="C:\Users\ОКСАНА\Desktop\10188942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2571768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857488" y="1357298"/>
            <a:ext cx="600079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i="1" dirty="0" smtClean="0">
              <a:solidFill>
                <a:srgbClr val="000000"/>
              </a:solidFill>
              <a:latin typeface="-webkit-standard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-webkit-standard"/>
                <a:ea typeface="Times New Roman" pitchFamily="18" charset="0"/>
                <a:cs typeface="Times New Roman" pitchFamily="18" charset="0"/>
              </a:rPr>
              <a:t>Болезнь легче предупредить, чем вылечить!!!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285984" y="5143512"/>
            <a:ext cx="3143272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all" normalizeH="0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-webkit-standard"/>
                <a:ea typeface="Times New Roman" pitchFamily="18" charset="0"/>
                <a:cs typeface="Times New Roman" pitchFamily="18" charset="0"/>
              </a:rPr>
              <a:t>ОБРАТИСЬ К ВРАЧУ!</a:t>
            </a:r>
            <a:endParaRPr kumimoji="0" lang="ru-RU" sz="2400" b="1" i="0" u="none" strike="noStrike" cap="all" normalizeH="0" baseline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14612" y="214290"/>
            <a:ext cx="6215074" cy="12926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Здоровый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жизни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ЗОЖ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— 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 жизни человека, направленный на сохранение здоровья, профилактику болезней и укрепление человеческого организма в целом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80" name="Picture 8" descr="https://img.3d-galleru.ru/cards/3/84/om9q5ql9webu0lc/zanoza-solnyshko-risunok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86256"/>
            <a:ext cx="2605071" cy="2014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82" name="Picture 10" descr="https://myslide.ru/documents_3/e94d322e631bb83d0b4582f653b861ce/img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2500306"/>
            <a:ext cx="3680866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8686" name="Picture 14" descr="https://cf.ppt-online.org/files1/slide/2/2pfgEnFzDCZs7H0OwLer5SGtalU8vmo1NXMVQBPIR/slide-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3286124"/>
            <a:ext cx="3214710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" name="Стрелка вправо 12"/>
          <p:cNvSpPr/>
          <p:nvPr/>
        </p:nvSpPr>
        <p:spPr>
          <a:xfrm>
            <a:off x="4714876" y="542926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786446" y="5572140"/>
            <a:ext cx="2880597" cy="369332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ru-RU" b="1" cap="all" dirty="0" smtClean="0">
                <a:ln w="0"/>
                <a:solidFill>
                  <a:srgbClr val="FFFF00"/>
                </a:solidFill>
                <a:effectLst>
                  <a:reflection blurRad="12700" stA="50000" endPos="50000" dist="5000" dir="5400000" sy="-100000" rotWithShape="0"/>
                </a:effectLst>
                <a:latin typeface="-webkit-standard"/>
                <a:ea typeface="Times New Roman" pitchFamily="18" charset="0"/>
                <a:cs typeface="Times New Roman" pitchFamily="18" charset="0"/>
              </a:rPr>
              <a:t>Восприятие врача…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71472" y="142851"/>
          <a:ext cx="8215369" cy="6460790"/>
        </p:xfrm>
        <a:graphic>
          <a:graphicData uri="http://schemas.openxmlformats.org/drawingml/2006/table">
            <a:tbl>
              <a:tblPr/>
              <a:tblGrid>
                <a:gridCol w="3498440"/>
                <a:gridCol w="389190"/>
                <a:gridCol w="4327739"/>
              </a:tblGrid>
              <a:tr h="167461">
                <a:tc row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kumimoji="0" lang="ru-RU" sz="1800" b="1" kern="1200" dirty="0" smtClean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kumimoji="0" lang="ru-RU" sz="1800" b="1" kern="1200" dirty="0" smtClean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Всегда носите с собой </a:t>
                      </a:r>
                      <a:r>
                        <a:rPr kumimoji="0"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ингалятор с препаратом</a:t>
                      </a:r>
                      <a:r>
                        <a:rPr kumimoji="0" lang="ru-RU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, который расширяет бронхи, и следите, чтобы он был полным!!!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ШКОЛА  ЗДОРОВЬЯ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Профилактика</a:t>
                      </a:r>
                      <a:endParaRPr lang="ru-RU" sz="1800" dirty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</a:tr>
              <a:tr h="649699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 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держите дома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домашних животных и птиц.</a:t>
                      </a: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3374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Откажитесь 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 курения</a:t>
                      </a: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660653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 пользуйтесь гигиеническими средствами с парфюмерным запахом</a:t>
                      </a: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1211252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Делайте влажную уборку не менее 2 раз в неделю. </a:t>
                      </a:r>
                      <a:endParaRPr lang="ru-RU" sz="18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Пользуйтесь 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марлевой маской.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Проветривайте помещение</a:t>
                      </a: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646308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Ешьте обогащенную </a:t>
                      </a:r>
                      <a:r>
                        <a:rPr lang="ru-RU" sz="1800" u="sng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hlinkClick r:id="rId2"/>
                        </a:rPr>
                        <a:t>витаминами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пищу</a:t>
                      </a: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1211252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Лечите 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респираторные болезни.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Ежегодная вакцинация против гриппа - только после консультации с врачом</a:t>
                      </a: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60562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Закаляйтесь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772471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Избегайте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800" u="sng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стресса</a:t>
                      </a:r>
                      <a:endParaRPr lang="ru-RU" sz="18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688" marR="43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 descr="https://i.ytimg.com/vi/HxN9EEJeov8/maxresdefault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928934"/>
            <a:ext cx="3500462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i0.wp.com/bronhialnaya-astma.com/wp-content/uploads/2018/09/grafika_astma_novyj-razmer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715436" cy="4800588"/>
          </a:xfrm>
          <a:prstGeom prst="rect">
            <a:avLst/>
          </a:prstGeom>
          <a:noFill/>
        </p:spPr>
      </p:pic>
      <p:pic>
        <p:nvPicPr>
          <p:cNvPr id="3" name="Содержимое 41" descr="http://fusionfamilywealth.com/wp-content/uploads/mad-man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714884"/>
            <a:ext cx="2428860" cy="171451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4" name="Picture 10" descr="https://img-s1.onedio.com/id-59f2fc06c30339951041e246/rev-0/raw/s-626422d7176905f21b2cccc58b6290dce96f3b9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56420">
            <a:off x="6858016" y="4786322"/>
            <a:ext cx="1725200" cy="150017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5" name="Picture 18" descr="https://im0-tub-ru.yandex.net/i?id=4398e997a18f8b21fa91639fe9e0ef26-sr&amp;n=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4929198"/>
            <a:ext cx="2153344" cy="128588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6" name="Picture 16" descr="http://www.in-versia.ru/blogs/pictures/%FD%EA%EE%EB%EE%E3%E8%FF%201_%F1%EB%E8%F2%FB%E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4929198"/>
            <a:ext cx="2204872" cy="1428736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softEdge rad="127000"/>
          </a:effec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357158" y="4857760"/>
            <a:ext cx="1785950" cy="164307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16200000" flipH="1">
            <a:off x="2428860" y="4643446"/>
            <a:ext cx="1857388" cy="18573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 flipH="1" flipV="1">
            <a:off x="4929190" y="4786322"/>
            <a:ext cx="1714512" cy="171451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5400000">
            <a:off x="6858016" y="4929198"/>
            <a:ext cx="2000264" cy="128588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500034" y="285728"/>
            <a:ext cx="7929618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FF000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-webkit-standard"/>
                <a:ea typeface="Times New Roman" pitchFamily="18" charset="0"/>
                <a:cs typeface="Times New Roman" pitchFamily="18" charset="0"/>
              </a:rPr>
              <a:t>Правила ЗОЖ при астме </a:t>
            </a:r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285720" y="357166"/>
            <a:ext cx="3857620" cy="320087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prstDash val="lgDashDot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Диета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</a:t>
            </a: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Исключите из меню: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Поваренная соль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Орехи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Куриные яйца, мясо гуся и утки.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Морепродукты, морская рыба, икра.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Грибы, цитрусовые, малина, клубника, томаты.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Шоколад, кофе, мед.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Приправы с резким вкусом и запахом.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Пряности,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лук 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чеснок.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Жирные сорта говядины и свинины.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4214810" y="357166"/>
            <a:ext cx="4500594" cy="3416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prstDash val="sysDash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Меню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Завтрак: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рисовая каша с сахаром, печеная груша, чай.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Перекус: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кабачковые оладьи со смородиновым джемом.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Обед: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винегрет с растительным маслом, телячьи котлеты на пару с картофельным пюре, отвар шиповника.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Перекус: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банан и компот из сухофруктов.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Ужин: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рагу из кролика, тушеная капуста с луком, зеленый чай.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Перед сном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стакан кефира или иного кисломолочного напитка.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avatars.mds.yandex.net/get-zen_doc/100325/pub_5d4e7a27ae56cc00ad315c89_5d4e7a8235ca3100ad73f3f9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643314"/>
            <a:ext cx="2886079" cy="2357454"/>
          </a:xfrm>
          <a:prstGeom prst="rect">
            <a:avLst/>
          </a:prstGeom>
          <a:ln w="28575">
            <a:solidFill>
              <a:srgbClr val="002060"/>
            </a:solidFill>
          </a:ln>
          <a:effectLst>
            <a:softEdge rad="112500"/>
          </a:effectLst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3214678" y="4429132"/>
            <a:ext cx="5531707" cy="19389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  <a:prstDash val="lgDash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Вы получаете,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ru-RU" sz="2400" b="1" u="sng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облюдая рекомендации: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нормальную социальную активность;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адекватную физическую активность;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возможность занятия спортом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7" name="Picture 5" descr="https://i.gifer.com/AV0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3714752"/>
            <a:ext cx="514350" cy="595310"/>
          </a:xfrm>
          <a:prstGeom prst="rect">
            <a:avLst/>
          </a:prstGeom>
          <a:noFill/>
        </p:spPr>
      </p:pic>
      <p:pic>
        <p:nvPicPr>
          <p:cNvPr id="38919" name="Picture 7" descr="https://i.gifer.com/AV0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857628"/>
            <a:ext cx="714380" cy="666748"/>
          </a:xfrm>
          <a:prstGeom prst="ellipse">
            <a:avLst/>
          </a:prstGeom>
          <a:noFill/>
        </p:spPr>
      </p:pic>
      <p:pic>
        <p:nvPicPr>
          <p:cNvPr id="38921" name="Picture 9" descr="https://i.gifer.com/AV0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3857628"/>
            <a:ext cx="514350" cy="666748"/>
          </a:xfrm>
          <a:prstGeom prst="rect">
            <a:avLst/>
          </a:prstGeom>
          <a:noFill/>
        </p:spPr>
      </p:pic>
      <p:pic>
        <p:nvPicPr>
          <p:cNvPr id="38923" name="Picture 11" descr="https://i.gifer.com/AV0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3857628"/>
            <a:ext cx="514350" cy="666748"/>
          </a:xfrm>
          <a:prstGeom prst="rect">
            <a:avLst/>
          </a:prstGeom>
          <a:noFill/>
        </p:spPr>
      </p:pic>
      <p:pic>
        <p:nvPicPr>
          <p:cNvPr id="38925" name="Picture 13" descr="https://i.gifer.com/AV0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4214818"/>
            <a:ext cx="514350" cy="785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89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nimBg="1"/>
      <p:bldP spid="38915" grpId="0" animBg="1"/>
      <p:bldP spid="38913" grpId="0" uiExpand="1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static.vecteezy.com/system/resources/previews/000/121/748/original/vector-doctor-icons-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5000660" cy="378621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142976" y="428604"/>
            <a:ext cx="7643866" cy="10772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АДРЕСА ИСПОЛЬЗУЕМЫХ САЙТОВ:</a:t>
            </a:r>
            <a:endParaRPr lang="ru-RU" sz="3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28794" y="1785926"/>
            <a:ext cx="6357982" cy="39087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sz="2000" b="1" dirty="0" smtClean="0">
                <a:solidFill>
                  <a:srgbClr val="002060"/>
                </a:solidFill>
                <a:hlinkClick r:id="rId3"/>
              </a:rPr>
              <a:t>https://farmamir.ru/2015/11/opisanie-bronxialnoj-astmy-v-kartinkax/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arenR"/>
            </a:pPr>
            <a:r>
              <a:rPr lang="en-US" sz="2000" b="1" dirty="0" smtClean="0">
                <a:solidFill>
                  <a:srgbClr val="002060"/>
                </a:solidFill>
                <a:hlinkClick r:id="rId4"/>
              </a:rPr>
              <a:t>https://yandex.ru/turbo/medica24.ru/s/zabolevaniya/bronhialnaya-astma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arenR"/>
            </a:pPr>
            <a:r>
              <a:rPr lang="en-US" sz="2000" b="1" dirty="0" smtClean="0">
                <a:solidFill>
                  <a:srgbClr val="002060"/>
                </a:solidFill>
                <a:hlinkClick r:id="rId5"/>
              </a:rPr>
              <a:t>https://ru.depositphotos.com/stock-photos/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arenR"/>
            </a:pPr>
            <a:r>
              <a:rPr lang="en-US" sz="2000" b="1" dirty="0" smtClean="0">
                <a:solidFill>
                  <a:srgbClr val="002060"/>
                </a:solidFill>
                <a:hlinkClick r:id="rId6"/>
              </a:rPr>
              <a:t>https://shopdon.ru/blog/bronkhialnaya-astma/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arenR"/>
            </a:pPr>
            <a:endParaRPr lang="ru-RU" dirty="0" smtClean="0">
              <a:solidFill>
                <a:srgbClr val="002060"/>
              </a:solidFill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7" name="Picture 6" descr="https://kurspresent.ru/assets/images/resources/277/waiting-on-examination-table-anim-500-clr-6542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43306" y="3929066"/>
            <a:ext cx="2646362" cy="2643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s://kurspresent.ru/assets/images/resources/249/stick-figure-carrying-toolbox-500-clr-3311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43670" y="3643314"/>
            <a:ext cx="250033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https://i.gifer.com/7GUS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596" y="5143512"/>
            <a:ext cx="1571636" cy="1333501"/>
          </a:xfrm>
          <a:prstGeom prst="ellipse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static.vecteezy.com/system/resources/previews/000/121/748/original/vector-doctor-icons-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643182"/>
            <a:ext cx="4357718" cy="3643338"/>
          </a:xfrm>
          <a:prstGeom prst="rect">
            <a:avLst/>
          </a:prstGeom>
          <a:noFill/>
        </p:spPr>
      </p:pic>
      <p:pic>
        <p:nvPicPr>
          <p:cNvPr id="16386" name="Picture 4" descr="http://i.yapx.ru/FazU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642918"/>
            <a:ext cx="300037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14313" y="2786063"/>
            <a:ext cx="4857750" cy="1673225"/>
          </a:xfrm>
        </p:spPr>
        <p:txBody>
          <a:bodyPr/>
          <a:lstStyle/>
          <a:p>
            <a:pPr>
              <a:defRPr/>
            </a:pPr>
            <a:r>
              <a:rPr lang="ru-RU" sz="3200" i="1" dirty="0" smtClean="0">
                <a:solidFill>
                  <a:srgbClr val="FF0000"/>
                </a:solidFill>
              </a:rPr>
              <a:t>Спасибо за внимание!</a:t>
            </a:r>
            <a:endParaRPr lang="ru-RU" sz="32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597</TotalTime>
  <Words>492</Words>
  <PresentationFormat>Экран (4:3)</PresentationFormat>
  <Paragraphs>159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Официальная</vt:lpstr>
      <vt:lpstr>Санбюллетень</vt:lpstr>
      <vt:lpstr>Слайд 2</vt:lpstr>
      <vt:lpstr>Слайд 3</vt:lpstr>
      <vt:lpstr>Слайд 4</vt:lpstr>
      <vt:lpstr>Слайд 5</vt:lpstr>
      <vt:lpstr>Слайд 6</vt:lpstr>
      <vt:lpstr>11 декабря- Всемирный день борьбы  с бронхиальной астмой </vt:lpstr>
      <vt:lpstr>Причины астмы</vt:lpstr>
      <vt:lpstr>Слайд 9</vt:lpstr>
      <vt:lpstr>Слайд 10</vt:lpstr>
      <vt:lpstr>      Симптомы бронхиальной астмы  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Областное бюджетное профессиональное образовательное учреждение «Курский базовый медицинский колледж»</dc:title>
  <dc:creator>ОКСАНА</dc:creator>
  <cp:lastModifiedBy>ОКСАНА</cp:lastModifiedBy>
  <cp:revision>106</cp:revision>
  <dcterms:created xsi:type="dcterms:W3CDTF">2020-02-05T18:45:09Z</dcterms:created>
  <dcterms:modified xsi:type="dcterms:W3CDTF">2021-11-22T19:36:36Z</dcterms:modified>
</cp:coreProperties>
</file>