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3" r:id="rId7"/>
    <p:sldId id="264" r:id="rId8"/>
    <p:sldId id="267" r:id="rId9"/>
    <p:sldId id="265" r:id="rId10"/>
    <p:sldId id="268" r:id="rId11"/>
    <p:sldId id="270" r:id="rId12"/>
    <p:sldId id="269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9" d="100"/>
          <a:sy n="49" d="100"/>
        </p:scale>
        <p:origin x="-102" y="-59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1EBE1-CE24-4F20-9C54-022175981A5F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24FEA-3605-4FB6-AC51-3C4A1C20BA9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1EBE1-CE24-4F20-9C54-022175981A5F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24FEA-3605-4FB6-AC51-3C4A1C20BA9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1EBE1-CE24-4F20-9C54-022175981A5F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24FEA-3605-4FB6-AC51-3C4A1C20BA9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1EBE1-CE24-4F20-9C54-022175981A5F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24FEA-3605-4FB6-AC51-3C4A1C20BA9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1EBE1-CE24-4F20-9C54-022175981A5F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24FEA-3605-4FB6-AC51-3C4A1C20BA9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1EBE1-CE24-4F20-9C54-022175981A5F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24FEA-3605-4FB6-AC51-3C4A1C20BA9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1EBE1-CE24-4F20-9C54-022175981A5F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24FEA-3605-4FB6-AC51-3C4A1C20BA9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1EBE1-CE24-4F20-9C54-022175981A5F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24FEA-3605-4FB6-AC51-3C4A1C20BA9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1EBE1-CE24-4F20-9C54-022175981A5F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24FEA-3605-4FB6-AC51-3C4A1C20BA9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1EBE1-CE24-4F20-9C54-022175981A5F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24FEA-3605-4FB6-AC51-3C4A1C20BA9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1EBE1-CE24-4F20-9C54-022175981A5F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24FEA-3605-4FB6-AC51-3C4A1C20BA9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51EBE1-CE24-4F20-9C54-022175981A5F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B24FEA-3605-4FB6-AC51-3C4A1C20BA9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Помощь родителям при адаптации детей к ДОУ</a:t>
            </a:r>
            <a:endParaRPr lang="ru-RU" dirty="0"/>
          </a:p>
        </p:txBody>
      </p:sp>
      <p:pic>
        <p:nvPicPr>
          <p:cNvPr id="7" name="Содержимое 6" descr="Без названия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214282" y="1714488"/>
            <a:ext cx="4798075" cy="3857653"/>
          </a:xfrm>
        </p:spPr>
      </p:pic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857752" y="2174875"/>
            <a:ext cx="3829048" cy="3951288"/>
          </a:xfrm>
        </p:spPr>
        <p:txBody>
          <a:bodyPr/>
          <a:lstStyle/>
          <a:p>
            <a:pPr>
              <a:buNone/>
            </a:pPr>
            <a:endParaRPr lang="ru-RU" dirty="0" smtClean="0"/>
          </a:p>
          <a:p>
            <a:pPr algn="ctr">
              <a:buNone/>
            </a:pPr>
            <a:r>
              <a:rPr lang="ru-RU" dirty="0" smtClean="0"/>
              <a:t>Педагог- психолог </a:t>
            </a:r>
          </a:p>
          <a:p>
            <a:pPr algn="ctr">
              <a:buNone/>
            </a:pPr>
            <a:r>
              <a:rPr lang="ru-RU" dirty="0" smtClean="0"/>
              <a:t>Мельникова В.В.</a:t>
            </a:r>
          </a:p>
          <a:p>
            <a:pPr algn="ctr">
              <a:buNone/>
            </a:pPr>
            <a:r>
              <a:rPr lang="ru-RU" dirty="0" smtClean="0"/>
              <a:t>Детский сад №64 </a:t>
            </a:r>
          </a:p>
          <a:p>
            <a:pPr algn="ctr">
              <a:buNone/>
            </a:pPr>
            <a:r>
              <a:rPr lang="ru-RU" dirty="0" smtClean="0"/>
              <a:t>«Малышок» </a:t>
            </a:r>
          </a:p>
          <a:p>
            <a:pPr algn="ctr">
              <a:buNone/>
            </a:pPr>
            <a:r>
              <a:rPr lang="ru-RU" dirty="0" err="1" smtClean="0"/>
              <a:t>общеразвивающего</a:t>
            </a:r>
            <a:r>
              <a:rPr lang="ru-RU" smtClean="0"/>
              <a:t> </a:t>
            </a:r>
            <a:r>
              <a:rPr lang="ru-RU" smtClean="0"/>
              <a:t>вида </a:t>
            </a:r>
            <a:endParaRPr lang="ru-RU" dirty="0" smtClean="0"/>
          </a:p>
          <a:p>
            <a:pPr algn="ctr">
              <a:buNone/>
            </a:pPr>
            <a:r>
              <a:rPr lang="ru-RU" dirty="0" smtClean="0"/>
              <a:t>ГОЩ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ctrTitle"/>
          </p:nvPr>
        </p:nvSpPr>
        <p:spPr>
          <a:xfrm>
            <a:off x="571472" y="500042"/>
            <a:ext cx="7772400" cy="1470025"/>
          </a:xfrm>
        </p:spPr>
        <p:txBody>
          <a:bodyPr/>
          <a:lstStyle/>
          <a:p>
            <a:r>
              <a:rPr lang="ru-RU" dirty="0" smtClean="0"/>
              <a:t>Адаптация детей раннего возраста к условиям ДОУ</a:t>
            </a:r>
            <a:endParaRPr lang="ru-RU" dirty="0"/>
          </a:p>
        </p:txBody>
      </p:sp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>
          <a:xfrm>
            <a:off x="428596" y="1928802"/>
            <a:ext cx="8358246" cy="4143404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ru-RU" b="1" dirty="0" err="1">
                <a:solidFill>
                  <a:schemeClr val="tx1"/>
                </a:solidFill>
              </a:rPr>
              <a:t>Адапта́ция</a:t>
            </a:r>
            <a:r>
              <a:rPr lang="ru-RU" dirty="0">
                <a:solidFill>
                  <a:schemeClr val="tx1"/>
                </a:solidFill>
              </a:rPr>
              <a:t> (лат. </a:t>
            </a:r>
            <a:r>
              <a:rPr lang="ru-RU" i="1" dirty="0" err="1">
                <a:solidFill>
                  <a:schemeClr val="tx1"/>
                </a:solidFill>
              </a:rPr>
              <a:t>adapto</a:t>
            </a:r>
            <a:r>
              <a:rPr lang="ru-RU" dirty="0">
                <a:solidFill>
                  <a:schemeClr val="tx1"/>
                </a:solidFill>
              </a:rPr>
              <a:t> «приспособляю») — приспособление строения и функций организма, его органов и клеток к условиям </a:t>
            </a:r>
            <a:r>
              <a:rPr lang="ru-RU" dirty="0" smtClean="0">
                <a:solidFill>
                  <a:schemeClr val="tx1"/>
                </a:solidFill>
              </a:rPr>
              <a:t>внешней среды.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 </a:t>
            </a:r>
          </a:p>
          <a:p>
            <a:pPr algn="just"/>
            <a:r>
              <a:rPr lang="ru-RU" dirty="0" smtClean="0">
                <a:solidFill>
                  <a:schemeClr val="tx1"/>
                </a:solidFill>
              </a:rPr>
              <a:t>Процесс привыкания ребенка к детскому саду довольно длительный и связан со значительным напряжением всех физиологических систем детского организма, а так как адаптивные возможности ребенка в раннем возрасте ограничены, резкий переход в новую социальную ситуацию и длительное пребывание в стрессовом состоянии могут привести к эмоциональным нарушениям или замедлению психофизического темпа развития.</a:t>
            </a:r>
            <a:endParaRPr lang="ru-RU" dirty="0">
              <a:solidFill>
                <a:schemeClr val="tx1"/>
              </a:solidFill>
            </a:endParaRPr>
          </a:p>
          <a:p>
            <a:endParaRPr lang="ru-RU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1135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Взаимодействие с родителями должно осуществляться на основе следующих принципов</a:t>
            </a:r>
            <a:br>
              <a:rPr lang="ru-RU" dirty="0" smtClean="0"/>
            </a:b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000240"/>
            <a:ext cx="8229600" cy="4125923"/>
          </a:xfrm>
        </p:spPr>
        <p:txBody>
          <a:bodyPr/>
          <a:lstStyle/>
          <a:p>
            <a:r>
              <a:rPr lang="ru-RU" dirty="0" smtClean="0"/>
              <a:t>Системность, плановость и целенаправленность;</a:t>
            </a:r>
          </a:p>
          <a:p>
            <a:r>
              <a:rPr lang="ru-RU" dirty="0" smtClean="0"/>
              <a:t>Дифференцированный подход к взаимодействую с родителями;</a:t>
            </a:r>
          </a:p>
          <a:p>
            <a:r>
              <a:rPr lang="ru-RU" dirty="0" smtClean="0"/>
              <a:t>Возрастной характер взаимодействия с родителями;</a:t>
            </a:r>
          </a:p>
          <a:p>
            <a:r>
              <a:rPr lang="ru-RU" dirty="0" smtClean="0"/>
              <a:t>Открытость и доброжелательность.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39850"/>
          </a:xfrm>
        </p:spPr>
        <p:txBody>
          <a:bodyPr>
            <a:normAutofit/>
          </a:bodyPr>
          <a:lstStyle/>
          <a:p>
            <a:r>
              <a:rPr lang="ru-RU" dirty="0" smtClean="0"/>
              <a:t>Подготовительный этап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571612"/>
            <a:ext cx="8229600" cy="4554551"/>
          </a:xfrm>
        </p:spPr>
        <p:txBody>
          <a:bodyPr>
            <a:normAutofit fontScale="92500"/>
          </a:bodyPr>
          <a:lstStyle/>
          <a:p>
            <a:r>
              <a:rPr lang="ru-RU" sz="3600" dirty="0" smtClean="0"/>
              <a:t>Ознакомление с медицинскими картами</a:t>
            </a:r>
          </a:p>
          <a:p>
            <a:r>
              <a:rPr lang="ru-RU" sz="3600" dirty="0" smtClean="0"/>
              <a:t>Разработка графика приема детей</a:t>
            </a:r>
          </a:p>
          <a:p>
            <a:r>
              <a:rPr lang="ru-RU" sz="3600" dirty="0" smtClean="0"/>
              <a:t>Создание презентации для родителей, чьи дети впервые начинают ходить в детский сад</a:t>
            </a:r>
          </a:p>
          <a:p>
            <a:r>
              <a:rPr lang="ru-RU" sz="3600" dirty="0" smtClean="0"/>
              <a:t>Создание буклета-памятки с краткими рекомендациями, которые родители могут взять с собой и ознакомиться дома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785794"/>
            <a:ext cx="8572560" cy="171451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Второй этап адаптационного периода </a:t>
            </a:r>
            <a:br>
              <a:rPr lang="ru-RU" dirty="0" smtClean="0"/>
            </a:br>
            <a:r>
              <a:rPr lang="ru-RU" dirty="0" smtClean="0"/>
              <a:t>1.Прием детей в группу</a:t>
            </a:r>
            <a:br>
              <a:rPr lang="ru-RU" dirty="0" smtClean="0"/>
            </a:br>
            <a:r>
              <a:rPr lang="ru-RU" dirty="0" smtClean="0"/>
              <a:t>2.Второе родительское собрание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6" name="Содержимое 5" descr="Sobranie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57224" y="2857496"/>
            <a:ext cx="7358114" cy="3330087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357166"/>
            <a:ext cx="8229600" cy="1143000"/>
          </a:xfrm>
        </p:spPr>
        <p:txBody>
          <a:bodyPr>
            <a:normAutofit/>
          </a:bodyPr>
          <a:lstStyle/>
          <a:p>
            <a:r>
              <a:rPr lang="ru-RU" dirty="0" smtClean="0"/>
              <a:t>Презентация детского сада</a:t>
            </a:r>
            <a:endParaRPr lang="ru-RU" dirty="0"/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• Знакомство родителей и детей друг с другом, с педагогическим коллективом детского сада. </a:t>
            </a:r>
          </a:p>
          <a:p>
            <a:pPr>
              <a:buNone/>
            </a:pPr>
            <a:r>
              <a:rPr lang="ru-RU" dirty="0" smtClean="0"/>
              <a:t>• Формирование положительного имиджа детского сада в сознании родителей. </a:t>
            </a:r>
          </a:p>
          <a:p>
            <a:pPr>
              <a:buNone/>
            </a:pPr>
            <a:r>
              <a:rPr lang="ru-RU" dirty="0" smtClean="0"/>
              <a:t>• Формирование доброжелательного отношения родителей к детскому саду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Анкетирование "Давайте познакомимся»</a:t>
            </a:r>
            <a:endParaRPr lang="ru-RU" dirty="0"/>
          </a:p>
        </p:txBody>
      </p:sp>
      <p:pic>
        <p:nvPicPr>
          <p:cNvPr id="4" name="Содержимое 3" descr="IMG_249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00034" y="1600200"/>
            <a:ext cx="8001056" cy="4829175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642918"/>
            <a:ext cx="8229600" cy="1143000"/>
          </a:xfrm>
        </p:spPr>
        <p:txBody>
          <a:bodyPr/>
          <a:lstStyle/>
          <a:p>
            <a:r>
              <a:rPr lang="ru-RU" dirty="0" smtClean="0"/>
              <a:t>Родительское собрание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2285992"/>
            <a:ext cx="8229600" cy="4054485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• Знакомство родителей с правилами посещения детского сада, результатами адаптации детей в группе, задачами воспитания на год. </a:t>
            </a:r>
          </a:p>
          <a:p>
            <a:pPr>
              <a:buNone/>
            </a:pPr>
            <a:r>
              <a:rPr lang="ru-RU" dirty="0" smtClean="0"/>
              <a:t>• Выборы родительского комитета группы</a:t>
            </a: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Консультация </a:t>
            </a:r>
            <a:br>
              <a:rPr lang="ru-RU" dirty="0" smtClean="0"/>
            </a:br>
            <a:r>
              <a:rPr lang="ru-RU" dirty="0" smtClean="0"/>
              <a:t>«Первый раз в детский сад»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dirty="0" smtClean="0"/>
              <a:t>• Консультирование родителей об особенностях поведения ребенка во время адаптации к детскому саду. </a:t>
            </a:r>
          </a:p>
          <a:p>
            <a:pPr>
              <a:buNone/>
            </a:pPr>
            <a:r>
              <a:rPr lang="ru-RU" dirty="0" smtClean="0"/>
              <a:t>• Формирование единого подхода к соблюдению режима дня, вопросам воспитания детей .</a:t>
            </a:r>
          </a:p>
          <a:p>
            <a:pPr>
              <a:buNone/>
            </a:pPr>
            <a:r>
              <a:rPr lang="ru-RU" dirty="0" smtClean="0"/>
              <a:t>•  Консультирование родителей на темы: режим дня; одежда по сезону и для группы; метки на одежде и обуви; гигиенические требования к одежде; формирование культурно-гигиенических навыков.</a:t>
            </a: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74638"/>
            <a:ext cx="8258204" cy="93978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Методы и приемы работы с родителями на период адаптации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50465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73770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Calibri"/>
                          <a:ea typeface="Times New Roman"/>
                          <a:cs typeface="Times New Roman"/>
                        </a:rPr>
                        <a:t>Методы и приемы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Calibri"/>
                          <a:ea typeface="Times New Roman"/>
                          <a:cs typeface="Times New Roman"/>
                        </a:rPr>
                        <a:t>Цель</a:t>
                      </a:r>
                    </a:p>
                  </a:txBody>
                  <a:tcPr marL="68580" marR="68580" marT="0" marB="0"/>
                </a:tc>
              </a:tr>
              <a:tr h="76700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Calibri"/>
                          <a:ea typeface="Times New Roman"/>
                          <a:cs typeface="Times New Roman"/>
                        </a:rPr>
                        <a:t>Групповые и индивидуальные консультации воспитателя, специалистов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Calibri"/>
                          <a:ea typeface="Times New Roman"/>
                          <a:cs typeface="Times New Roman"/>
                        </a:rPr>
                        <a:t>Удовлетворение потребностей родителей в получении информации по вопросам воспитания и обучения детей</a:t>
                      </a:r>
                    </a:p>
                  </a:txBody>
                  <a:tcPr marL="68580" marR="68580" marT="0" marB="0"/>
                </a:tc>
              </a:tr>
              <a:tr h="76700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Calibri"/>
                          <a:ea typeface="Times New Roman"/>
                          <a:cs typeface="Times New Roman"/>
                        </a:rPr>
                        <a:t>Совместные игры родителей и детей (пребывание родителей в группе в период адаптации)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Calibri"/>
                          <a:ea typeface="Times New Roman"/>
                          <a:cs typeface="Times New Roman"/>
                        </a:rPr>
                        <a:t>Научить родителей играть и общаться с детьми</a:t>
                      </a:r>
                    </a:p>
                  </a:txBody>
                  <a:tcPr marL="68580" marR="68580" marT="0" marB="0"/>
                </a:tc>
              </a:tr>
              <a:tr h="76700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Calibri"/>
                          <a:ea typeface="Times New Roman"/>
                          <a:cs typeface="Times New Roman"/>
                        </a:rPr>
                        <a:t>Показ родителям фрагментов детских игр – драматизаций, занятий, подвижных игр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Calibri"/>
                          <a:ea typeface="Times New Roman"/>
                          <a:cs typeface="Times New Roman"/>
                        </a:rPr>
                        <a:t>Поощрять размышления родителей о достижениях детей</a:t>
                      </a:r>
                    </a:p>
                  </a:txBody>
                  <a:tcPr marL="68580" marR="68580" marT="0" marB="0"/>
                </a:tc>
              </a:tr>
              <a:tr h="76700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Calibri"/>
                          <a:ea typeface="Times New Roman"/>
                          <a:cs typeface="Times New Roman"/>
                        </a:rPr>
                        <a:t>Совместные игры родителей и детей (подвижные, театрализованные, дидактические)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Calibri"/>
                          <a:ea typeface="Times New Roman"/>
                          <a:cs typeface="Times New Roman"/>
                        </a:rPr>
                        <a:t>Поддерживать положительный опыт взаимодействия родителей и детей </a:t>
                      </a:r>
                      <a:endParaRPr lang="ru-RU" sz="1600" dirty="0" smtClean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latin typeface="Calibri"/>
                          <a:ea typeface="Times New Roman"/>
                          <a:cs typeface="Times New Roman"/>
                        </a:rPr>
                        <a:t>Помочь </a:t>
                      </a:r>
                      <a:r>
                        <a:rPr lang="ru-RU" sz="1600" dirty="0">
                          <a:latin typeface="Calibri"/>
                          <a:ea typeface="Times New Roman"/>
                          <a:cs typeface="Times New Roman"/>
                        </a:rPr>
                        <a:t>родителям глубже понять отношения с детьми</a:t>
                      </a:r>
                    </a:p>
                  </a:txBody>
                  <a:tcPr marL="68580" marR="68580" marT="0" marB="0"/>
                </a:tc>
              </a:tr>
              <a:tr h="73770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Calibri"/>
                          <a:ea typeface="Times New Roman"/>
                          <a:cs typeface="Times New Roman"/>
                        </a:rPr>
                        <a:t>Обмен опытом по способам и средствам воспитания детей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Calibri"/>
                          <a:ea typeface="Times New Roman"/>
                          <a:cs typeface="Times New Roman"/>
                        </a:rPr>
                        <a:t>Побуждать родителей поддерживать друг друга</a:t>
                      </a: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Ожидаемые результаты работы с родителями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Проявление интереса родителей к работе ДОУ, к воспитанию детей, улучшению </a:t>
            </a:r>
            <a:r>
              <a:rPr lang="ru-RU" dirty="0" err="1" smtClean="0"/>
              <a:t>детско</a:t>
            </a:r>
            <a:r>
              <a:rPr lang="ru-RU" dirty="0" smtClean="0"/>
              <a:t>– родительских отношений; </a:t>
            </a:r>
          </a:p>
          <a:p>
            <a:r>
              <a:rPr lang="ru-RU" dirty="0" smtClean="0"/>
              <a:t>Повышение компетентности родителей в </a:t>
            </a:r>
            <a:r>
              <a:rPr lang="ru-RU" dirty="0" err="1" smtClean="0"/>
              <a:t>психолого</a:t>
            </a:r>
            <a:r>
              <a:rPr lang="ru-RU" dirty="0" smtClean="0"/>
              <a:t>- педагогических и правовых вопросах; увеличение количества обращений с вопросами к педагогу, на индивидуальные консультации к специалистам; </a:t>
            </a:r>
          </a:p>
          <a:p>
            <a:r>
              <a:rPr lang="ru-RU" dirty="0" smtClean="0"/>
              <a:t>Возрастание интереса к мероприятиям, проводимых в ДОУ; </a:t>
            </a:r>
          </a:p>
          <a:p>
            <a:r>
              <a:rPr lang="ru-RU" dirty="0" smtClean="0"/>
              <a:t>Увеличение количества родителей – участников в совместных мероприятиях; </a:t>
            </a:r>
          </a:p>
          <a:p>
            <a:r>
              <a:rPr lang="ru-RU" dirty="0" smtClean="0"/>
              <a:t>Рост удовлетворенности родителей работой педагогов и ДОУ в целом.</a:t>
            </a: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500034" y="2357430"/>
            <a:ext cx="8229600" cy="1582726"/>
          </a:xfrm>
        </p:spPr>
        <p:txBody>
          <a:bodyPr>
            <a:noAutofit/>
          </a:bodyPr>
          <a:lstStyle/>
          <a:p>
            <a:r>
              <a:rPr lang="ru-RU" sz="8000" dirty="0" smtClean="0"/>
              <a:t>Спасибо за внимание</a:t>
            </a:r>
            <a:endParaRPr lang="ru-RU" sz="8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199</TotalTime>
  <Words>418</Words>
  <Application>Microsoft Office PowerPoint</Application>
  <PresentationFormat>Экран (4:3)</PresentationFormat>
  <Paragraphs>56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Помощь родителям при адаптации детей к ДОУ</vt:lpstr>
      <vt:lpstr>Адаптация детей раннего возраста к условиям ДОУ</vt:lpstr>
      <vt:lpstr>Взаимодействие с родителями должно осуществляться на основе следующих принципов </vt:lpstr>
      <vt:lpstr>Подготовительный этап</vt:lpstr>
      <vt:lpstr>Второй этап адаптационного периода  1.Прием детей в группу 2.Второе родительское собрание </vt:lpstr>
      <vt:lpstr>Презентация детского сада</vt:lpstr>
      <vt:lpstr>Анкетирование "Давайте познакомимся»</vt:lpstr>
      <vt:lpstr>Родительское собрание</vt:lpstr>
      <vt:lpstr>Консультация  «Первый раз в детский сад»</vt:lpstr>
      <vt:lpstr>Методы и приемы работы с родителями на период адаптации</vt:lpstr>
      <vt:lpstr>Ожидаемые результаты работы с родителями</vt:lpstr>
      <vt:lpstr>Спасибо за внимание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lenovo</dc:creator>
  <cp:lastModifiedBy>lenovo</cp:lastModifiedBy>
  <cp:revision>38</cp:revision>
  <dcterms:created xsi:type="dcterms:W3CDTF">2021-02-11T17:53:38Z</dcterms:created>
  <dcterms:modified xsi:type="dcterms:W3CDTF">2021-11-05T12:04:56Z</dcterms:modified>
</cp:coreProperties>
</file>