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2" r:id="rId2"/>
    <p:sldId id="318" r:id="rId3"/>
    <p:sldId id="317" r:id="rId4"/>
    <p:sldId id="343" r:id="rId5"/>
    <p:sldId id="321" r:id="rId6"/>
    <p:sldId id="323" r:id="rId7"/>
    <p:sldId id="271" r:id="rId8"/>
    <p:sldId id="350" r:id="rId9"/>
    <p:sldId id="278" r:id="rId10"/>
    <p:sldId id="344" r:id="rId11"/>
    <p:sldId id="352" r:id="rId12"/>
    <p:sldId id="346" r:id="rId13"/>
    <p:sldId id="347" r:id="rId14"/>
    <p:sldId id="327" r:id="rId15"/>
    <p:sldId id="351" r:id="rId16"/>
    <p:sldId id="341" r:id="rId17"/>
    <p:sldId id="334" r:id="rId18"/>
    <p:sldId id="336" r:id="rId19"/>
    <p:sldId id="348" r:id="rId20"/>
    <p:sldId id="349" r:id="rId21"/>
    <p:sldId id="304" r:id="rId22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57103763306518"/>
          <c:y val="6.1800254527471857E-2"/>
          <c:w val="0.84428953762029391"/>
          <c:h val="0.693328692313515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0.06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08-43C4-9DEF-637731B2BB1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0.28000000000000003</c:v>
                </c:pt>
                <c:pt idx="1">
                  <c:v>0.28000000000000003</c:v>
                </c:pt>
                <c:pt idx="2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F08-43C4-9DEF-637731B2BB1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0.72</c:v>
                </c:pt>
                <c:pt idx="1">
                  <c:v>0.66</c:v>
                </c:pt>
                <c:pt idx="2">
                  <c:v>0.94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F08-43C4-9DEF-637731B2BB1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очень низкий уровень 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Лист1!$E$2:$E$4</c:f>
              <c:numCache>
                <c:formatCode>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AC-4E3A-84F8-EDB41D8F13F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0054784"/>
        <c:axId val="80675584"/>
      </c:barChart>
      <c:catAx>
        <c:axId val="110054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80675584"/>
        <c:crosses val="autoZero"/>
        <c:auto val="1"/>
        <c:lblAlgn val="ctr"/>
        <c:lblOffset val="100"/>
        <c:noMultiLvlLbl val="0"/>
      </c:catAx>
      <c:valAx>
        <c:axId val="80675584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11005478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BY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487272413395917E-2"/>
          <c:y val="2.6348969439702958E-2"/>
          <c:w val="0.83220682173917371"/>
          <c:h val="0.898683001261061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0.61000000000000065</c:v>
                </c:pt>
                <c:pt idx="1">
                  <c:v>0.33000000000000185</c:v>
                </c:pt>
                <c:pt idx="2">
                  <c:v>0.38000000000000156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40-4CAC-B373-C4E3F76E001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0.34</c:v>
                </c:pt>
                <c:pt idx="1">
                  <c:v>0.6700000000000037</c:v>
                </c:pt>
                <c:pt idx="2">
                  <c:v>0.62000000000000277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40-4CAC-B373-C4E3F76E001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0.05</c:v>
                </c:pt>
                <c:pt idx="1">
                  <c:v>0</c:v>
                </c:pt>
                <c:pt idx="2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F40-4CAC-B373-C4E3F76E00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709504"/>
        <c:axId val="80711040"/>
      </c:barChart>
      <c:catAx>
        <c:axId val="80709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80711040"/>
        <c:crosses val="autoZero"/>
        <c:auto val="1"/>
        <c:lblAlgn val="ctr"/>
        <c:lblOffset val="100"/>
        <c:noMultiLvlLbl val="0"/>
      </c:catAx>
      <c:valAx>
        <c:axId val="80711040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80709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BY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ru-BY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487272413395917E-2"/>
          <c:y val="2.6348969439702958E-2"/>
          <c:w val="0.83220682173917371"/>
          <c:h val="0.898683001261061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0.61000000000000065</c:v>
                </c:pt>
                <c:pt idx="1">
                  <c:v>0.33000000000000185</c:v>
                </c:pt>
                <c:pt idx="2">
                  <c:v>0.38000000000000156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40-4CAC-B373-C4E3F76E001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0.34</c:v>
                </c:pt>
                <c:pt idx="1">
                  <c:v>0.6700000000000037</c:v>
                </c:pt>
                <c:pt idx="2">
                  <c:v>0.62000000000000277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40-4CAC-B373-C4E3F76E001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0.05</c:v>
                </c:pt>
                <c:pt idx="1">
                  <c:v>0</c:v>
                </c:pt>
                <c:pt idx="2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F40-4CAC-B373-C4E3F76E00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709504"/>
        <c:axId val="80711040"/>
      </c:barChart>
      <c:catAx>
        <c:axId val="80709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80711040"/>
        <c:crosses val="autoZero"/>
        <c:auto val="1"/>
        <c:lblAlgn val="ctr"/>
        <c:lblOffset val="100"/>
        <c:noMultiLvlLbl val="0"/>
      </c:catAx>
      <c:valAx>
        <c:axId val="80711040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80709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BY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ru-BY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456616585553123"/>
          <c:y val="2.7009983684658571E-2"/>
          <c:w val="0.84428953762029391"/>
          <c:h val="0.693328692313515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</c:v>
                </c:pt>
                <c:pt idx="1">
                  <c:v>0.72</c:v>
                </c:pt>
                <c:pt idx="2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21-4621-BFE6-92A0CA05CC0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0.36</c:v>
                </c:pt>
                <c:pt idx="1">
                  <c:v>0.16</c:v>
                </c:pt>
                <c:pt idx="2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21-4621-BFE6-92A0CA05CC0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0.24</c:v>
                </c:pt>
                <c:pt idx="1">
                  <c:v>0.12</c:v>
                </c:pt>
                <c:pt idx="2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A21-4621-BFE6-92A0CA05CC0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очень низкий уровень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BY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методика 1</c:v>
                </c:pt>
                <c:pt idx="1">
                  <c:v>методика 2</c:v>
                </c:pt>
                <c:pt idx="2">
                  <c:v>методика 3</c:v>
                </c:pt>
              </c:strCache>
            </c:strRef>
          </c:cat>
          <c:val>
            <c:numRef>
              <c:f>Лист1!$E$2:$E$4</c:f>
              <c:numCache>
                <c:formatCode>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76-4CE7-8E33-023F019F6B5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0054784"/>
        <c:axId val="80675584"/>
      </c:barChart>
      <c:catAx>
        <c:axId val="1100547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80675584"/>
        <c:crosses val="autoZero"/>
        <c:auto val="1"/>
        <c:lblAlgn val="ctr"/>
        <c:lblOffset val="100"/>
        <c:noMultiLvlLbl val="0"/>
      </c:catAx>
      <c:valAx>
        <c:axId val="80675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  <c:crossAx val="11005478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BY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BY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126DC4-4459-4E18-903B-D213D3211C01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66A3B28-1A57-4DE6-AF16-E3EB5CAC6D3B}">
      <dgm:prSet custT="1"/>
      <dgm:spPr>
        <a:noFill/>
        <a:ln>
          <a:noFill/>
        </a:ln>
      </dgm:spPr>
      <dgm:t>
        <a:bodyPr/>
        <a:lstStyle/>
        <a:p>
          <a:pPr algn="ctr"/>
          <a:r>
            <a:rPr lang="ru-RU" sz="1800" b="1" u="sng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Научно-исследовательские</a:t>
          </a:r>
        </a:p>
        <a:p>
          <a:r>
            <a:rPr lang="ru-RU" sz="1800" b="1" u="none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Изучение научно-исследовательской литературы  (</a:t>
          </a:r>
          <a:r>
            <a:rPr lang="ru-RU" sz="1800" b="1" dirty="0">
              <a:solidFill>
                <a:srgbClr val="C00000"/>
              </a:solidFill>
              <a:latin typeface="Georgia" panose="02040502050405020303" pitchFamily="18" charset="0"/>
            </a:rPr>
            <a:t>Л. С. Выготский, Н. А. Бернштейн, А. А. Леонтьев, М. </a:t>
          </a:r>
          <a:r>
            <a:rPr lang="ru-RU" sz="1800" b="1" dirty="0" err="1">
              <a:solidFill>
                <a:srgbClr val="C00000"/>
              </a:solidFill>
              <a:latin typeface="Georgia" panose="02040502050405020303" pitchFamily="18" charset="0"/>
            </a:rPr>
            <a:t>Монтессори</a:t>
          </a:r>
          <a:r>
            <a:rPr lang="ru-RU" sz="1800" b="1" dirty="0">
              <a:solidFill>
                <a:srgbClr val="C00000"/>
              </a:solidFill>
              <a:latin typeface="Georgia" panose="02040502050405020303" pitchFamily="18" charset="0"/>
            </a:rPr>
            <a:t>, А. Н. Корнев </a:t>
          </a:r>
          <a:r>
            <a:rPr lang="ru-RU" sz="1800" b="1" u="none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.)</a:t>
          </a:r>
        </a:p>
        <a:p>
          <a:r>
            <a:rPr lang="ru-RU" sz="1800" b="1" u="none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2. Изучение ФГОС ДО</a:t>
          </a:r>
        </a:p>
      </dgm:t>
    </dgm:pt>
    <dgm:pt modelId="{764697AB-F9EE-487A-8764-734281EA0228}" type="parTrans" cxnId="{1BC34C35-0FA0-4F79-9A04-572087D042AA}">
      <dgm:prSet/>
      <dgm:spPr/>
      <dgm:t>
        <a:bodyPr/>
        <a:lstStyle/>
        <a:p>
          <a:endParaRPr lang="ru-RU"/>
        </a:p>
      </dgm:t>
    </dgm:pt>
    <dgm:pt modelId="{59428C47-5ECA-4724-98AA-4ECCB2CA4255}" type="sibTrans" cxnId="{1BC34C35-0FA0-4F79-9A04-572087D042AA}">
      <dgm:prSet/>
      <dgm:spPr/>
      <dgm:t>
        <a:bodyPr/>
        <a:lstStyle/>
        <a:p>
          <a:endParaRPr lang="ru-RU"/>
        </a:p>
      </dgm:t>
    </dgm:pt>
    <dgm:pt modelId="{BA184ECB-1C6D-4A1A-9DDF-37711AA32B74}">
      <dgm:prSet custT="1"/>
      <dgm:spPr>
        <a:noFill/>
        <a:ln>
          <a:noFill/>
        </a:ln>
      </dgm:spPr>
      <dgm:t>
        <a:bodyPr/>
        <a:lstStyle/>
        <a:p>
          <a:pPr algn="ctr"/>
          <a:r>
            <a:rPr kumimoji="0" lang="ru-RU" sz="1800" b="1" i="0" u="sng" strike="noStrike" cap="none" spc="0" normalizeH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cs typeface="Times New Roman" pitchFamily="18" charset="0"/>
            </a:rPr>
            <a:t>2. Методические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Изучение и подбор методической литературы по теме: «Пальчиковые игры и упражнения как средство развития речи  детей раннего возраста»</a:t>
          </a:r>
        </a:p>
        <a:p>
          <a:pPr algn="l"/>
          <a:r>
            <a:rPr kumimoji="0" lang="ru-RU" sz="1800" b="1" i="0" u="none" strike="noStrike" cap="none" spc="0" normalizeH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cs typeface="Times New Roman" pitchFamily="18" charset="0"/>
            </a:rPr>
            <a:t>2. Подбор </a:t>
          </a:r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дидактических пособий и игр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3. Изучение методик развития речи младших дошкольников.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4. Изучение критериев выявления уровня </a:t>
          </a:r>
          <a:r>
            <a:rPr lang="ru-RU" sz="1800" b="1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сформированности</a:t>
          </a:r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 речи младших дошкольников.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5. Изучение педагогического опыта работы коллег.</a:t>
          </a:r>
        </a:p>
      </dgm:t>
    </dgm:pt>
    <dgm:pt modelId="{300F39E5-CF5F-4CB8-AB32-5056CDC303A5}" type="parTrans" cxnId="{13D51369-7744-4048-8442-D4AEC66F488A}">
      <dgm:prSet/>
      <dgm:spPr/>
      <dgm:t>
        <a:bodyPr/>
        <a:lstStyle/>
        <a:p>
          <a:endParaRPr lang="ru-RU"/>
        </a:p>
      </dgm:t>
    </dgm:pt>
    <dgm:pt modelId="{583CE075-C7F6-49D8-AAD8-F0A21A3AAF90}" type="sibTrans" cxnId="{13D51369-7744-4048-8442-D4AEC66F488A}">
      <dgm:prSet/>
      <dgm:spPr/>
      <dgm:t>
        <a:bodyPr/>
        <a:lstStyle/>
        <a:p>
          <a:endParaRPr lang="ru-RU"/>
        </a:p>
      </dgm:t>
    </dgm:pt>
    <dgm:pt modelId="{37674133-1E19-47BD-94AA-7E70D269C7CE}">
      <dgm:prSet custT="1"/>
      <dgm:spPr>
        <a:noFill/>
        <a:ln>
          <a:noFill/>
        </a:ln>
      </dgm:spPr>
      <dgm:t>
        <a:bodyPr/>
        <a:lstStyle/>
        <a:p>
          <a:pPr algn="ctr"/>
          <a:r>
            <a:rPr lang="ru-RU" sz="1800" b="1" u="sng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3. Организационно-педагогические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Мастер – классы по теме: «Сказки на кончиках пальцев», «Веселые пальчики», нетрадиционная техника рисования «</a:t>
          </a:r>
          <a:r>
            <a:rPr lang="ru-RU" sz="1800" b="1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Эбру</a:t>
          </a:r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»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2. Участие в семинарах: </a:t>
          </a:r>
          <a:r>
            <a:rPr lang="ru-RU" sz="1800" b="1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РМО</a:t>
          </a:r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 «В гости к Мишке», 2021 г</a:t>
          </a:r>
        </a:p>
        <a:p>
          <a:pPr algn="l"/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3. Педагогические советы: </a:t>
          </a:r>
          <a:r>
            <a:rPr lang="ru-RU" sz="1800" b="1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ООД</a:t>
          </a:r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 </a:t>
          </a:r>
          <a:r>
            <a:rPr lang="ru-RU" sz="1800" b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«Веселые </a:t>
          </a:r>
          <a:r>
            <a:rPr lang="ru-RU" sz="18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пальчики», 2021 г</a:t>
          </a:r>
        </a:p>
      </dgm:t>
    </dgm:pt>
    <dgm:pt modelId="{F6B480E1-86A6-4F40-AF66-676E70B38A11}" type="parTrans" cxnId="{94D00B3E-A8D2-4D1C-A416-194AD838B438}">
      <dgm:prSet/>
      <dgm:spPr/>
      <dgm:t>
        <a:bodyPr/>
        <a:lstStyle/>
        <a:p>
          <a:endParaRPr lang="ru-RU"/>
        </a:p>
      </dgm:t>
    </dgm:pt>
    <dgm:pt modelId="{C3E400D6-E980-4B2D-B6B3-B8611E83FF10}" type="sibTrans" cxnId="{94D00B3E-A8D2-4D1C-A416-194AD838B438}">
      <dgm:prSet/>
      <dgm:spPr/>
      <dgm:t>
        <a:bodyPr/>
        <a:lstStyle/>
        <a:p>
          <a:endParaRPr lang="ru-RU"/>
        </a:p>
      </dgm:t>
    </dgm:pt>
    <dgm:pt modelId="{38B4FA99-3CC8-4B5D-B5B1-5D32653C37A6}" type="pres">
      <dgm:prSet presAssocID="{09126DC4-4459-4E18-903B-D213D3211C01}" presName="diagram" presStyleCnt="0">
        <dgm:presLayoutVars>
          <dgm:dir/>
          <dgm:resizeHandles val="exact"/>
        </dgm:presLayoutVars>
      </dgm:prSet>
      <dgm:spPr/>
    </dgm:pt>
    <dgm:pt modelId="{697E7D6E-05A8-4E5B-A0BE-8BEB3AF57FE6}" type="pres">
      <dgm:prSet presAssocID="{37674133-1E19-47BD-94AA-7E70D269C7CE}" presName="node" presStyleLbl="node1" presStyleIdx="0" presStyleCnt="3" custScaleX="421769" custScaleY="115851" custLinFactY="135451" custLinFactNeighborX="-21139" custLinFactNeighborY="200000">
        <dgm:presLayoutVars>
          <dgm:bulletEnabled val="1"/>
        </dgm:presLayoutVars>
      </dgm:prSet>
      <dgm:spPr/>
    </dgm:pt>
    <dgm:pt modelId="{B85C348F-323E-4143-B566-268FDB84E087}" type="pres">
      <dgm:prSet presAssocID="{C3E400D6-E980-4B2D-B6B3-B8611E83FF10}" presName="sibTrans" presStyleCnt="0"/>
      <dgm:spPr/>
    </dgm:pt>
    <dgm:pt modelId="{122B910B-8B54-49C1-B4C9-806A03DDCB01}" type="pres">
      <dgm:prSet presAssocID="{BA184ECB-1C6D-4A1A-9DDF-37711AA32B74}" presName="node" presStyleLbl="node1" presStyleIdx="1" presStyleCnt="3" custScaleX="468940" custScaleY="201642" custLinFactNeighborX="-16762" custLinFactNeighborY="-16871">
        <dgm:presLayoutVars>
          <dgm:bulletEnabled val="1"/>
        </dgm:presLayoutVars>
      </dgm:prSet>
      <dgm:spPr/>
    </dgm:pt>
    <dgm:pt modelId="{1DECFAFC-4465-493E-B5A0-A7B6051FFAD6}" type="pres">
      <dgm:prSet presAssocID="{583CE075-C7F6-49D8-AAD8-F0A21A3AAF90}" presName="sibTrans" presStyleCnt="0"/>
      <dgm:spPr/>
    </dgm:pt>
    <dgm:pt modelId="{AAE140AA-2C3F-441E-8153-D225BC664858}" type="pres">
      <dgm:prSet presAssocID="{566A3B28-1A57-4DE6-AF16-E3EB5CAC6D3B}" presName="node" presStyleLbl="node1" presStyleIdx="2" presStyleCnt="3" custScaleX="505759" custScaleY="85559" custLinFactY="-120254" custLinFactNeighborX="-16835" custLinFactNeighborY="-200000">
        <dgm:presLayoutVars>
          <dgm:bulletEnabled val="1"/>
        </dgm:presLayoutVars>
      </dgm:prSet>
      <dgm:spPr/>
    </dgm:pt>
  </dgm:ptLst>
  <dgm:cxnLst>
    <dgm:cxn modelId="{8D352919-072C-46C2-8456-05725BE62FF0}" type="presOf" srcId="{37674133-1E19-47BD-94AA-7E70D269C7CE}" destId="{697E7D6E-05A8-4E5B-A0BE-8BEB3AF57FE6}" srcOrd="0" destOrd="0" presId="urn:microsoft.com/office/officeart/2005/8/layout/default"/>
    <dgm:cxn modelId="{2F29BA2F-A464-42ED-9782-409266B8773F}" type="presOf" srcId="{BA184ECB-1C6D-4A1A-9DDF-37711AA32B74}" destId="{122B910B-8B54-49C1-B4C9-806A03DDCB01}" srcOrd="0" destOrd="0" presId="urn:microsoft.com/office/officeart/2005/8/layout/default"/>
    <dgm:cxn modelId="{1BC34C35-0FA0-4F79-9A04-572087D042AA}" srcId="{09126DC4-4459-4E18-903B-D213D3211C01}" destId="{566A3B28-1A57-4DE6-AF16-E3EB5CAC6D3B}" srcOrd="2" destOrd="0" parTransId="{764697AB-F9EE-487A-8764-734281EA0228}" sibTransId="{59428C47-5ECA-4724-98AA-4ECCB2CA4255}"/>
    <dgm:cxn modelId="{94D00B3E-A8D2-4D1C-A416-194AD838B438}" srcId="{09126DC4-4459-4E18-903B-D213D3211C01}" destId="{37674133-1E19-47BD-94AA-7E70D269C7CE}" srcOrd="0" destOrd="0" parTransId="{F6B480E1-86A6-4F40-AF66-676E70B38A11}" sibTransId="{C3E400D6-E980-4B2D-B6B3-B8611E83FF10}"/>
    <dgm:cxn modelId="{8601AD5F-4A69-4F88-A1DD-6EF3A36566E4}" type="presOf" srcId="{566A3B28-1A57-4DE6-AF16-E3EB5CAC6D3B}" destId="{AAE140AA-2C3F-441E-8153-D225BC664858}" srcOrd="0" destOrd="0" presId="urn:microsoft.com/office/officeart/2005/8/layout/default"/>
    <dgm:cxn modelId="{C60C3447-A4D9-4DCF-9251-BCCE9F8A6F47}" type="presOf" srcId="{09126DC4-4459-4E18-903B-D213D3211C01}" destId="{38B4FA99-3CC8-4B5D-B5B1-5D32653C37A6}" srcOrd="0" destOrd="0" presId="urn:microsoft.com/office/officeart/2005/8/layout/default"/>
    <dgm:cxn modelId="{13D51369-7744-4048-8442-D4AEC66F488A}" srcId="{09126DC4-4459-4E18-903B-D213D3211C01}" destId="{BA184ECB-1C6D-4A1A-9DDF-37711AA32B74}" srcOrd="1" destOrd="0" parTransId="{300F39E5-CF5F-4CB8-AB32-5056CDC303A5}" sibTransId="{583CE075-C7F6-49D8-AAD8-F0A21A3AAF90}"/>
    <dgm:cxn modelId="{0C7B7A9F-7C80-41CF-8AA0-137A35AEE20A}" type="presParOf" srcId="{38B4FA99-3CC8-4B5D-B5B1-5D32653C37A6}" destId="{697E7D6E-05A8-4E5B-A0BE-8BEB3AF57FE6}" srcOrd="0" destOrd="0" presId="urn:microsoft.com/office/officeart/2005/8/layout/default"/>
    <dgm:cxn modelId="{538F5B89-C476-4E11-8687-8CDF584F9BD9}" type="presParOf" srcId="{38B4FA99-3CC8-4B5D-B5B1-5D32653C37A6}" destId="{B85C348F-323E-4143-B566-268FDB84E087}" srcOrd="1" destOrd="0" presId="urn:microsoft.com/office/officeart/2005/8/layout/default"/>
    <dgm:cxn modelId="{456B605D-6B23-4ACA-95D6-EB6788EA6B1F}" type="presParOf" srcId="{38B4FA99-3CC8-4B5D-B5B1-5D32653C37A6}" destId="{122B910B-8B54-49C1-B4C9-806A03DDCB01}" srcOrd="2" destOrd="0" presId="urn:microsoft.com/office/officeart/2005/8/layout/default"/>
    <dgm:cxn modelId="{A5C6C516-1281-4E89-A83F-4B5DD45CB2AF}" type="presParOf" srcId="{38B4FA99-3CC8-4B5D-B5B1-5D32653C37A6}" destId="{1DECFAFC-4465-493E-B5A0-A7B6051FFAD6}" srcOrd="3" destOrd="0" presId="urn:microsoft.com/office/officeart/2005/8/layout/default"/>
    <dgm:cxn modelId="{EEAE4D45-BA09-4DC0-9C45-3ECD01D6891F}" type="presParOf" srcId="{38B4FA99-3CC8-4B5D-B5B1-5D32653C37A6}" destId="{AAE140AA-2C3F-441E-8153-D225BC66485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7E7D6E-05A8-4E5B-A0BE-8BEB3AF57FE6}">
      <dsp:nvSpPr>
        <dsp:cNvPr id="0" name=""/>
        <dsp:cNvSpPr/>
      </dsp:nvSpPr>
      <dsp:spPr>
        <a:xfrm>
          <a:off x="1056559" y="4401020"/>
          <a:ext cx="9637743" cy="158837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u="sng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3. Организационно-педагогические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Мастер – классы по теме: «Сказки на кончиках пальцев», «Веселые пальчики», нетрадиционная техника рисования «</a:t>
          </a:r>
          <a:r>
            <a:rPr lang="ru-RU" sz="1800" b="1" kern="1200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Эбру</a:t>
          </a: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»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2. Участие в семинарах: </a:t>
          </a:r>
          <a:r>
            <a:rPr lang="ru-RU" sz="1800" b="1" kern="1200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РМО</a:t>
          </a: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 «В гости к Мишке», 2021 г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3. Педагогические советы: </a:t>
          </a:r>
          <a:r>
            <a:rPr lang="ru-RU" sz="1800" b="1" kern="1200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ООД</a:t>
          </a: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 </a:t>
          </a:r>
          <a:r>
            <a:rPr lang="ru-RU" sz="1800" b="1" kern="120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«Веселые </a:t>
          </a: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пальчики», 2021 г</a:t>
          </a:r>
        </a:p>
      </dsp:txBody>
      <dsp:txXfrm>
        <a:off x="1056559" y="4401020"/>
        <a:ext cx="9637743" cy="1588370"/>
      </dsp:txXfrm>
    </dsp:sp>
    <dsp:sp modelId="{122B910B-8B54-49C1-B4C9-806A03DDCB01}">
      <dsp:nvSpPr>
        <dsp:cNvPr id="0" name=""/>
        <dsp:cNvSpPr/>
      </dsp:nvSpPr>
      <dsp:spPr>
        <a:xfrm>
          <a:off x="617630" y="1588742"/>
          <a:ext cx="10715636" cy="276460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800" b="1" i="0" u="sng" strike="noStrike" kern="1200" cap="none" spc="0" normalizeH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cs typeface="Times New Roman" pitchFamily="18" charset="0"/>
            </a:rPr>
            <a:t>2. Методические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Изучение и подбор методической литературы по теме: «Пальчиковые игры и упражнения как средство развития речи  детей раннего возраста»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800" b="1" i="0" u="none" strike="noStrike" kern="1200" cap="none" spc="0" normalizeH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cs typeface="Times New Roman" pitchFamily="18" charset="0"/>
            </a:rPr>
            <a:t>2. Подбор </a:t>
          </a: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дидактических пособий и игр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3. Изучение методик развития речи младших дошкольников.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4. Изучение критериев выявления уровня </a:t>
          </a:r>
          <a:r>
            <a:rPr lang="ru-RU" sz="1800" b="1" kern="1200" dirty="0" err="1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сформированности</a:t>
          </a: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 речи младших дошкольников.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5. Изучение педагогического опыта работы коллег.</a:t>
          </a:r>
        </a:p>
      </dsp:txBody>
      <dsp:txXfrm>
        <a:off x="617630" y="1588742"/>
        <a:ext cx="10715636" cy="2764604"/>
      </dsp:txXfrm>
    </dsp:sp>
    <dsp:sp modelId="{AAE140AA-2C3F-441E-8153-D225BC664858}">
      <dsp:nvSpPr>
        <dsp:cNvPr id="0" name=""/>
        <dsp:cNvSpPr/>
      </dsp:nvSpPr>
      <dsp:spPr>
        <a:xfrm>
          <a:off x="195291" y="422334"/>
          <a:ext cx="11556978" cy="117305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u="sng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Научно-исследовательские</a:t>
          </a:r>
        </a:p>
        <a:p>
          <a:pPr marL="0" lvl="0" indent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u="none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1. Изучение научно-исследовательской литературы  (</a:t>
          </a:r>
          <a:r>
            <a:rPr lang="ru-RU" sz="1800" b="1" kern="1200" dirty="0">
              <a:solidFill>
                <a:srgbClr val="C00000"/>
              </a:solidFill>
              <a:latin typeface="Georgia" panose="02040502050405020303" pitchFamily="18" charset="0"/>
            </a:rPr>
            <a:t>Л. С. Выготский, Н. А. Бернштейн, А. А. Леонтьев, М. </a:t>
          </a:r>
          <a:r>
            <a:rPr lang="ru-RU" sz="1800" b="1" kern="1200" dirty="0" err="1">
              <a:solidFill>
                <a:srgbClr val="C00000"/>
              </a:solidFill>
              <a:latin typeface="Georgia" panose="02040502050405020303" pitchFamily="18" charset="0"/>
            </a:rPr>
            <a:t>Монтессори</a:t>
          </a:r>
          <a:r>
            <a:rPr lang="ru-RU" sz="1800" b="1" kern="1200" dirty="0">
              <a:solidFill>
                <a:srgbClr val="C00000"/>
              </a:solidFill>
              <a:latin typeface="Georgia" panose="02040502050405020303" pitchFamily="18" charset="0"/>
            </a:rPr>
            <a:t>, А. Н. Корнев </a:t>
          </a:r>
          <a:r>
            <a:rPr lang="ru-RU" sz="1800" b="1" u="none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.)</a:t>
          </a:r>
        </a:p>
        <a:p>
          <a:pPr marL="0" lvl="0" indent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u="none" kern="1200" dirty="0">
              <a:solidFill>
                <a:srgbClr val="C00000"/>
              </a:solidFill>
              <a:latin typeface="Georgia" pitchFamily="18" charset="0"/>
              <a:cs typeface="Times New Roman" pitchFamily="18" charset="0"/>
            </a:rPr>
            <a:t>2. Изучение ФГОС ДО</a:t>
          </a:r>
        </a:p>
      </dsp:txBody>
      <dsp:txXfrm>
        <a:off x="195291" y="422334"/>
        <a:ext cx="11556978" cy="1173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BY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343-7703-4962-AECA-FFFD389E6133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BY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BY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4AF518-EF20-42CD-B6B0-8E06E77A999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162909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C6156-FDBC-4A67-BBEB-A58521924A3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150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C6156-FDBC-4A67-BBEB-A58521924A3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828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C6156-FDBC-4A67-BBEB-A58521924A3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489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C6156-FDBC-4A67-BBEB-A58521924A36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14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A22C82-87B2-4AE2-A55E-384987C95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AEE09CB-864A-4338-932C-71C9CDB344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699903-EB51-4597-B2E3-1A35364A1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3A5FFF-7018-4FF8-B9F0-38A707533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7BE6BC-62E8-4DE2-A75B-BE91964D1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587512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AA1E30-AF30-407F-ACBD-0C13D1B75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8272D8-A779-4BD8-941C-50AB059E65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E56BD6-3995-4FE4-B1E8-DD3AB8E78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519D9DC-C579-4E09-8F80-E0DA69916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D1173F-CC0D-4B39-88D6-7524C374B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994419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CD643E-64AE-4DC8-9FAD-BA7F47A42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B6C27E-1ED8-4222-B8F4-F2DB66FD2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BD9041-021B-492A-89E9-53EE35506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421A51-DFCC-4425-958D-2E9E54286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780265-E5A0-494B-BA71-AD8C7F382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585936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03876-C7A1-4166-A289-1A109A434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ED8B38-F124-4D9E-95ED-E9D145E9EB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8584726-8EC9-4C12-B852-2B59ADF25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EBB98E-10AB-4D67-B146-1929F9337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8D0CD05-64DA-408A-8F3B-5BFBAB073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D6B3B2-7720-47CD-B996-07B841F93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951969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E9B632-9BEC-41FB-A793-24AEB0E63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E575D18-DFE4-4983-A8A8-DF965DB9B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19D1713-895B-4623-8ADA-084E10FA49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1F65D43-D3EE-4FE0-A810-73D99E7D46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44C64A1-99A6-420C-B508-6F90422B31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1461260-CB0F-45BD-AC9E-C4617AD4B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B06A62C-972D-4570-A851-82F9B6D98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E64A158-79F4-4D13-80E9-6DFF6BCE8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654895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07EE1D-4BAF-477F-8FE7-31A31BE48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479E497-B030-4017-8F4A-0D4810CB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502E9BE-04A0-4799-A4BF-2BFB8776A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5FFDF60-22BD-4ED3-BAF8-B43C2E4F0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152675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DCFC013-FFEB-4C91-A9AE-18CBC7CAB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84E1EA7-75CC-49EC-ADC2-DF0CC5F0C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002070B-47F0-4F1A-AA70-E899C58E5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271865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242C50-2401-49EE-91C3-D77B3DBE7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42114E-489A-4763-9707-E0DCFDDCA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3B838FD-7AD1-4FC3-9B08-057C1D28F4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1D8253-B9C4-45FF-82CE-A5663DE8E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E94581-5463-49E9-A432-32F5C831F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1A175AD-7B30-4DB7-901E-E842F9BC7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99888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423100-666A-43F5-9615-5E6C93206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E89F325-783D-4F88-9D15-91D6CE330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78FEE6C-9FAB-4D08-ACEC-50EA09ED19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241F96-21D7-4F8C-B396-608E849E6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758E58F-CB31-4DD2-B48C-53B4A182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9A612EF-FB0C-4998-863E-F7C3458A3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622623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538B28-3B7D-4903-8724-95B320FBE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6BCB092-97FE-43BF-AAC2-736C623011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B6A37C-85FF-40D5-9077-7F5CB37E2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F93D04-C4C9-4F7A-BDAB-1B6694342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E17104-97AC-42F7-8CE3-998920C33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428692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2F56F9C-F421-44F2-9A9D-E85621F761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1A069E1-C29C-49DE-9E62-2B2725A164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A90F1D-9359-41E0-825E-8AA556B59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C6FDDB-5EBD-43B9-94F4-BAB74CE1F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080FD6-D537-426E-A8D6-4BC645A58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37888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1856CE-E640-4AD9-80AB-F448A8AF4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7EC46A6-52D2-4DB4-99AF-7E414C5646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9D3B206-A909-4047-B063-46878E26F6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74AE7-AB54-4FF2-A068-DA96AE82A21E}" type="datetimeFigureOut">
              <a:rPr lang="ru-BY" smtClean="0"/>
              <a:t>04.03.2025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299DEC-434C-48A9-ABC7-7751B4D245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FC7A1B-7B96-4138-AFA2-DFBABA0EDF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97895-F21D-4573-8FCF-55EB8524AC7E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82034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nsultant.ru/document/cons_doc_LAW_140174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3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18.jpeg"/><Relationship Id="rId4" Type="http://schemas.openxmlformats.org/officeDocument/2006/relationships/slide" Target="slide9.xml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file:///G:\&#1040;&#1090;&#1090;&#1077;&#1089;&#1090;&#1072;&#1094;&#1080;&#1103;%202023\&#1050;&#1086;&#1085;&#1089;&#1091;&#1083;&#1100;&#1090;&#1072;&#1094;&#1080;&#1080;%20&#1076;&#1083;&#1103;%20&#1088;&#1086;&#1076;&#1080;&#1090;&#1077;&#1083;&#1077;&#1081;.docx" TargetMode="External"/><Relationship Id="rId3" Type="http://schemas.openxmlformats.org/officeDocument/2006/relationships/image" Target="../media/image23.jpeg"/><Relationship Id="rId7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11" Type="http://schemas.openxmlformats.org/officeDocument/2006/relationships/hyperlink" Target="&#1082;&#1072;&#1088;&#1090;&#1086;&#1090;&#1077;&#1082;&#1072;/IMG_20230322_073203.jpg" TargetMode="External"/><Relationship Id="rId5" Type="http://schemas.openxmlformats.org/officeDocument/2006/relationships/hyperlink" Target="../&#1052;&#1077;&#1090;&#1086;&#1076;&#1080;&#1095;&#1077;&#1089;&#1082;&#1080;&#1077;%20&#1088;&#1077;&#1082;&#1086;&#1084;&#1077;&#1085;&#1076;&#1072;&#1094;&#1080;&#1080;%20&#1082;%20&#1087;&#1088;&#1086;&#1074;&#1077;&#1076;&#1077;&#1085;&#1080;&#1102;%20&#1087;&#1072;&#1083;&#1100;&#1095;&#1080;&#1082;&#1086;&#1074;&#1099;&#1093;%20&#1080;&#1075;&#1088;.docx" TargetMode="External"/><Relationship Id="rId10" Type="http://schemas.openxmlformats.org/officeDocument/2006/relationships/hyperlink" Target="&#1082;&#1072;&#1088;&#1090;&#1086;&#1090;&#1077;&#1082;&#1072;/IMG_20230322_073233.jpg" TargetMode="External"/><Relationship Id="rId4" Type="http://schemas.openxmlformats.org/officeDocument/2006/relationships/hyperlink" Target="file:///C:\Users\565\Desktop\&#1052;&#1077;&#1090;&#1086;&#1076;&#1080;&#1095;&#1077;&#1089;&#1082;&#1080;&#1077;%20&#1088;&#1077;&#1082;&#1086;&#1084;&#1077;&#1085;&#1076;&#1072;&#1094;&#1080;&#1080;%20&#1087;&#1086;%20&#1087;&#1088;&#1086;&#1074;&#1077;&#1076;&#1077;&#1085;&#1080;&#1102;%20&#1087;&#1072;&#1083;&#1100;&#1095;.%20&#1080;&#1075;&#1088;.docx" TargetMode="External"/><Relationship Id="rId9" Type="http://schemas.openxmlformats.org/officeDocument/2006/relationships/hyperlink" Target="&#1082;&#1072;&#1088;&#1090;&#1086;&#1090;&#1077;&#1082;&#1072;/IMG_20230321_141255.jp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&#1055;&#1083;&#1072;&#1085;&#1080;&#1088;&#1086;&#1074;&#1072;&#1085;&#1080;&#1077;%20&#1087;&#1072;&#1083;&#1100;&#1095;&#1080;&#1082;&#1086;&#1074;&#1099;&#1077;%20&#1080;&#1075;&#1088;&#1099;.docx" TargetMode="External"/><Relationship Id="rId13" Type="http://schemas.openxmlformats.org/officeDocument/2006/relationships/hyperlink" Target="&#1060;&#1086;&#1090;&#1086;-&#1086;&#1090;&#1095;&#1077;&#1090;.docx" TargetMode="External"/><Relationship Id="rId3" Type="http://schemas.openxmlformats.org/officeDocument/2006/relationships/hyperlink" Target="&#1087;&#1083;&#1072;&#1085;%20&#1088;&#1072;&#1073;&#1086;&#1090;&#1099;%20&#1087;&#1072;&#1083;&#1100;&#1095;%20&#1080;&#1075;&#1099;.docx" TargetMode="External"/><Relationship Id="rId7" Type="http://schemas.openxmlformats.org/officeDocument/2006/relationships/hyperlink" Target="&#1044;&#1099;&#1093;&#1072;&#1090;&#1077;&#1083;&#1100;&#1085;&#1072;&#1103;%20&#1075;&#1080;&#1084;&#1085;&#1072;&#1089;&#1090;&#1080;&#1082;&#1072;.docx" TargetMode="External"/><Relationship Id="rId12" Type="http://schemas.openxmlformats.org/officeDocument/2006/relationships/hyperlink" Target="&#1060;&#1086;&#1090;&#1086;%20&#1076;&#1083;&#1103;%20&#1087;&#1088;&#1077;&#1079;%20&#1085;&#1072;%20&#1072;&#1090;&#1090;&#1077;&#1089;&#1090;/&#1047;&#1086;&#1083;&#1091;&#1096;&#1082;&#1072;/IMG_20230131_194208.jpg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&#1040;&#1088;&#1090;&#1080;&#1082;&#1091;&#1083;&#1103;&#1094;&#1080;&#1086;&#1085;&#1085;&#1072;&#1103;%20&#1075;&#1080;&#1084;&#1085;&#1072;&#1089;&#1090;&#1080;&#1082;&#1072;.docx" TargetMode="External"/><Relationship Id="rId11" Type="http://schemas.openxmlformats.org/officeDocument/2006/relationships/hyperlink" Target="&#1060;&#1086;&#1090;&#1086;%20&#1076;&#1083;&#1103;%20&#1087;&#1088;&#1077;&#1079;%20&#1085;&#1072;%20&#1072;&#1090;&#1090;&#1077;&#1089;&#1090;/&#1057;&#1074;&#1077;&#1090;&#1086;&#1074;&#1086;&#1081;%20&#1089;&#1090;&#1086;&#1083;.jpg" TargetMode="External"/><Relationship Id="rId5" Type="http://schemas.openxmlformats.org/officeDocument/2006/relationships/hyperlink" Target="../&#1063;&#1080;&#1089;&#1090;&#1086;&#1075;&#1086;&#1074;&#1086;&#1088;&#1082;&#1080;.jpg" TargetMode="External"/><Relationship Id="rId15" Type="http://schemas.openxmlformats.org/officeDocument/2006/relationships/image" Target="../media/image29.jpeg"/><Relationship Id="rId10" Type="http://schemas.openxmlformats.org/officeDocument/2006/relationships/hyperlink" Target="&#1060;&#1086;&#1090;&#1086;%20&#1076;&#1083;&#1103;%20&#1087;&#1088;&#1077;&#1079;%20&#1085;&#1072;%20&#1072;&#1090;&#1090;&#1077;&#1089;&#1090;/IMG_20230131_085303.jpg" TargetMode="External"/><Relationship Id="rId4" Type="http://schemas.openxmlformats.org/officeDocument/2006/relationships/image" Target="../media/image27.png"/><Relationship Id="rId9" Type="http://schemas.openxmlformats.org/officeDocument/2006/relationships/hyperlink" Target="&#1050;&#1072;&#1088;&#1090;&#1086;&#1090;&#1077;&#1082;&#1072;%20&#1087;&#1072;&#1083;&#1100;&#1095;&#1080;&#1082;&#1086;&#1074;&#1099;&#1093;%20&#1091;&#1087;&#1088;&#1072;&#1078;&#1085;&#1077;&#1085;&#1080;&#1081;.doc" TargetMode="External"/><Relationship Id="rId1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chart" Target="../charts/chart4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&#1060;&#1086;&#1090;&#1086;%20&#1076;&#1083;&#1103;%20&#1087;&#1088;&#1077;&#1079;%20&#1085;&#1072;%20&#1072;&#1090;&#1090;&#1077;&#1089;&#1090;/&#1057;&#1074;&#1077;&#1090;&#1086;&#1074;&#1086;&#1081;%20&#1089;&#1090;&#1086;&#1083;.jpg" TargetMode="External"/><Relationship Id="rId13" Type="http://schemas.openxmlformats.org/officeDocument/2006/relationships/image" Target="../media/image29.jpeg"/><Relationship Id="rId3" Type="http://schemas.openxmlformats.org/officeDocument/2006/relationships/hyperlink" Target="&#1087;&#1083;&#1072;&#1085;%20&#1088;&#1072;&#1073;&#1086;&#1090;&#1099;%20&#1087;&#1072;&#1083;&#1100;&#1095;%20&#1080;&#1075;&#1099;.docx" TargetMode="External"/><Relationship Id="rId7" Type="http://schemas.openxmlformats.org/officeDocument/2006/relationships/hyperlink" Target="&#1060;&#1086;&#1090;&#1086;%20&#1076;&#1083;&#1103;%20&#1087;&#1088;&#1077;&#1079;%20&#1085;&#1072;%20&#1072;&#1090;&#1090;&#1077;&#1089;&#1090;/IMG_20230131_085303.jpg" TargetMode="External"/><Relationship Id="rId12" Type="http://schemas.openxmlformats.org/officeDocument/2006/relationships/image" Target="../media/image3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28.jpeg"/><Relationship Id="rId5" Type="http://schemas.openxmlformats.org/officeDocument/2006/relationships/hyperlink" Target="&#1055;&#1083;&#1072;&#1085;&#1080;&#1088;&#1086;&#1074;&#1072;&#1085;&#1080;&#1077;%20&#1087;&#1072;&#1083;&#1100;&#1095;&#1080;&#1082;&#1086;&#1074;&#1099;&#1077;%20&#1080;&#1075;&#1088;&#1099;.docx" TargetMode="External"/><Relationship Id="rId10" Type="http://schemas.openxmlformats.org/officeDocument/2006/relationships/hyperlink" Target="&#1060;&#1086;&#1090;&#1086;-&#1086;&#1090;&#1095;&#1077;&#1090;.docx" TargetMode="External"/><Relationship Id="rId4" Type="http://schemas.openxmlformats.org/officeDocument/2006/relationships/image" Target="../media/image27.png"/><Relationship Id="rId9" Type="http://schemas.openxmlformats.org/officeDocument/2006/relationships/hyperlink" Target="&#1060;&#1086;&#1090;&#1086;%20&#1076;&#1083;&#1103;%20&#1087;&#1088;&#1077;&#1079;%20&#1085;&#1072;%20&#1072;&#1090;&#1090;&#1077;&#1089;&#1090;/&#1047;&#1086;&#1083;&#1091;&#1096;&#1082;&#1072;/IMG_20230131_194208.jpg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.jpeg"/><Relationship Id="rId7" Type="http://schemas.openxmlformats.org/officeDocument/2006/relationships/image" Target="../media/image36.jpeg"/><Relationship Id="rId2" Type="http://schemas.openxmlformats.org/officeDocument/2006/relationships/hyperlink" Target="file:///C:\Users\unb\Desktop\IMG_20230321_141255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3.jpeg"/><Relationship Id="rId7" Type="http://schemas.openxmlformats.org/officeDocument/2006/relationships/image" Target="../media/image45.jpeg"/><Relationship Id="rId2" Type="http://schemas.openxmlformats.org/officeDocument/2006/relationships/hyperlink" Target="&#1042;&#1080;&#1076;&#1077;&#1086;%20&#1053;&#1072;&#1076;&#1103;%20&#1043;&#1091;&#1089;&#1077;&#1074;&#1072;.mp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&#1052;&#1099;%20&#1082;&#1072;&#1087;&#1091;&#1089;&#1090;&#1091;%20&#1088;&#1091;&#1073;&#1080;&#1084;-&#1088;&#1091;&#1073;&#1080;&#1084;(1).mp4" TargetMode="External"/><Relationship Id="rId5" Type="http://schemas.openxmlformats.org/officeDocument/2006/relationships/hyperlink" Target="&#1052;&#1099;&#1096;&#1082;&#1072;.mp4" TargetMode="External"/><Relationship Id="rId10" Type="http://schemas.openxmlformats.org/officeDocument/2006/relationships/image" Target="../media/image48.jpeg"/><Relationship Id="rId4" Type="http://schemas.openxmlformats.org/officeDocument/2006/relationships/hyperlink" Target="&#1064;&#1083;&#1072;%20&#1082;&#1091;&#1082;&#1091;&#1096;&#1082;&#1072;.mp4" TargetMode="External"/><Relationship Id="rId9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nsultant.ru/document/cons_doc_LAW_140174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244655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attFill prst="ltHorz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5" name="Прямоугольник 4"/>
          <p:cNvSpPr/>
          <p:nvPr/>
        </p:nvSpPr>
        <p:spPr>
          <a:xfrm>
            <a:off x="0" y="246743"/>
            <a:ext cx="121920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i="1" kern="0" dirty="0">
                <a:solidFill>
                  <a:prstClr val="black"/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i="1" kern="0" dirty="0">
                <a:solidFill>
                  <a:prstClr val="black"/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детский сад «Улыбка»</a:t>
            </a:r>
          </a:p>
          <a:p>
            <a:pPr lvl="0" algn="r">
              <a:defRPr/>
            </a:pPr>
            <a:endParaRPr lang="ru-RU" sz="3200" b="1" kern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r">
              <a:defRPr/>
            </a:pPr>
            <a:endParaRPr lang="ru-RU" sz="32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kern="0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Курылева </a:t>
            </a:r>
          </a:p>
          <a:p>
            <a:pPr lvl="0" algn="ctr">
              <a:defRPr/>
            </a:pPr>
            <a:r>
              <a:rPr lang="ru-RU" sz="2400" b="1" kern="0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Дарья </a:t>
            </a:r>
          </a:p>
          <a:p>
            <a:pPr lvl="0" algn="ctr">
              <a:defRPr/>
            </a:pPr>
            <a:r>
              <a:rPr lang="ru-RU" sz="2400" b="1" kern="0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Леонидовна</a:t>
            </a:r>
          </a:p>
          <a:p>
            <a:pPr lvl="0" algn="ctr">
              <a:defRPr/>
            </a:pPr>
            <a:r>
              <a:rPr lang="ru-RU" sz="2400" i="1" kern="0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Воспитатель</a:t>
            </a:r>
            <a:endParaRPr lang="ru-RU" sz="2400" i="1" u="sng" kern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600" b="1" kern="0" dirty="0">
              <a:solidFill>
                <a:prstClr val="black"/>
              </a:solidFill>
              <a:latin typeface="Georgia" panose="02040502050405020303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600" b="1" kern="0" dirty="0">
              <a:solidFill>
                <a:prstClr val="black"/>
              </a:solidFill>
              <a:latin typeface="Georgia" panose="02040502050405020303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600" b="1" kern="0" dirty="0">
              <a:solidFill>
                <a:prstClr val="black"/>
              </a:solidFill>
              <a:latin typeface="Georgia" panose="02040502050405020303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dirty="0">
                <a:solidFill>
                  <a:prstClr val="black"/>
                </a:solidFill>
                <a:latin typeface="Georgia" panose="02040502050405020303" pitchFamily="18" charset="0"/>
                <a:ea typeface="+mj-ea"/>
                <a:cs typeface="Times New Roman" pitchFamily="18" charset="0"/>
              </a:rPr>
              <a:t> </a:t>
            </a:r>
            <a:endParaRPr lang="ru-RU" sz="2400" b="1" i="1" u="sng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«Чтобы учить других,</a:t>
            </a:r>
          </a:p>
          <a:p>
            <a:pPr lvl="0" algn="ctr"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нужно самому постоянно учиться». </a:t>
            </a:r>
            <a:b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О. Ключевский</a:t>
            </a:r>
            <a:endParaRPr lang="ru-RU" sz="2400" b="1" i="1" kern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60" y="1564897"/>
            <a:ext cx="2553691" cy="305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198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064042" y="834189"/>
            <a:ext cx="54543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Тема: «Пальчиковые игры и упражнения как средство развития речи  детей раннего возраста»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54336" y="2691932"/>
            <a:ext cx="54342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«Руки дают человеку голову, </a:t>
            </a:r>
          </a:p>
          <a:p>
            <a:pPr algn="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затем поумневшая голова учит руки,</a:t>
            </a:r>
          </a:p>
          <a:p>
            <a:pPr algn="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 умелые руки снова способствуют </a:t>
            </a:r>
          </a:p>
          <a:p>
            <a:pPr algn="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мозга».</a:t>
            </a:r>
          </a:p>
          <a:p>
            <a:pPr algn="r"/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Павлов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69" y="3031603"/>
            <a:ext cx="4138863" cy="310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831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60193" y="81663"/>
            <a:ext cx="68339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small" dirty="0">
                <a:latin typeface="Georgia" panose="02040502050405020303" pitchFamily="18" charset="0"/>
                <a:cs typeface="Times New Roman" panose="02020603050405020304" pitchFamily="18" charset="0"/>
              </a:rPr>
              <a:t>Условия формирования личного вклада педагога в развитие образования</a:t>
            </a:r>
            <a:br>
              <a:rPr lang="ru-RU" sz="2400" b="1" cap="small" dirty="0">
                <a:latin typeface="Georgia" panose="02040502050405020303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266298" y="681827"/>
          <a:ext cx="12716946" cy="5989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93294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2" y="0"/>
            <a:ext cx="12223509" cy="6875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594434" y="-114405"/>
            <a:ext cx="6641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6633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Актуальность личного вклада педагога в развитие образования</a:t>
            </a:r>
            <a:endParaRPr lang="ru-RU" sz="2400" dirty="0"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76451" y="-114405"/>
            <a:ext cx="117994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altLang="ru-RU" sz="2000" b="1" dirty="0">
              <a:solidFill>
                <a:srgbClr val="663300"/>
              </a:solidFill>
              <a:latin typeface="Georgia" pitchFamily="18" charset="0"/>
            </a:endParaRPr>
          </a:p>
          <a:p>
            <a:pPr algn="r"/>
            <a:r>
              <a:rPr lang="ru-RU" altLang="ru-RU" sz="2000" b="1" dirty="0">
                <a:solidFill>
                  <a:srgbClr val="663300"/>
                </a:solidFill>
                <a:latin typeface="Georgia" pitchFamily="18" charset="0"/>
              </a:rPr>
              <a:t> </a:t>
            </a:r>
            <a:endParaRPr lang="ru-RU" sz="1600" i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4937" y="593481"/>
            <a:ext cx="1220693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dirty="0">
                <a:solidFill>
                  <a:srgbClr val="181818"/>
                </a:solidFill>
                <a:latin typeface="Georgia" panose="02040502050405020303" pitchFamily="18" charset="0"/>
              </a:rPr>
              <a:t>Развитие речи является одним из самых важных приобретений ребенка в дошкольном возрасте и рассматривается в современном дошкольном воспитании как основа воспитания и обучения детей.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Но в наше время, время современных информационных технологий, мы все больше наблюдаем у детей проблемы в речевом развитии.</a:t>
            </a:r>
            <a:r>
              <a:rPr lang="ru-RU" i="1" dirty="0"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ru-RU" b="1" i="1" dirty="0">
                <a:latin typeface="Georgia" panose="02040502050405020303" pitchFamily="18" charset="0"/>
              </a:rPr>
              <a:t>Типичные проблемы развития речи дошкольника:</a:t>
            </a:r>
            <a:endParaRPr lang="ru-RU" b="1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Речь односложная, состоящая лишь из простых предложений речь; неспособность грамматически правильно построить распространенное предложение; бедность речи, недостаточный словарный запас; неспособность построить монолог ; отсутствие логического обоснования своих утверждений и выводов и др. Необходимость развития активных движений пальцев рук получила научное обоснование. </a:t>
            </a:r>
          </a:p>
          <a:p>
            <a:r>
              <a:rPr lang="ru-RU" dirty="0">
                <a:latin typeface="Georgia" panose="02040502050405020303" pitchFamily="18" charset="0"/>
              </a:rPr>
              <a:t>«Чем лучше и чаще ребенок работает рукой, развивая мелкую моторику, тем лучше и активнее работает его мозг» </a:t>
            </a:r>
          </a:p>
          <a:p>
            <a:r>
              <a:rPr lang="ru-RU" i="1" dirty="0">
                <a:latin typeface="Georgia" panose="02040502050405020303" pitchFamily="18" charset="0"/>
              </a:rPr>
              <a:t>Д.Б. </a:t>
            </a:r>
            <a:r>
              <a:rPr lang="ru-RU" i="1" dirty="0" err="1">
                <a:latin typeface="Georgia" panose="02040502050405020303" pitchFamily="18" charset="0"/>
              </a:rPr>
              <a:t>Эльконин</a:t>
            </a:r>
            <a:r>
              <a:rPr lang="ru-RU" i="1" dirty="0">
                <a:latin typeface="Georgia" panose="02040502050405020303" pitchFamily="18" charset="0"/>
              </a:rPr>
              <a:t> </a:t>
            </a:r>
          </a:p>
          <a:p>
            <a:r>
              <a:rPr lang="ru-RU" dirty="0">
                <a:latin typeface="Georgia" panose="02040502050405020303" pitchFamily="18" charset="0"/>
              </a:rPr>
              <a:t>«Истоки способностей и дарования детей – на кончиках их пальцев. От пальцев, образно говоря, идут тончайшие нити – ручейки, которые питают источник творческой мысли». </a:t>
            </a:r>
          </a:p>
          <a:p>
            <a:r>
              <a:rPr lang="ru-RU" i="1" dirty="0">
                <a:latin typeface="Georgia" panose="02040502050405020303" pitchFamily="18" charset="0"/>
              </a:rPr>
              <a:t>  </a:t>
            </a:r>
          </a:p>
          <a:p>
            <a:r>
              <a:rPr lang="ru-RU" dirty="0">
                <a:solidFill>
                  <a:srgbClr val="181818"/>
                </a:solidFill>
                <a:latin typeface="Georgia" panose="02040502050405020303" pitchFamily="18" charset="0"/>
              </a:rPr>
              <a:t>Формирование мелкой моторики – это неотъемлемая часть развития ребенка, оказывающая важное воздействие на развитие ловкости пальцев, стимуляцию речевых зон мозга.</a:t>
            </a:r>
            <a:r>
              <a:rPr lang="ru-RU" dirty="0">
                <a:latin typeface="Georgia" panose="02040502050405020303" pitchFamily="18" charset="0"/>
              </a:rPr>
              <a:t> </a:t>
            </a:r>
            <a:endParaRPr lang="ru-RU" dirty="0">
              <a:solidFill>
                <a:srgbClr val="181818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7463" y="5527302"/>
            <a:ext cx="86391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000000"/>
                </a:solidFill>
                <a:latin typeface="Georgia" panose="02040502050405020303" pitchFamily="18" charset="0"/>
              </a:rPr>
              <a:t>Поэтому считаю актуальным использовать в работе по развитию речи детей</a:t>
            </a:r>
            <a:r>
              <a:rPr lang="ru-RU" u="sng" dirty="0">
                <a:solidFill>
                  <a:srgbClr val="181818"/>
                </a:solidFill>
                <a:latin typeface="Georgia" panose="02040502050405020303" pitchFamily="18" charset="0"/>
              </a:rPr>
              <a:t> пальчиковые игры и упражнения, что будет способствовать развитию речи, </a:t>
            </a:r>
            <a:r>
              <a:rPr lang="ru-RU" u="sng" dirty="0">
                <a:latin typeface="Georgia" panose="02040502050405020303" pitchFamily="18" charset="0"/>
              </a:rPr>
              <a:t>внимания, мышления,  координации, воображения, зрительной и двигательной памяти. </a:t>
            </a:r>
          </a:p>
          <a:p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4039" y="5163766"/>
            <a:ext cx="2258979" cy="169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55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2630905" y="-153408"/>
            <a:ext cx="69301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663300"/>
                </a:solidFill>
                <a:latin typeface="Georgia" pitchFamily="18" charset="0"/>
              </a:rPr>
              <a:t>Теоретическое обоснование личного вклада педагога в развитие образования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594106"/>
            <a:ext cx="9875520" cy="6263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spcBef>
                <a:spcPct val="50000"/>
              </a:spcBef>
              <a:buClr>
                <a:srgbClr val="002060"/>
              </a:buClr>
              <a:defRPr/>
            </a:pPr>
            <a:r>
              <a:rPr lang="ru-RU" altLang="ru-RU" dirty="0">
                <a:solidFill>
                  <a:srgbClr val="C00000"/>
                </a:solidFill>
                <a:latin typeface="Georgia" panose="02040502050405020303" pitchFamily="18" charset="0"/>
              </a:rPr>
              <a:t>«Движения пальцев рук исторически, в ходе развития человечества оказались тесно связанными с речевой функцией» </a:t>
            </a:r>
            <a:r>
              <a:rPr lang="ru-RU" altLang="ru-RU" i="1" dirty="0">
                <a:solidFill>
                  <a:srgbClr val="C00000"/>
                </a:solidFill>
                <a:latin typeface="Georgia" panose="02040502050405020303" pitchFamily="18" charset="0"/>
              </a:rPr>
              <a:t>М. М. Кольцова</a:t>
            </a:r>
          </a:p>
          <a:p>
            <a:r>
              <a:rPr lang="ru-RU" dirty="0">
                <a:latin typeface="Georgia" panose="02040502050405020303" pitchFamily="18" charset="0"/>
              </a:rPr>
              <a:t>Мелкая моторика рук тесно взаимодействует с такими высшими свойствами сознания, как внимание, мышление, пространственное восприятие, воображение, наблюдательность, зрительная и двигательная память, речь. Важным компонентом в развитии мелкой моторики рук  является  использование точных, координированных движений кистей и пальцев, которые необходимы, чтобы одеваться, рисовать, а также выполнять множество разнообразных бытовых и учебных действий.</a:t>
            </a:r>
          </a:p>
          <a:p>
            <a:r>
              <a:rPr lang="ru-RU" dirty="0">
                <a:latin typeface="Georgia" panose="02040502050405020303" pitchFamily="18" charset="0"/>
              </a:rPr>
              <a:t>Связь пальцевой моторики и речевой функции была подтверждена исследователями Института физиологии детей и подростков. В числе исследователей можно назвать А. В. </a:t>
            </a:r>
            <a:r>
              <a:rPr lang="ru-RU" dirty="0" err="1">
                <a:latin typeface="Georgia" panose="02040502050405020303" pitchFamily="18" charset="0"/>
              </a:rPr>
              <a:t>Антакову</a:t>
            </a:r>
            <a:r>
              <a:rPr lang="ru-RU" dirty="0">
                <a:latin typeface="Georgia" panose="02040502050405020303" pitchFamily="18" charset="0"/>
              </a:rPr>
              <a:t>-Фомину, М. М. Кольцову, Е. И. </a:t>
            </a:r>
            <a:r>
              <a:rPr lang="ru-RU" dirty="0" err="1">
                <a:latin typeface="Georgia" panose="02040502050405020303" pitchFamily="18" charset="0"/>
              </a:rPr>
              <a:t>Исенину</a:t>
            </a:r>
            <a:r>
              <a:rPr lang="ru-RU" dirty="0">
                <a:latin typeface="Georgia" panose="02040502050405020303" pitchFamily="18" charset="0"/>
              </a:rPr>
              <a:t>.</a:t>
            </a:r>
          </a:p>
          <a:p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Развитие движений пальцев «подготавливает почву» для последующего формирования речи, сначала развиваются движения пальцев рук, когда же они достигают достаточной точности, начинается развитие речи. </a:t>
            </a:r>
          </a:p>
          <a:p>
            <a:r>
              <a:rPr lang="ru-RU" dirty="0">
                <a:latin typeface="Georgia" panose="02040502050405020303" pitchFamily="18" charset="0"/>
              </a:rPr>
              <a:t>Взяв за основу мнения великих педагогов и ученых, увидев эффективность наглядного материала, пользуясь готовым материалом, изменяя и добавляя свое, использую в работе пальчиковые игры и упражнения.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endParaRPr lang="ru-RU" altLang="ru-RU" u="sng" dirty="0">
              <a:latin typeface="Georgia" panose="02040502050405020303" pitchFamily="18" charset="0"/>
            </a:endParaRPr>
          </a:p>
          <a:p>
            <a:r>
              <a:rPr lang="ru-RU" altLang="ru-RU" u="sng" dirty="0">
                <a:solidFill>
                  <a:srgbClr val="FF0000"/>
                </a:solidFill>
                <a:latin typeface="Georgia" panose="02040502050405020303" pitchFamily="18" charset="0"/>
              </a:rPr>
              <a:t>Я считаю, что использование пальчиковых игр и упражнений станет эффективным средством для развития речи детей. </a:t>
            </a:r>
            <a:r>
              <a:rPr lang="ru-RU" altLang="ru-RU" dirty="0">
                <a:solidFill>
                  <a:srgbClr val="FF0000"/>
                </a:solidFill>
                <a:latin typeface="Georgia" panose="02040502050405020303" pitchFamily="18" charset="0"/>
              </a:rPr>
              <a:t>Систематическое использование пальчиковых игр и упражнений приведет к </a:t>
            </a:r>
            <a:r>
              <a:rPr lang="ru-RU" dirty="0">
                <a:solidFill>
                  <a:srgbClr val="FF0000"/>
                </a:solidFill>
                <a:latin typeface="Georgia" panose="02040502050405020303" pitchFamily="18" charset="0"/>
              </a:rPr>
              <a:t>повышению речевой активности детей. </a:t>
            </a:r>
            <a:endParaRPr lang="ru-RU" alt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2" t="9517" r="13762" b="16761"/>
          <a:stretch/>
        </p:blipFill>
        <p:spPr>
          <a:xfrm>
            <a:off x="9714362" y="1462396"/>
            <a:ext cx="2171435" cy="1539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132" y="3894104"/>
            <a:ext cx="2552868" cy="10706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5510" y="5079204"/>
            <a:ext cx="2306868" cy="17301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853124" y="2962590"/>
            <a:ext cx="1893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 «Едем, едем»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39131" y="409441"/>
            <a:ext cx="27052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«Каша»</a:t>
            </a:r>
          </a:p>
          <a:p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450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81000" y="137863"/>
            <a:ext cx="9525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Georgia" pitchFamily="18" charset="0"/>
              </a:rPr>
              <a:t>Цель и задачи педагогической деятельности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1300" y="562826"/>
            <a:ext cx="10337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Georgia" pitchFamily="18" charset="0"/>
              </a:rPr>
              <a:t>Цель: Развитие речи детей раннего возраста посредством пальчиковых игр и упражнений.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1300" y="1239029"/>
            <a:ext cx="11468099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5000"/>
              </a:lnSpc>
            </a:pPr>
            <a:r>
              <a:rPr lang="ru-RU" sz="2000" b="1" u="sng" dirty="0">
                <a:solidFill>
                  <a:srgbClr val="C00000"/>
                </a:solidFill>
                <a:latin typeface="Georgia" pitchFamily="18" charset="0"/>
              </a:rPr>
              <a:t>Задачи:</a:t>
            </a:r>
          </a:p>
          <a:p>
            <a:pPr marL="342900" indent="-342900"/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</a:rPr>
              <a:t>1. Развивать: речь, мышление, память, внимание, творческое воображение; обогащать словарный запас. </a:t>
            </a:r>
          </a:p>
          <a:p>
            <a:pPr marL="342900" indent="-342900"/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</a:rPr>
              <a:t>2. Вызывать положительные эмоции; прививать устойчивый интерес к пальчиковым играм и упражнениям.</a:t>
            </a:r>
            <a:endParaRPr lang="ru-RU" sz="2000" b="1" u="sng" dirty="0">
              <a:solidFill>
                <a:srgbClr val="C00000"/>
              </a:solidFill>
              <a:latin typeface="Georgia" pitchFamily="18" charset="0"/>
            </a:endParaRPr>
          </a:p>
          <a:p>
            <a:pPr eaLnBrk="0" hangingPunct="0">
              <a:spcBef>
                <a:spcPct val="20000"/>
              </a:spcBef>
              <a:defRPr/>
            </a:pPr>
            <a:r>
              <a:rPr lang="ru-RU" sz="2000" b="1" kern="0" dirty="0">
                <a:solidFill>
                  <a:srgbClr val="C00000"/>
                </a:solidFill>
                <a:latin typeface="Georgia" panose="02040502050405020303" pitchFamily="18" charset="0"/>
                <a:cs typeface="Times New Roman"/>
              </a:rPr>
              <a:t>3. Обучать ловкости в обращении с различным материалом, тренировать мышцы рук у детей.      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5"/>
          <a:stretch/>
        </p:blipFill>
        <p:spPr>
          <a:xfrm>
            <a:off x="379431" y="4436618"/>
            <a:ext cx="2318006" cy="20232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9431" y="3722681"/>
            <a:ext cx="2165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latin typeface="Georgia" panose="02040502050405020303" pitchFamily="18" charset="0"/>
              </a:rPr>
              <a:t>Бизиборд</a:t>
            </a:r>
            <a:endParaRPr lang="ru-RU" b="1" dirty="0">
              <a:latin typeface="Georgia" panose="02040502050405020303" pitchFamily="18" charset="0"/>
            </a:endParaRPr>
          </a:p>
          <a:p>
            <a:pPr algn="ctr"/>
            <a:r>
              <a:rPr lang="ru-RU" b="1" dirty="0">
                <a:latin typeface="Georgia" panose="02040502050405020303" pitchFamily="18" charset="0"/>
              </a:rPr>
              <a:t> «</a:t>
            </a:r>
            <a:r>
              <a:rPr lang="ru-RU" b="1" dirty="0" err="1">
                <a:latin typeface="Georgia" panose="02040502050405020303" pitchFamily="18" charset="0"/>
              </a:rPr>
              <a:t>Развивайка</a:t>
            </a:r>
            <a:r>
              <a:rPr lang="ru-RU" b="1" dirty="0">
                <a:latin typeface="Georgia" panose="02040502050405020303" pitchFamily="18" charset="0"/>
              </a:rPr>
              <a:t>»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892" y="4436618"/>
            <a:ext cx="3578163" cy="20822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41063" y="3715834"/>
            <a:ext cx="53546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Пальчиковое упражнение </a:t>
            </a:r>
          </a:p>
          <a:p>
            <a:pPr algn="ctr"/>
            <a:r>
              <a:rPr lang="ru-RU" b="1" dirty="0">
                <a:latin typeface="Georgia" panose="02040502050405020303" pitchFamily="18" charset="0"/>
              </a:rPr>
              <a:t>«Как живешь?»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9" r="2361" b="22963"/>
          <a:stretch/>
        </p:blipFill>
        <p:spPr>
          <a:xfrm>
            <a:off x="6734430" y="4399326"/>
            <a:ext cx="2719357" cy="206056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799744" y="3848080"/>
            <a:ext cx="2572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Лепка «Снегопад»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162" y="4369012"/>
            <a:ext cx="2045538" cy="22525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170812" y="3861180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Мозаика</a:t>
            </a:r>
          </a:p>
        </p:txBody>
      </p:sp>
    </p:spTree>
    <p:extLst>
      <p:ext uri="{BB962C8B-B14F-4D97-AF65-F5344CB8AC3E}">
        <p14:creationId xmlns:p14="http://schemas.microsoft.com/office/powerpoint/2010/main" val="2942133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97876" y="704194"/>
            <a:ext cx="87340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91589" y="-26275"/>
            <a:ext cx="6609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Georgia" pitchFamily="18" charset="0"/>
              </a:rPr>
              <a:t>Ведущая педагогическая идея</a:t>
            </a:r>
          </a:p>
          <a:p>
            <a:pPr algn="ctr"/>
            <a:endParaRPr lang="ru-RU" sz="2400" b="1" dirty="0"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307" y="430925"/>
            <a:ext cx="843029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hlinkClick r:id="rId3"/>
              </a:rPr>
              <a:t>Федеральный закон от 29.12.2012 N 273-ФЗ (ред. от 17.02.2023) "Об образовании в Российской Федерации«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</a:rPr>
              <a:t>  </a:t>
            </a:r>
            <a:r>
              <a:rPr lang="ru-RU" u="sng" dirty="0">
                <a:latin typeface="Georgia" panose="02040502050405020303" pitchFamily="18" charset="0"/>
              </a:rPr>
              <a:t>Дошкольное образование направлено </a:t>
            </a:r>
            <a:r>
              <a:rPr lang="ru-RU" dirty="0">
                <a:latin typeface="Georgia" panose="02040502050405020303" pitchFamily="18" charset="0"/>
              </a:rPr>
              <a:t>на формирование общей культуры, развитие физических, интеллектуальных, нравственных, эстетических и личностных качеств, формирование предпосылок учебной деятельности, сохранение и укрепление здоровья детей дошкольного возраста.</a:t>
            </a:r>
          </a:p>
          <a:p>
            <a:r>
              <a:rPr lang="ru-RU" dirty="0">
                <a:latin typeface="Georgia" panose="02040502050405020303" pitchFamily="18" charset="0"/>
              </a:rPr>
              <a:t>Речевое развитие по-прежнему остается наиболее актуальным в дошкольном возрасте.</a:t>
            </a:r>
          </a:p>
          <a:p>
            <a:r>
              <a:rPr lang="ru-RU" dirty="0">
                <a:latin typeface="Georgia" panose="02040502050405020303" pitchFamily="18" charset="0"/>
              </a:rPr>
              <a:t>  </a:t>
            </a:r>
            <a:r>
              <a:rPr lang="ru-RU" u="sng" dirty="0">
                <a:latin typeface="Georgia" panose="02040502050405020303" pitchFamily="18" charset="0"/>
              </a:rPr>
              <a:t>Согласно ФГОС ДО речевое развитие включает компоненты: </a:t>
            </a:r>
            <a:r>
              <a:rPr lang="ru-RU" dirty="0">
                <a:latin typeface="Georgia" panose="02040502050405020303" pitchFamily="18" charset="0"/>
              </a:rPr>
              <a:t>Овладение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речевого творчества; знакомство с книжной культурой, детской литературой и др. </a:t>
            </a:r>
          </a:p>
          <a:p>
            <a:r>
              <a:rPr lang="ru-RU" dirty="0">
                <a:latin typeface="Georgia" panose="02040502050405020303" pitchFamily="18" charset="0"/>
              </a:rPr>
              <a:t>  На современном этапе все больше и больше встречается детей с речевыми нарушениями.</a:t>
            </a:r>
          </a:p>
          <a:p>
            <a:r>
              <a:rPr lang="ru-RU" dirty="0">
                <a:latin typeface="Georgia" panose="02040502050405020303" pitchFamily="18" charset="0"/>
              </a:rPr>
              <a:t>Одним из приоритетных направлений  моей педагогической деятельности в образовательном процессе, самостоятельной деятельности является </a:t>
            </a:r>
            <a:r>
              <a:rPr lang="ru-RU" b="1" dirty="0">
                <a:latin typeface="Georgia" panose="02040502050405020303" pitchFamily="18" charset="0"/>
              </a:rPr>
              <a:t>применение пальчиковых игр и упражнений.</a:t>
            </a:r>
          </a:p>
          <a:p>
            <a:r>
              <a:rPr lang="ru-RU" dirty="0">
                <a:latin typeface="Georgia" panose="02040502050405020303" pitchFamily="18" charset="0"/>
              </a:rPr>
              <a:t>Создание условий для развития речи посредством пальчиковых игр и упражнений поможет детям </a:t>
            </a:r>
            <a:r>
              <a:rPr lang="ru-RU" b="1" dirty="0">
                <a:latin typeface="Georgia" panose="02040502050405020303" pitchFamily="18" charset="0"/>
              </a:rPr>
              <a:t>развивать речевую активность.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171202" y="2951965"/>
            <a:ext cx="45234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r"/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r"/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r"/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204" y="4387586"/>
            <a:ext cx="2270267" cy="22702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694" y="1061390"/>
            <a:ext cx="2332583" cy="23325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925" y="435662"/>
            <a:ext cx="34563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«Где обедал воробей»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08394" y="3400654"/>
            <a:ext cx="31534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 «Идет коза рогатая»</a:t>
            </a:r>
          </a:p>
        </p:txBody>
      </p:sp>
    </p:spTree>
    <p:extLst>
      <p:ext uri="{BB962C8B-B14F-4D97-AF65-F5344CB8AC3E}">
        <p14:creationId xmlns:p14="http://schemas.microsoft.com/office/powerpoint/2010/main" val="1554418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4400" b="1" kern="0" dirty="0">
                <a:solidFill>
                  <a:srgbClr val="EA157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5447" y="841790"/>
            <a:ext cx="1156110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b="1" kern="0" dirty="0">
                <a:solidFill>
                  <a:srgbClr val="C00000"/>
                </a:solidFill>
                <a:latin typeface="Georgia" pitchFamily="18" charset="0"/>
              </a:rPr>
              <a:t>1 этап – аналитический (сбор информации по проблеме и подбор инструментария, первичный мониторинг)</a:t>
            </a:r>
          </a:p>
          <a:p>
            <a:pPr>
              <a:buFont typeface="Wingdings" pitchFamily="2" charset="2"/>
              <a:buChar char="Ø"/>
              <a:defRPr/>
            </a:pPr>
            <a:endParaRPr lang="ru-RU" b="1" kern="0" dirty="0">
              <a:solidFill>
                <a:srgbClr val="C00000"/>
              </a:solidFill>
              <a:latin typeface="Georgia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b="1" kern="0" dirty="0">
                <a:solidFill>
                  <a:srgbClr val="C00000"/>
                </a:solidFill>
                <a:latin typeface="Georgia" pitchFamily="18" charset="0"/>
              </a:rPr>
              <a:t>2 этап – практический (использование подобранного инструментария на практике)</a:t>
            </a:r>
          </a:p>
          <a:p>
            <a:pPr>
              <a:buFont typeface="Wingdings" pitchFamily="2" charset="2"/>
              <a:buChar char="Ø"/>
              <a:defRPr/>
            </a:pPr>
            <a:endParaRPr lang="ru-RU" b="1" kern="0" dirty="0">
              <a:solidFill>
                <a:srgbClr val="C00000"/>
              </a:solidFill>
              <a:latin typeface="Georgia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b="1" kern="0" dirty="0">
                <a:solidFill>
                  <a:srgbClr val="C00000"/>
                </a:solidFill>
                <a:latin typeface="Georgia" pitchFamily="18" charset="0"/>
              </a:rPr>
              <a:t>3 этап – контрольный (итоговый мониторинг, анализ проведенной работы, распространение опыта среди педагогов)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7959" y="-6257"/>
            <a:ext cx="10976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>
                <a:latin typeface="Georgia" panose="02040502050405020303" pitchFamily="18" charset="0"/>
              </a:rPr>
              <a:t>Деятельностный</a:t>
            </a:r>
            <a:r>
              <a:rPr lang="ru-RU" sz="2400" b="1" dirty="0">
                <a:latin typeface="Georgia" panose="02040502050405020303" pitchFamily="18" charset="0"/>
              </a:rPr>
              <a:t> аспект личного вклада в развитие образования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170" y="4007614"/>
            <a:ext cx="3211403" cy="214847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87" y="4350238"/>
            <a:ext cx="2923923" cy="21929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r="18104"/>
          <a:stretch/>
        </p:blipFill>
        <p:spPr>
          <a:xfrm>
            <a:off x="8307405" y="3783183"/>
            <a:ext cx="2228167" cy="23797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5447" y="3862694"/>
            <a:ext cx="3653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«Бассейн с манной крупой»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03002" y="3084284"/>
            <a:ext cx="3107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Пальчиковое упражнение «Тесто мы месили»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00124" y="3300171"/>
            <a:ext cx="3204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latin typeface="Georgia" panose="02040502050405020303" pitchFamily="18" charset="0"/>
              </a:rPr>
              <a:t>Бизиборд</a:t>
            </a:r>
            <a:r>
              <a:rPr lang="ru-RU" b="1" dirty="0">
                <a:latin typeface="Georgia" panose="02040502050405020303" pitchFamily="18" charset="0"/>
              </a:rPr>
              <a:t> «</a:t>
            </a:r>
            <a:r>
              <a:rPr lang="ru-RU" b="1" dirty="0" err="1">
                <a:latin typeface="Georgia" panose="02040502050405020303" pitchFamily="18" charset="0"/>
              </a:rPr>
              <a:t>Развивайка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34485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7443" y="0"/>
            <a:ext cx="13246444" cy="698658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ru-RU" sz="4400" b="1" i="0" u="none" strike="noStrike" kern="0" cap="none" spc="0" normalizeH="0" baseline="0" noProof="0" dirty="0">
                <a:ln>
                  <a:noFill/>
                </a:ln>
                <a:solidFill>
                  <a:srgbClr val="EA157A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266736" y="-125262"/>
            <a:ext cx="11963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663300"/>
                </a:solidFill>
                <a:latin typeface="Georgia" pitchFamily="18" charset="0"/>
              </a:rPr>
              <a:t>Деятельностный</a:t>
            </a:r>
            <a:r>
              <a:rPr lang="ru-RU" sz="2400" b="1" dirty="0">
                <a:solidFill>
                  <a:srgbClr val="663300"/>
                </a:solidFill>
                <a:latin typeface="Georgia" pitchFamily="18" charset="0"/>
              </a:rPr>
              <a:t> аспект личного вклада педагога в развитие образования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31068" y="1554851"/>
            <a:ext cx="10558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8045" y="537940"/>
            <a:ext cx="115990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Georgia" panose="02040502050405020303" pitchFamily="18" charset="0"/>
              </a:rPr>
              <a:t>I </a:t>
            </a:r>
            <a:r>
              <a:rPr lang="ru-RU" sz="2000" b="1" dirty="0">
                <a:latin typeface="Georgia" panose="02040502050405020303" pitchFamily="18" charset="0"/>
              </a:rPr>
              <a:t>Этап</a:t>
            </a:r>
          </a:p>
          <a:p>
            <a:r>
              <a:rPr lang="ru-RU" b="1" kern="0" dirty="0">
                <a:latin typeface="Georgia" panose="02040502050405020303" pitchFamily="18" charset="0"/>
              </a:rPr>
              <a:t>Цель: </a:t>
            </a:r>
            <a:r>
              <a:rPr lang="ru-RU" kern="0" dirty="0">
                <a:latin typeface="Georgia" panose="02040502050405020303" pitchFamily="18" charset="0"/>
              </a:rPr>
              <a:t>выявить уровень восприятия речи взрослого;</a:t>
            </a:r>
            <a:r>
              <a:rPr lang="ru-RU" b="1" kern="0" dirty="0">
                <a:latin typeface="Georgia" panose="02040502050405020303" pitchFamily="18" charset="0"/>
              </a:rPr>
              <a:t> </a:t>
            </a:r>
            <a:r>
              <a:rPr lang="ru-RU" kern="0" dirty="0">
                <a:latin typeface="Georgia" panose="02040502050405020303" pitchFamily="18" charset="0"/>
              </a:rPr>
              <a:t>определить уровень активного словарного запаса детей, выявить состояние грамматического строя речи; оценить гибкость мелкой моторики детей.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1808" y="5022626"/>
            <a:ext cx="2007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</a:rPr>
              <a:t>Диагностика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-347443" y="5139619"/>
            <a:ext cx="75996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dirty="0">
              <a:solidFill>
                <a:srgbClr val="C0000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Методика №1 («</a:t>
            </a:r>
            <a:r>
              <a:rPr lang="ru-RU" dirty="0">
                <a:latin typeface="Georgia" panose="02040502050405020303" pitchFamily="18" charset="0"/>
              </a:rPr>
              <a:t>Изучение понимания речи»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 Е. М.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Мастюкова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А.Г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. Московкина).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Методика №2 «Обследование мелкой моторики у детей 2-4 лет» О.И. </a:t>
            </a:r>
            <a:r>
              <a:rPr lang="ru-RU" dirty="0" err="1">
                <a:latin typeface="Georgia" panose="02040502050405020303" pitchFamily="18" charset="0"/>
              </a:rPr>
              <a:t>Крупенчук</a:t>
            </a:r>
            <a:r>
              <a:rPr lang="ru-RU" dirty="0">
                <a:latin typeface="Georgia" panose="02040502050405020303" pitchFamily="18" charset="0"/>
              </a:rPr>
              <a:t>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Методика №3 («Кто это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» Е. М.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Мастюкова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А.Г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. Московкина</a:t>
            </a:r>
            <a:r>
              <a:rPr lang="ru-RU" dirty="0">
                <a:latin typeface="Georgia" panose="02040502050405020303" pitchFamily="18" charset="0"/>
              </a:rPr>
              <a:t>).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841" y="4511141"/>
            <a:ext cx="2340667" cy="2340667"/>
          </a:xfrm>
          <a:prstGeom prst="rect">
            <a:avLst/>
          </a:prstGeom>
        </p:spPr>
      </p:pic>
      <p:graphicFrame>
        <p:nvGraphicFramePr>
          <p:cNvPr id="17" name="Диаграмма 16"/>
          <p:cNvGraphicFramePr/>
          <p:nvPr/>
        </p:nvGraphicFramePr>
        <p:xfrm>
          <a:off x="-38045" y="1996833"/>
          <a:ext cx="6273726" cy="3086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857" y="5256483"/>
            <a:ext cx="2231001" cy="1673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296" r="11667"/>
          <a:stretch/>
        </p:blipFill>
        <p:spPr>
          <a:xfrm>
            <a:off x="10482143" y="2230784"/>
            <a:ext cx="2157814" cy="255581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612579" y="1396930"/>
            <a:ext cx="34563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«Есть игрушки у меня»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88815" y="3767006"/>
            <a:ext cx="3793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 «Кошка»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195" y="2041860"/>
            <a:ext cx="2258979" cy="169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510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>
                <a:latin typeface="Georgia" panose="02040502050405020303" pitchFamily="18" charset="0"/>
              </a:rPr>
              <a:t>оценка координации мелкой моторики; выявление развития координации движений мелкой моторики рук и синхронизации движений мелких мышц обеих рук; выявление </a:t>
            </a:r>
            <a:r>
              <a:rPr lang="ru-RU" sz="1800" dirty="0"/>
              <a:t>развития координации и синхронизации движений мелких мышц обеих рук;  смены движений кистей рук по образцу и без; - точность движений с ускорением при повторениях.</a:t>
            </a:r>
            <a:endParaRPr lang="ru-RU" sz="1800" kern="0" dirty="0">
              <a:latin typeface="Georgia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263978" y="2247556"/>
          <a:ext cx="6928022" cy="3008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методика №3 ("Одновременное и поочередное сжимание кистей" – Е.И. Рогов).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90" y="0"/>
            <a:ext cx="1214941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flipH="1">
            <a:off x="224032" y="352237"/>
            <a:ext cx="11129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Цель: </a:t>
            </a:r>
            <a:r>
              <a:rPr lang="ru-RU" dirty="0">
                <a:latin typeface="Georgia" panose="02040502050405020303" pitchFamily="18" charset="0"/>
              </a:rPr>
              <a:t>развивать мелкую моторику рук для развития речи детей раннего возраста посредством пальчиковых игр и упражнений.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44209" y="-109428"/>
            <a:ext cx="1407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Georgia" panose="02040502050405020303" pitchFamily="18" charset="0"/>
              </a:rPr>
              <a:t>II </a:t>
            </a:r>
            <a:r>
              <a:rPr lang="ru-RU" sz="2400" b="1" dirty="0">
                <a:latin typeface="Georgia" panose="02040502050405020303" pitchFamily="18" charset="0"/>
              </a:rPr>
              <a:t>Этап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431" y="909105"/>
            <a:ext cx="8069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Задачи: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Ввести пальчиковые игры и упражнения в образовательный процесс.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Создать условия для организации работы по развитию речи с использованием пальчиковых игр и упражнений.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Развивать память, речь детей.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Формировать умение детей подражать движениям рук взрослого.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Обогащать пассивный и активный словарь ребенка.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Развивать согласованные движения пальцев обеих рук при</a:t>
            </a:r>
          </a:p>
          <a:p>
            <a:r>
              <a:rPr lang="ru-RU" dirty="0">
                <a:latin typeface="Georgia" panose="02040502050405020303" pitchFamily="18" charset="0"/>
              </a:rPr>
              <a:t>выполнении пальчиковых игр.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Создать картотеку пальчиковых игр и упражнений.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0" y="4787900"/>
            <a:ext cx="2941623" cy="154095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8710" y="4291781"/>
            <a:ext cx="2905432" cy="619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5431" y="3732662"/>
            <a:ext cx="104039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Georgia" panose="02040502050405020303" pitchFamily="18" charset="0"/>
              </a:rPr>
              <a:t>Для наиболее эффективного результата выполнения намеченных задач были   использованы игровые методы и приемы  пальчиковых игр с предметами, направленные на развитие мелкой моторики, формирование речи детей раннего дошкольного возраста .</a:t>
            </a:r>
          </a:p>
          <a:p>
            <a:pPr algn="ctr"/>
            <a:r>
              <a:rPr lang="ru-RU" b="1" dirty="0">
                <a:latin typeface="Georgia" panose="02040502050405020303" pitchFamily="18" charset="0"/>
              </a:rPr>
              <a:t>Предполагаемый результат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Развитие мелкой моторики рук посредством пальчиковых игр.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Формирование речевых навыков у детей раннего возраста.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Интеллектуальное развитие детей.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Пополнение предметной развивающей среды.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Обогащение родительского опыта по развитию мелкой моторики у детей раннего возраста.</a:t>
            </a:r>
            <a:endParaRPr lang="ru-RU" b="1" dirty="0"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" t="1296" r="9629" b="12778"/>
          <a:stretch/>
        </p:blipFill>
        <p:spPr>
          <a:xfrm>
            <a:off x="9109212" y="1613053"/>
            <a:ext cx="2824011" cy="273557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706738" y="945939"/>
            <a:ext cx="37047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«Сидит белочка в тележке»</a:t>
            </a:r>
          </a:p>
          <a:p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178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>
                <a:latin typeface="Georgia" panose="02040502050405020303" pitchFamily="18" charset="0"/>
              </a:rPr>
              <a:t>оценка координации мелкой моторики; выявление развития координации движений мелкой моторики рук и синхронизации движений мелких мышц обеих рук; выявление </a:t>
            </a:r>
            <a:r>
              <a:rPr lang="ru-RU" sz="1800" dirty="0"/>
              <a:t>развития координации и синхронизации движений мелких мышц обеих рук;  смены движений кистей рук по образцу и без; - точность движений с ускорением при повторениях.</a:t>
            </a:r>
            <a:endParaRPr lang="ru-RU" sz="1800" kern="0" dirty="0">
              <a:latin typeface="Georgia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263978" y="2247556"/>
          <a:ext cx="6928022" cy="3008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методика №3 ("Одновременное и поочередное сжимание кистей" – Е.И. Рогов).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90" y="0"/>
            <a:ext cx="1214941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44209" y="-109428"/>
            <a:ext cx="1407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Georgia" panose="02040502050405020303" pitchFamily="18" charset="0"/>
              </a:rPr>
              <a:t>II </a:t>
            </a:r>
            <a:r>
              <a:rPr lang="ru-RU" sz="2400" b="1" dirty="0">
                <a:latin typeface="Georgia" panose="02040502050405020303" pitchFamily="18" charset="0"/>
              </a:rPr>
              <a:t>Этап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8710" y="4291781"/>
            <a:ext cx="2905432" cy="619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60995" y="365125"/>
            <a:ext cx="11912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Пальчиковые игры – </a:t>
            </a:r>
            <a:r>
              <a:rPr lang="ru-RU" dirty="0">
                <a:latin typeface="Georgia" panose="02040502050405020303" pitchFamily="18" charset="0"/>
              </a:rPr>
              <a:t>это показ, инсценировка каких – либо рифмованных историй, сказок при помощи пальцев рук. Как правило, это известные детям </a:t>
            </a:r>
            <a:r>
              <a:rPr lang="ru-RU" dirty="0" err="1">
                <a:latin typeface="Georgia" panose="02040502050405020303" pitchFamily="18" charset="0"/>
              </a:rPr>
              <a:t>потешки</a:t>
            </a:r>
            <a:r>
              <a:rPr lang="ru-RU" dirty="0">
                <a:latin typeface="Georgia" panose="02040502050405020303" pitchFamily="18" charset="0"/>
              </a:rPr>
              <a:t>, прибаутки, простые четверостишья. В процессе их проговаривания включается работа рук, касание частей тела, поглаживание, постукивание, соединение пальцев. Пальчиковые игры разнообразны по содержанию, поэтому целесообразно будет разделить их на группы по их назначению:</a:t>
            </a:r>
          </a:p>
          <a:p>
            <a:pPr fontAlgn="t"/>
            <a:r>
              <a:rPr lang="ru-RU" b="1" dirty="0">
                <a:latin typeface="Georgia" panose="02040502050405020303" pitchFamily="18" charset="0"/>
              </a:rPr>
              <a:t>Формы работы по развитию мелкой моторики рук могут быть традиционными и нетрадиционными. </a:t>
            </a:r>
          </a:p>
          <a:p>
            <a:pPr fontAlgn="t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Традиционные: </a:t>
            </a:r>
          </a:p>
          <a:p>
            <a:pPr lvl="0" fontAlgn="t"/>
            <a:r>
              <a:rPr lang="ru-RU" b="1" dirty="0">
                <a:latin typeface="Georgia" panose="02040502050405020303" pitchFamily="18" charset="0"/>
              </a:rPr>
              <a:t>1. </a:t>
            </a:r>
            <a:r>
              <a:rPr lang="ru-RU" dirty="0">
                <a:latin typeface="Georgia" panose="02040502050405020303" pitchFamily="18" charset="0"/>
              </a:rPr>
              <a:t>Пальчиковые игры с предметами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2. Активные игры со стихотворным сопровождением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3. Игры манипуляции 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4. Пальчиковые </a:t>
            </a:r>
            <a:r>
              <a:rPr lang="ru-RU" dirty="0" err="1">
                <a:latin typeface="Georgia" panose="02040502050405020303" pitchFamily="18" charset="0"/>
              </a:rPr>
              <a:t>кинезиологические</a:t>
            </a:r>
            <a:r>
              <a:rPr lang="ru-RU" dirty="0">
                <a:latin typeface="Georgia" panose="02040502050405020303" pitchFamily="18" charset="0"/>
              </a:rPr>
              <a:t> игры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5. Пальчиковые игры с элементами самомассажа 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6. Пальчиковые игры с музыкальным сопровождением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7. Предметная деятельность: игры с бумагой, глиной, пластилином, песком, водой, рисование мелками 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8. Игры: мозаика, конструкторы, шнуровки, </a:t>
            </a:r>
            <a:r>
              <a:rPr lang="ru-RU" dirty="0" err="1">
                <a:latin typeface="Georgia" panose="02040502050405020303" pitchFamily="18" charset="0"/>
              </a:rPr>
              <a:t>пазлы</a:t>
            </a:r>
            <a:r>
              <a:rPr lang="ru-RU" dirty="0">
                <a:latin typeface="Georgia" panose="02040502050405020303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</a:rPr>
              <a:t>биззиборды</a:t>
            </a:r>
            <a:r>
              <a:rPr lang="ru-RU" dirty="0">
                <a:latin typeface="Georgia" panose="02040502050405020303" pitchFamily="18" charset="0"/>
              </a:rPr>
              <a:t>, пирамиды, волчок и т.д. 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10. Кукольные театры: пальчиковый, перчаточный, театр теней</a:t>
            </a:r>
          </a:p>
          <a:p>
            <a:pPr fontAlgn="t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Нетрадиционные</a:t>
            </a:r>
            <a:r>
              <a:rPr lang="ru-RU" dirty="0">
                <a:solidFill>
                  <a:srgbClr val="FF0000"/>
                </a:solidFill>
                <a:latin typeface="Georgia" panose="02040502050405020303" pitchFamily="18" charset="0"/>
              </a:rPr>
              <a:t>:</a:t>
            </a:r>
            <a:r>
              <a:rPr lang="ru-RU" dirty="0">
                <a:latin typeface="Georgia" panose="02040502050405020303" pitchFamily="18" charset="0"/>
              </a:rPr>
              <a:t> пальчиковые игры и упражнения с различными предметами; игры с песком, крупой, водой, макаронами; игры с предметами домашнего обихода - с прищепками, пуговицами, кнопками, застежками, шнуровками, клубками; игры с природным материалом-шишками, грецкими орехами, камешками; игры с использованием специальных тренажеров для самомассажа - шариков Су - </a:t>
            </a:r>
            <a:r>
              <a:rPr lang="ru-RU" dirty="0" err="1">
                <a:latin typeface="Georgia" panose="02040502050405020303" pitchFamily="18" charset="0"/>
              </a:rPr>
              <a:t>джок</a:t>
            </a:r>
            <a:endParaRPr lang="ru-RU" dirty="0">
              <a:latin typeface="Georgia" panose="02040502050405020303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2694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785"/>
            <a:ext cx="1214941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53389" y="430925"/>
            <a:ext cx="7090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38989" y="1997839"/>
            <a:ext cx="98338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000" b="1" kern="0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240" y="281138"/>
            <a:ext cx="90260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               Этапы разучивания пальчиковых игр:</a:t>
            </a:r>
            <a:endParaRPr lang="ru-RU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Педагог сначала показывает игру малышу сам.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Педагог показывает игру, манипулируя пальцами и ручкой ребёнка.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Педагог и ребёнок выполняют движения одновременно, взрослый проговаривает текст.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Ребёнок выполняет движения с необходимой помощью педагога, который произносит текст.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Ребёнок выполняет движения и проговаривает текст, а педагог подсказывает и помогает.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137" t="-76136" b="30304"/>
          <a:stretch/>
        </p:blipFill>
        <p:spPr>
          <a:xfrm>
            <a:off x="7214905" y="-1377310"/>
            <a:ext cx="4428798" cy="4104185"/>
          </a:xfrm>
          <a:prstGeom prst="rect">
            <a:avLst/>
          </a:prstGeom>
        </p:spPr>
      </p:pic>
      <p:sp>
        <p:nvSpPr>
          <p:cNvPr id="10" name="TextBox 9">
            <a:hlinkClick r:id="rId4" action="ppaction://hlinkfile"/>
          </p:cNvPr>
          <p:cNvSpPr txBox="1"/>
          <p:nvPr/>
        </p:nvSpPr>
        <p:spPr>
          <a:xfrm>
            <a:off x="66706" y="2477788"/>
            <a:ext cx="5147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latin typeface="Georgia" panose="02040502050405020303" pitchFamily="18" charset="0"/>
            </a:endParaRPr>
          </a:p>
          <a:p>
            <a:r>
              <a:rPr lang="ru-RU" b="1" dirty="0">
                <a:latin typeface="Georgia" panose="02040502050405020303" pitchFamily="18" charset="0"/>
                <a:hlinkClick r:id="rId5" action="ppaction://hlinkfile"/>
              </a:rPr>
              <a:t>..\Методические рекомендации </a:t>
            </a:r>
          </a:p>
          <a:p>
            <a:r>
              <a:rPr lang="ru-RU" b="1" dirty="0">
                <a:latin typeface="Georgia" panose="02040502050405020303" pitchFamily="18" charset="0"/>
                <a:hlinkClick r:id="rId5" action="ppaction://hlinkfile"/>
              </a:rPr>
              <a:t>к проведению пальчиковых игр.docx</a:t>
            </a:r>
            <a:endParaRPr lang="ru-RU" b="1" dirty="0">
              <a:latin typeface="Georgia" panose="02040502050405020303" pitchFamily="18" charset="0"/>
            </a:endParaRPr>
          </a:p>
          <a:p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655" y="3472154"/>
            <a:ext cx="69114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Взаимодействие с родителями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Оформление папок – передвижек для родителей по темам: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«Развитие мелкой моторики», «Почему с детьми надо проводить пальчиковые игры?», «Как проводить с ребенком речевые пальчиковые игры».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Мастер – класс для родителей  «Пальчиковые игры своими руками».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Консультация для родителей на тему: «Чтобы чётко говорить – надо с пальцами дружить».</a:t>
            </a:r>
            <a:endParaRPr lang="ru-RU" b="1" dirty="0">
              <a:latin typeface="Georgia" panose="020405020504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Выставка для родителей дидактических игр и пособий по развитию мелкой моторики рук детей.</a:t>
            </a:r>
            <a:endParaRPr lang="ru-RU" b="1" dirty="0">
              <a:latin typeface="Georgia" panose="02040502050405020303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8" b="15819"/>
          <a:stretch/>
        </p:blipFill>
        <p:spPr>
          <a:xfrm>
            <a:off x="7182794" y="3340036"/>
            <a:ext cx="2242345" cy="157702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6" r="15912" b="26106"/>
          <a:stretch/>
        </p:blipFill>
        <p:spPr>
          <a:xfrm>
            <a:off x="9679115" y="3309382"/>
            <a:ext cx="1858380" cy="16076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74204" y="166360"/>
            <a:ext cx="34563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Пальчиковое упражнение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«У оленя дом большой»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99628" y="2742337"/>
            <a:ext cx="4726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Самомассаж рук шестигранным карандашом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956522" y="5246970"/>
            <a:ext cx="4523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Georgia" panose="02040502050405020303" pitchFamily="18" charset="0"/>
                <a:hlinkClick r:id="rId8" action="ppaction://hlinkfile"/>
              </a:rPr>
              <a:t>Консультации для родителей.docx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  <a:hlinkClick r:id="rId9" action="ppaction://hlinkfile"/>
              </a:rPr>
              <a:t>картотека\</a:t>
            </a:r>
            <a:r>
              <a:rPr lang="en-US" dirty="0">
                <a:latin typeface="Georgia" panose="02040502050405020303" pitchFamily="18" charset="0"/>
                <a:hlinkClick r:id="rId9" action="ppaction://hlinkfile"/>
              </a:rPr>
              <a:t>IMG_20230321_141255.jpg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  <a:hlinkClick r:id="rId10" action="ppaction://hlinkfile"/>
              </a:rPr>
              <a:t>картотека\</a:t>
            </a:r>
            <a:r>
              <a:rPr lang="en-US" dirty="0">
                <a:latin typeface="Georgia" panose="02040502050405020303" pitchFamily="18" charset="0"/>
                <a:hlinkClick r:id="rId10" action="ppaction://hlinkfile"/>
              </a:rPr>
              <a:t>IMG_20230322_073233.jpg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  <a:hlinkClick r:id="rId11" action="ppaction://hlinkfile"/>
              </a:rPr>
              <a:t>картотека\</a:t>
            </a:r>
            <a:r>
              <a:rPr lang="en-US" dirty="0">
                <a:latin typeface="Georgia" panose="02040502050405020303" pitchFamily="18" charset="0"/>
                <a:hlinkClick r:id="rId11" action="ppaction://hlinkfile"/>
              </a:rPr>
              <a:t>IMG_20230322_073203.jpg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36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825625"/>
            <a:ext cx="4351338" cy="4351338"/>
          </a:xfrm>
        </p:spPr>
      </p:pic>
      <p:pic>
        <p:nvPicPr>
          <p:cNvPr id="4" name="Рисунок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19" y="0"/>
            <a:ext cx="12150381" cy="68585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721099" y="0"/>
            <a:ext cx="4369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>
                <a:solidFill>
                  <a:srgbClr val="FF0000"/>
                </a:solidFill>
                <a:latin typeface="Georgia" panose="02040502050405020303" pitchFamily="18" charset="0"/>
              </a:rPr>
              <a:t>Предметно – развивающая среда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619" y="265285"/>
            <a:ext cx="12192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latin typeface="Times New Roman" panose="02020603050405020304" pitchFamily="18" charset="0"/>
              </a:rPr>
              <a:t> Теоретический материал:</a:t>
            </a:r>
            <a:endParaRPr lang="ru-RU" b="1" dirty="0"/>
          </a:p>
          <a:p>
            <a:r>
              <a:rPr lang="ru-RU" dirty="0">
                <a:latin typeface="Georgia" panose="02040502050405020303" pitchFamily="18" charset="0"/>
              </a:rPr>
              <a:t>Картотеки: «Пальчиковая гимнастика», «Дыхательная гимнастика», «Артикуляционная гимнастика»</a:t>
            </a:r>
          </a:p>
          <a:p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>
                <a:latin typeface="Georgia" panose="02040502050405020303" pitchFamily="18" charset="0"/>
                <a:hlinkClick r:id="rId5" action="ppaction://hlinkfile"/>
              </a:rPr>
              <a:t>..\</a:t>
            </a:r>
            <a:r>
              <a:rPr lang="ru-RU" dirty="0" err="1">
                <a:latin typeface="Georgia" panose="02040502050405020303" pitchFamily="18" charset="0"/>
                <a:hlinkClick r:id="rId5" action="ppaction://hlinkfile"/>
              </a:rPr>
              <a:t>Чистоговорки</a:t>
            </a:r>
            <a:r>
              <a:rPr lang="ru-RU" dirty="0">
                <a:latin typeface="Georgia" panose="02040502050405020303" pitchFamily="18" charset="0"/>
                <a:hlinkClick r:id="rId5" action="ppaction://hlinkfile"/>
              </a:rPr>
              <a:t>.</a:t>
            </a:r>
            <a:r>
              <a:rPr lang="en-US" dirty="0">
                <a:latin typeface="Georgia" panose="02040502050405020303" pitchFamily="18" charset="0"/>
                <a:hlinkClick r:id="rId5" action="ppaction://hlinkfile"/>
              </a:rPr>
              <a:t>jpg</a:t>
            </a:r>
            <a:r>
              <a:rPr lang="ru-RU" dirty="0">
                <a:latin typeface="Georgia" panose="02040502050405020303" pitchFamily="18" charset="0"/>
              </a:rPr>
              <a:t>  </a:t>
            </a:r>
          </a:p>
          <a:p>
            <a:r>
              <a:rPr lang="ru-RU" dirty="0">
                <a:latin typeface="Georgia" panose="02040502050405020303" pitchFamily="18" charset="0"/>
                <a:hlinkClick r:id="rId6" action="ppaction://hlinkfile"/>
              </a:rPr>
              <a:t>Артикуляционная гимнастика.</a:t>
            </a:r>
            <a:r>
              <a:rPr lang="en-US" dirty="0" err="1">
                <a:latin typeface="Georgia" panose="02040502050405020303" pitchFamily="18" charset="0"/>
                <a:hlinkClick r:id="rId6" action="ppaction://hlinkfile"/>
              </a:rPr>
              <a:t>docx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  <a:hlinkClick r:id="rId7" action="ppaction://hlinkfile"/>
              </a:rPr>
              <a:t>Дыхательная гимнастика.</a:t>
            </a:r>
            <a:r>
              <a:rPr lang="en-US" dirty="0" err="1">
                <a:latin typeface="Georgia" panose="02040502050405020303" pitchFamily="18" charset="0"/>
                <a:hlinkClick r:id="rId7" action="ppaction://hlinkfile"/>
              </a:rPr>
              <a:t>docx</a:t>
            </a:r>
            <a:r>
              <a:rPr lang="ru-RU" dirty="0">
                <a:latin typeface="Georgia" panose="02040502050405020303" pitchFamily="18" charset="0"/>
              </a:rPr>
              <a:t> </a:t>
            </a:r>
          </a:p>
          <a:p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>
                <a:latin typeface="Georgia" panose="02040502050405020303" pitchFamily="18" charset="0"/>
                <a:hlinkClick r:id="rId8" action="ppaction://hlinkfile"/>
              </a:rPr>
              <a:t>Планирование пальчиковые игры.</a:t>
            </a:r>
            <a:r>
              <a:rPr lang="en-US" dirty="0" err="1">
                <a:latin typeface="Georgia" panose="02040502050405020303" pitchFamily="18" charset="0"/>
                <a:hlinkClick r:id="rId8" action="ppaction://hlinkfile"/>
              </a:rPr>
              <a:t>docx</a:t>
            </a:r>
            <a:r>
              <a:rPr lang="ru-RU" dirty="0">
                <a:latin typeface="Georgia" panose="02040502050405020303" pitchFamily="18" charset="0"/>
              </a:rPr>
              <a:t> </a:t>
            </a:r>
          </a:p>
          <a:p>
            <a:r>
              <a:rPr lang="ru-RU" dirty="0">
                <a:latin typeface="Georgia" panose="02040502050405020303" pitchFamily="18" charset="0"/>
                <a:hlinkClick r:id="rId9" action="ppaction://hlinkfile"/>
              </a:rPr>
              <a:t>Картотека пальчиковых упражнений.</a:t>
            </a:r>
            <a:r>
              <a:rPr lang="en-US" dirty="0">
                <a:latin typeface="Georgia" panose="02040502050405020303" pitchFamily="18" charset="0"/>
                <a:hlinkClick r:id="rId9" action="ppaction://hlinkfile"/>
              </a:rPr>
              <a:t>doc</a:t>
            </a:r>
            <a:endParaRPr lang="ru-RU" dirty="0">
              <a:latin typeface="Georgia" panose="02040502050405020303" pitchFamily="18" charset="0"/>
            </a:endParaRPr>
          </a:p>
          <a:p>
            <a:endParaRPr lang="ru-RU" dirty="0">
              <a:latin typeface="Georgia" panose="02040502050405020303" pitchFamily="18" charset="0"/>
            </a:endParaRPr>
          </a:p>
          <a:p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1711" y="2267724"/>
            <a:ext cx="896820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Игры и пособия на развитие мелкой моторики рук:</a:t>
            </a:r>
            <a:endParaRPr lang="ru-RU" b="1" dirty="0">
              <a:solidFill>
                <a:srgbClr val="FF0000"/>
              </a:solidFill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</a:rPr>
              <a:t>Шнуровки; вкладыши</a:t>
            </a:r>
          </a:p>
          <a:p>
            <a:pPr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</a:rPr>
              <a:t>Конструкторы и наборы строительных материалов  </a:t>
            </a:r>
            <a:r>
              <a:rPr lang="ru-RU" dirty="0">
                <a:latin typeface="Georgia" panose="02040502050405020303" pitchFamily="18" charset="0"/>
                <a:hlinkClick r:id="rId10" action="ppaction://hlinkfile"/>
              </a:rPr>
              <a:t>Конструктор </a:t>
            </a:r>
            <a:r>
              <a:rPr lang="ru-RU" dirty="0" err="1">
                <a:latin typeface="Georgia" panose="02040502050405020303" pitchFamily="18" charset="0"/>
                <a:hlinkClick r:id="rId10" action="ppaction://hlinkfile"/>
              </a:rPr>
              <a:t>макки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Пирамидки; мозаики, сенсорные лабиринты.      </a:t>
            </a:r>
          </a:p>
          <a:p>
            <a:r>
              <a:rPr lang="ru-RU" dirty="0" err="1">
                <a:latin typeface="Georgia" panose="02040502050405020303" pitchFamily="18" charset="0"/>
              </a:rPr>
              <a:t>Сортеры</a:t>
            </a:r>
            <a:r>
              <a:rPr lang="ru-RU" dirty="0">
                <a:latin typeface="Georgia" panose="02040502050405020303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</a:rPr>
              <a:t>бизиборды</a:t>
            </a:r>
            <a:r>
              <a:rPr lang="ru-RU" dirty="0">
                <a:latin typeface="Georgia" panose="02040502050405020303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</a:rPr>
              <a:t>пазлы</a:t>
            </a:r>
            <a:r>
              <a:rPr lang="ru-RU" dirty="0">
                <a:latin typeface="Georgia" panose="02040502050405020303" pitchFamily="18" charset="0"/>
              </a:rPr>
              <a:t>  </a:t>
            </a:r>
          </a:p>
          <a:p>
            <a:r>
              <a:rPr lang="ru-RU" dirty="0">
                <a:latin typeface="Georgia" panose="02040502050405020303" pitchFamily="18" charset="0"/>
              </a:rPr>
              <a:t>Световой стол-песочница  </a:t>
            </a:r>
            <a:r>
              <a:rPr lang="ru-RU" dirty="0">
                <a:latin typeface="Georgia" panose="02040502050405020303" pitchFamily="18" charset="0"/>
                <a:hlinkClick r:id="rId11" action="ppaction://hlinkfile"/>
              </a:rPr>
              <a:t>Световой стол.jpg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Народные игрушки: матрешки, волчки.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Пальчиковый театр</a:t>
            </a:r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. 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srgbClr val="FF0000"/>
                </a:solidFill>
                <a:latin typeface="Georgia" panose="02040502050405020303" pitchFamily="18" charset="0"/>
              </a:rPr>
              <a:t>Природный материал</a:t>
            </a:r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: </a:t>
            </a:r>
            <a:r>
              <a:rPr lang="ru-RU" dirty="0">
                <a:latin typeface="Georgia" panose="02040502050405020303" pitchFamily="18" charset="0"/>
              </a:rPr>
              <a:t>камушки, бобы, крупы </a:t>
            </a:r>
            <a:r>
              <a:rPr lang="ru-RU" dirty="0">
                <a:latin typeface="Georgia" panose="02040502050405020303" pitchFamily="18" charset="0"/>
                <a:hlinkClick r:id="rId12" action="ppaction://hlinkfile"/>
              </a:rPr>
              <a:t>IMG_20230131_194208.jpg</a:t>
            </a:r>
            <a:endParaRPr lang="ru-RU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srgbClr val="FF0000"/>
                </a:solidFill>
                <a:latin typeface="Georgia" panose="02040502050405020303" pitchFamily="18" charset="0"/>
              </a:rPr>
              <a:t>Бытовые материалы</a:t>
            </a:r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:</a:t>
            </a:r>
            <a:r>
              <a:rPr lang="ru-RU" dirty="0">
                <a:latin typeface="Georgia" panose="02040502050405020303" pitchFamily="18" charset="0"/>
              </a:rPr>
              <a:t> прищепки, крышечки, пуговицы, </a:t>
            </a:r>
          </a:p>
          <a:p>
            <a:r>
              <a:rPr lang="ru-RU" dirty="0">
                <a:latin typeface="Georgia" panose="02040502050405020303" pitchFamily="18" charset="0"/>
              </a:rPr>
              <a:t>липучки, мячики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latin typeface="Georgia" panose="02040502050405020303" pitchFamily="18" charset="0"/>
              </a:rPr>
              <a:t>Сухой бассейн: </a:t>
            </a:r>
            <a:r>
              <a:rPr lang="ru-RU" dirty="0">
                <a:latin typeface="Georgia" panose="02040502050405020303" pitchFamily="18" charset="0"/>
              </a:rPr>
              <a:t>песок, манная крупа, шарики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dirty="0">
                <a:effectLst/>
                <a:latin typeface="Georgia" panose="02040502050405020303" pitchFamily="18" charset="0"/>
              </a:rPr>
              <a:t>Нетрадиционное рисование: </a:t>
            </a:r>
            <a:r>
              <a:rPr lang="ru-RU" dirty="0">
                <a:effectLst/>
                <a:latin typeface="Georgia" panose="02040502050405020303" pitchFamily="18" charset="0"/>
              </a:rPr>
              <a:t>рисование</a:t>
            </a:r>
            <a:r>
              <a:rPr lang="ru-RU" b="1" dirty="0">
                <a:effectLst/>
                <a:latin typeface="Georgia" panose="02040502050405020303" pitchFamily="18" charset="0"/>
              </a:rPr>
              <a:t> </a:t>
            </a:r>
            <a:r>
              <a:rPr lang="ru-RU" dirty="0">
                <a:latin typeface="Georgia" panose="02040502050405020303" pitchFamily="18" charset="0"/>
              </a:rPr>
              <a:t>пальчиком, ладошкой, ватными палочками, втулкой, мятой бумагой и т.д.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dirty="0">
                <a:effectLst/>
                <a:latin typeface="Georgia" panose="02040502050405020303" pitchFamily="18" charset="0"/>
                <a:hlinkClick r:id="rId13" action="ppaction://hlinkfile"/>
              </a:rPr>
              <a:t>Фото-отчет.</a:t>
            </a:r>
            <a:r>
              <a:rPr lang="en-US" b="1" dirty="0" err="1">
                <a:effectLst/>
                <a:latin typeface="Georgia" panose="02040502050405020303" pitchFamily="18" charset="0"/>
                <a:hlinkClick r:id="rId13" action="ppaction://hlinkfile"/>
              </a:rPr>
              <a:t>docx</a:t>
            </a:r>
            <a:endParaRPr lang="ru-RU" b="1" dirty="0">
              <a:effectLst/>
              <a:latin typeface="Georgia" panose="02040502050405020303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" t="18110" b="16816"/>
          <a:stretch/>
        </p:blipFill>
        <p:spPr>
          <a:xfrm>
            <a:off x="8900108" y="1770209"/>
            <a:ext cx="3072774" cy="181032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202" y="3770757"/>
            <a:ext cx="3004680" cy="22535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34677" y="995210"/>
            <a:ext cx="240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Georgia" panose="02040502050405020303" pitchFamily="18" charset="0"/>
              </a:rPr>
              <a:t>Игры на развитие мелкой моторики</a:t>
            </a:r>
          </a:p>
        </p:txBody>
      </p:sp>
    </p:spTree>
    <p:extLst>
      <p:ext uri="{BB962C8B-B14F-4D97-AF65-F5344CB8AC3E}">
        <p14:creationId xmlns:p14="http://schemas.microsoft.com/office/powerpoint/2010/main" val="279713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797"/>
            <a:ext cx="1214941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53389" y="430925"/>
            <a:ext cx="7090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38989" y="1997839"/>
            <a:ext cx="98338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000" b="1" kern="0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88358" y="30797"/>
            <a:ext cx="4020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Georgia" panose="02040502050405020303" pitchFamily="18" charset="0"/>
              </a:rPr>
              <a:t>III </a:t>
            </a:r>
            <a:r>
              <a:rPr lang="ru-RU" b="1" dirty="0">
                <a:latin typeface="Georgia" panose="02040502050405020303" pitchFamily="18" charset="0"/>
              </a:rPr>
              <a:t>Этап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22824"/>
            <a:ext cx="1258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Цель: выявить объем активного словаря детей и провести анализ полученных результатов.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53720" y="614906"/>
            <a:ext cx="4202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На конец 2022 уч. года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" y="3864153"/>
            <a:ext cx="112944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Анализ уровня развития речи показал, что использование пальчиковых игр и упражнений  в работе с детьми дает положительные результаты. 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Уровень развития речи повысился на  56%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856527" y="1359569"/>
            <a:ext cx="61355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Методика №1 («</a:t>
            </a:r>
            <a:r>
              <a:rPr lang="ru-RU" dirty="0">
                <a:latin typeface="Georgia" panose="02040502050405020303" pitchFamily="18" charset="0"/>
              </a:rPr>
              <a:t>Изучение понимания речи»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 Е. М.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Мастюкова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А.Г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. Московкина).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Методика №2 «Обследование мелкой моторики у детей 2-4 лет» </a:t>
            </a:r>
            <a:r>
              <a:rPr lang="ru-RU" dirty="0" err="1">
                <a:latin typeface="Georgia" panose="02040502050405020303" pitchFamily="18" charset="0"/>
              </a:rPr>
              <a:t>О.И</a:t>
            </a:r>
            <a:r>
              <a:rPr lang="ru-RU" dirty="0">
                <a:latin typeface="Georgia" panose="02040502050405020303" pitchFamily="18" charset="0"/>
              </a:rPr>
              <a:t>. </a:t>
            </a:r>
            <a:r>
              <a:rPr lang="ru-RU" dirty="0" err="1">
                <a:latin typeface="Georgia" panose="02040502050405020303" pitchFamily="18" charset="0"/>
              </a:rPr>
              <a:t>Крупенчук</a:t>
            </a:r>
            <a:r>
              <a:rPr lang="ru-RU" dirty="0">
                <a:latin typeface="Georgia" panose="02040502050405020303" pitchFamily="18" charset="0"/>
              </a:rPr>
              <a:t>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Методика №3 («Кто это»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 Е. М.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Мастюкова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imes New Roman" panose="02020603050405020304" pitchFamily="18" charset="0"/>
              </a:rPr>
              <a:t>А.Г</a:t>
            </a:r>
            <a:r>
              <a:rPr lang="ru-RU" dirty="0">
                <a:latin typeface="Georgia" panose="02040502050405020303" pitchFamily="18" charset="0"/>
                <a:ea typeface="Times New Roman" panose="02020603050405020304" pitchFamily="18" charset="0"/>
              </a:rPr>
              <a:t>. Московкина</a:t>
            </a:r>
            <a:r>
              <a:rPr lang="ru-RU" dirty="0">
                <a:latin typeface="Georgia" panose="02040502050405020303" pitchFamily="18" charset="0"/>
              </a:rPr>
              <a:t>)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3"/>
          <a:stretch/>
        </p:blipFill>
        <p:spPr>
          <a:xfrm>
            <a:off x="4317363" y="5099399"/>
            <a:ext cx="3950973" cy="1748521"/>
          </a:xfrm>
          <a:prstGeom prst="rect">
            <a:avLst/>
          </a:prstGeom>
        </p:spPr>
      </p:pic>
      <p:graphicFrame>
        <p:nvGraphicFramePr>
          <p:cNvPr id="18" name="Диаграмма 17"/>
          <p:cNvGraphicFramePr/>
          <p:nvPr/>
        </p:nvGraphicFramePr>
        <p:xfrm>
          <a:off x="0" y="1042752"/>
          <a:ext cx="6159307" cy="2718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02" y="4891243"/>
            <a:ext cx="2072635" cy="207263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434" y="4599303"/>
            <a:ext cx="2141286" cy="2141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1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825625"/>
            <a:ext cx="4351338" cy="4351338"/>
          </a:xfrm>
        </p:spPr>
      </p:pic>
      <p:pic>
        <p:nvPicPr>
          <p:cNvPr id="4" name="Рисунок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50381" cy="68585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6852" y="-48707"/>
            <a:ext cx="5136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Перспективное планирование на тему: </a:t>
            </a:r>
          </a:p>
          <a:p>
            <a:pPr algn="ctr"/>
            <a:r>
              <a:rPr lang="ru-RU" b="1" dirty="0">
                <a:latin typeface="Georgia" panose="02040502050405020303" pitchFamily="18" charset="0"/>
              </a:rPr>
              <a:t>«Пальчиковые игры и упражнения»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13194" y="192569"/>
            <a:ext cx="41531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hlinkClick r:id="rId5" action="ppaction://hlinkfile"/>
              </a:rPr>
              <a:t>Планирование пальчиковые игры.</a:t>
            </a:r>
            <a:r>
              <a:rPr lang="en-US" dirty="0" err="1">
                <a:hlinkClick r:id="rId5" action="ppaction://hlinkfile"/>
              </a:rPr>
              <a:t>docx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2605" y="1344283"/>
            <a:ext cx="2072635" cy="207263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77613" y="547895"/>
            <a:ext cx="4831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Предметно – развивающая среда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0765" y="867498"/>
            <a:ext cx="91023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600" b="1" u="sng" dirty="0">
                <a:latin typeface="Times New Roman" panose="02020603050405020304" pitchFamily="18" charset="0"/>
              </a:rPr>
              <a:t> </a:t>
            </a:r>
            <a:r>
              <a:rPr lang="ru-RU" b="1" u="sng" dirty="0">
                <a:latin typeface="Times New Roman" panose="02020603050405020304" pitchFamily="18" charset="0"/>
              </a:rPr>
              <a:t>Теоретический материал:</a:t>
            </a:r>
            <a:endParaRPr lang="ru-RU" b="1" dirty="0"/>
          </a:p>
          <a:p>
            <a:r>
              <a:rPr lang="ru-RU" dirty="0">
                <a:latin typeface="Georgia" panose="02040502050405020303" pitchFamily="18" charset="0"/>
              </a:rPr>
              <a:t>Картотеки: «Пальчиковая гимнастика», «Пальчиковые игры», «Дыхательная гимнастика», «Артикуляционная гимнастика» 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9118" y="1825624"/>
            <a:ext cx="64246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latin typeface="Times New Roman" panose="02020603050405020304" pitchFamily="18" charset="0"/>
              </a:rPr>
              <a:t>Игры и пособия на развитие мелкой моторики рук:</a:t>
            </a:r>
            <a:endParaRPr lang="ru-RU" b="1" dirty="0"/>
          </a:p>
          <a:p>
            <a:pPr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</a:rPr>
              <a:t>Шнуровки; вкладыши</a:t>
            </a:r>
          </a:p>
          <a:p>
            <a:pPr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</a:rPr>
              <a:t>Конструкторы и наборы строительных материалов  </a:t>
            </a:r>
            <a:r>
              <a:rPr lang="ru-RU" dirty="0">
                <a:latin typeface="Georgia" panose="02040502050405020303" pitchFamily="18" charset="0"/>
                <a:hlinkClick r:id="rId7" action="ppaction://hlinkfile"/>
              </a:rPr>
              <a:t>Конструктор </a:t>
            </a:r>
            <a:r>
              <a:rPr lang="ru-RU" dirty="0" err="1">
                <a:latin typeface="Georgia" panose="02040502050405020303" pitchFamily="18" charset="0"/>
                <a:hlinkClick r:id="rId7" action="ppaction://hlinkfile"/>
              </a:rPr>
              <a:t>макки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Пирамидки; мозаики, сенсорные лабиринты.      </a:t>
            </a:r>
          </a:p>
          <a:p>
            <a:r>
              <a:rPr lang="ru-RU" dirty="0" err="1">
                <a:latin typeface="Georgia" panose="02040502050405020303" pitchFamily="18" charset="0"/>
              </a:rPr>
              <a:t>Сортеры</a:t>
            </a:r>
            <a:r>
              <a:rPr lang="ru-RU" dirty="0">
                <a:latin typeface="Georgia" panose="02040502050405020303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</a:rPr>
              <a:t>бизиборды</a:t>
            </a:r>
            <a:r>
              <a:rPr lang="ru-RU" dirty="0">
                <a:latin typeface="Georgia" panose="02040502050405020303" pitchFamily="18" charset="0"/>
              </a:rPr>
              <a:t>, </a:t>
            </a:r>
            <a:r>
              <a:rPr lang="ru-RU" dirty="0" err="1">
                <a:latin typeface="Georgia" panose="02040502050405020303" pitchFamily="18" charset="0"/>
              </a:rPr>
              <a:t>пазлы</a:t>
            </a:r>
            <a:r>
              <a:rPr lang="ru-RU" dirty="0">
                <a:latin typeface="Georgia" panose="02040502050405020303" pitchFamily="18" charset="0"/>
              </a:rPr>
              <a:t>  </a:t>
            </a:r>
          </a:p>
          <a:p>
            <a:r>
              <a:rPr lang="ru-RU" dirty="0">
                <a:latin typeface="Georgia" panose="02040502050405020303" pitchFamily="18" charset="0"/>
              </a:rPr>
              <a:t>Световой стол-песочница  </a:t>
            </a:r>
            <a:r>
              <a:rPr lang="ru-RU" dirty="0">
                <a:latin typeface="Georgia" panose="02040502050405020303" pitchFamily="18" charset="0"/>
                <a:hlinkClick r:id="rId8" action="ppaction://hlinkfile"/>
              </a:rPr>
              <a:t>Световой стол.jpg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Народные игрушки: матрешки, волчки.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u="sng" dirty="0">
                <a:latin typeface="Georgia" panose="02040502050405020303" pitchFamily="18" charset="0"/>
              </a:rPr>
              <a:t>Пальчиковый театр</a:t>
            </a:r>
            <a:r>
              <a:rPr lang="ru-RU" b="1" dirty="0">
                <a:latin typeface="Georgia" panose="02040502050405020303" pitchFamily="18" charset="0"/>
              </a:rPr>
              <a:t>. 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u="sng" dirty="0">
                <a:latin typeface="Georgia" panose="02040502050405020303" pitchFamily="18" charset="0"/>
              </a:rPr>
              <a:t>Природный материал</a:t>
            </a:r>
            <a:r>
              <a:rPr lang="ru-RU" b="1" dirty="0">
                <a:latin typeface="Georgia" panose="02040502050405020303" pitchFamily="18" charset="0"/>
              </a:rPr>
              <a:t>: </a:t>
            </a:r>
            <a:r>
              <a:rPr lang="ru-RU" dirty="0">
                <a:latin typeface="Georgia" panose="02040502050405020303" pitchFamily="18" charset="0"/>
              </a:rPr>
              <a:t>камушки, бобы, крупы</a:t>
            </a:r>
            <a:r>
              <a:rPr lang="ru-RU" dirty="0">
                <a:latin typeface="Georgia" panose="02040502050405020303" pitchFamily="18" charset="0"/>
                <a:hlinkClick r:id="rId9" action="ppaction://hlinkfile"/>
              </a:rPr>
              <a:t>IMG_20230131_194208.jpg</a:t>
            </a:r>
            <a:endParaRPr lang="ru-RU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u="sng" dirty="0">
                <a:latin typeface="Georgia" panose="02040502050405020303" pitchFamily="18" charset="0"/>
              </a:rPr>
              <a:t>Бытовые материалы</a:t>
            </a:r>
            <a:r>
              <a:rPr lang="ru-RU" b="1" dirty="0">
                <a:latin typeface="Georgia" panose="02040502050405020303" pitchFamily="18" charset="0"/>
              </a:rPr>
              <a:t>:</a:t>
            </a:r>
            <a:r>
              <a:rPr lang="ru-RU" dirty="0">
                <a:latin typeface="Georgia" panose="02040502050405020303" pitchFamily="18" charset="0"/>
              </a:rPr>
              <a:t> прищепки, крышечки, пуговицы, </a:t>
            </a:r>
          </a:p>
          <a:p>
            <a:r>
              <a:rPr lang="ru-RU" dirty="0">
                <a:latin typeface="Georgia" panose="02040502050405020303" pitchFamily="18" charset="0"/>
              </a:rPr>
              <a:t>липучки, мячики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latin typeface="Georgia" panose="02040502050405020303" pitchFamily="18" charset="0"/>
              </a:rPr>
              <a:t>Сухой бассейн: </a:t>
            </a:r>
            <a:r>
              <a:rPr lang="ru-RU" dirty="0">
                <a:latin typeface="Georgia" panose="02040502050405020303" pitchFamily="18" charset="0"/>
              </a:rPr>
              <a:t>песок, манная крупа, шарики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dirty="0">
                <a:effectLst/>
                <a:latin typeface="Georgia" panose="02040502050405020303" pitchFamily="18" charset="0"/>
              </a:rPr>
              <a:t>Нетрадиционное рисование: 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b="1" dirty="0">
                <a:effectLst/>
                <a:latin typeface="Georgia" panose="02040502050405020303" pitchFamily="18" charset="0"/>
                <a:hlinkClick r:id="rId10" action="ppaction://hlinkfile"/>
              </a:rPr>
              <a:t>Фото-отчет.</a:t>
            </a:r>
            <a:r>
              <a:rPr lang="en-US" b="1" dirty="0" err="1">
                <a:effectLst/>
                <a:latin typeface="Georgia" panose="02040502050405020303" pitchFamily="18" charset="0"/>
                <a:hlinkClick r:id="rId10" action="ppaction://hlinkfile"/>
              </a:rPr>
              <a:t>docx</a:t>
            </a:r>
            <a:endParaRPr lang="ru-RU" b="1" dirty="0">
              <a:effectLst/>
              <a:latin typeface="Georgia" panose="02040502050405020303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" t="18110" b="16816"/>
          <a:stretch/>
        </p:blipFill>
        <p:spPr>
          <a:xfrm>
            <a:off x="6765226" y="2780548"/>
            <a:ext cx="2707556" cy="15951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2605" y="3960593"/>
            <a:ext cx="2141286" cy="21412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278640" y="311370"/>
            <a:ext cx="3312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Пальчиковое упражнение  «Коза рогатая»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822511" y="3498260"/>
            <a:ext cx="2369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latin typeface="Georgia" panose="02040502050405020303" pitchFamily="18" charset="0"/>
              </a:rPr>
              <a:t>Рисование на манной крупе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67" y="4594870"/>
            <a:ext cx="2725253" cy="20439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62684" y="2145065"/>
            <a:ext cx="240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Georgia" panose="02040502050405020303" pitchFamily="18" charset="0"/>
              </a:rPr>
              <a:t>Игры на развитие мелкой моторики</a:t>
            </a:r>
          </a:p>
        </p:txBody>
      </p:sp>
    </p:spTree>
    <p:extLst>
      <p:ext uri="{BB962C8B-B14F-4D97-AF65-F5344CB8AC3E}">
        <p14:creationId xmlns:p14="http://schemas.microsoft.com/office/powerpoint/2010/main" val="3564004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0" y="-16785"/>
            <a:ext cx="1214941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53389" y="430925"/>
            <a:ext cx="7090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38989" y="1997839"/>
            <a:ext cx="98338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000" b="1" kern="0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2736" y="1663042"/>
            <a:ext cx="100263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kern="0" dirty="0">
                <a:solidFill>
                  <a:srgbClr val="C0000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989" y="29661"/>
            <a:ext cx="10549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Georgia" panose="02040502050405020303" pitchFamily="18" charset="0"/>
              </a:rPr>
              <a:t>Диапазон личного вклада педагога в развитие образования и степень его новизны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991" y="447485"/>
            <a:ext cx="119532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Georgia" panose="02040502050405020303" pitchFamily="18" charset="0"/>
              </a:rPr>
              <a:t>Новизна опыта моей работы состоит в углублении работы в данном направлении, комбинировании традиционных и нетрадиционных  современных методик и технологий по проведению пальчиковых игр и упражнений. </a:t>
            </a:r>
          </a:p>
          <a:p>
            <a:r>
              <a:rPr lang="ru-RU" dirty="0">
                <a:latin typeface="Georgia" panose="02040502050405020303" pitchFamily="18" charset="0"/>
              </a:rPr>
              <a:t>Работа по развитию мелкой моторики рук у детей раннего возраста осуществляется через различные виды детской деятельности (пальчиковые игры, нетрадиционное рисование, лепка, моделирование из счетных палочек, использование светового стола и радужного песка и др.)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35" y="3322501"/>
            <a:ext cx="3727773" cy="279583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984" y="4789002"/>
            <a:ext cx="2503067" cy="18773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r="9548"/>
          <a:stretch/>
        </p:blipFill>
        <p:spPr>
          <a:xfrm>
            <a:off x="9491465" y="2712777"/>
            <a:ext cx="1875295" cy="174698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950" y="2763404"/>
            <a:ext cx="1692185" cy="164573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28" r="1724" b="11807"/>
          <a:stretch/>
        </p:blipFill>
        <p:spPr>
          <a:xfrm>
            <a:off x="5273949" y="5158279"/>
            <a:ext cx="2599386" cy="15664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992119" y="4703447"/>
            <a:ext cx="31630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Georgia" panose="02040502050405020303" pitchFamily="18" charset="0"/>
              </a:rPr>
              <a:t>Игра с крышками «Лыжи»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50"/>
          <a:stretch/>
        </p:blipFill>
        <p:spPr>
          <a:xfrm>
            <a:off x="4301033" y="2763404"/>
            <a:ext cx="2595322" cy="162433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620072" y="2261963"/>
            <a:ext cx="46307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Georgia" panose="02040502050405020303" pitchFamily="18" charset="0"/>
              </a:rPr>
              <a:t>Моделирование из счетных палочек</a:t>
            </a:r>
          </a:p>
        </p:txBody>
      </p:sp>
    </p:spTree>
    <p:extLst>
      <p:ext uri="{BB962C8B-B14F-4D97-AF65-F5344CB8AC3E}">
        <p14:creationId xmlns:p14="http://schemas.microsoft.com/office/powerpoint/2010/main" val="1182792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4400" b="1" kern="0" dirty="0">
                <a:solidFill>
                  <a:srgbClr val="EA157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1" y="53383"/>
            <a:ext cx="34641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eorgia" panose="02040502050405020303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38" y="3948930"/>
            <a:ext cx="3187142" cy="24601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6" y="933857"/>
            <a:ext cx="3710066" cy="27825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616" y="4081423"/>
            <a:ext cx="3261967" cy="24464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897" y="3604707"/>
            <a:ext cx="4432139" cy="299935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" t="12618" r="3613"/>
          <a:stretch/>
        </p:blipFill>
        <p:spPr>
          <a:xfrm>
            <a:off x="3931429" y="1292887"/>
            <a:ext cx="3977942" cy="225443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88426" y="659730"/>
            <a:ext cx="3726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</a:rPr>
              <a:t>Лепка из пластилина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034135" y="452978"/>
            <a:ext cx="3208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</a:rPr>
              <a:t>«Лабиринт»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74338" y="381718"/>
            <a:ext cx="31951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</a:rPr>
              <a:t>«Веселые прищепки»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239" y="972645"/>
            <a:ext cx="3925522" cy="294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565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68" y="110836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4400" b="1" kern="0" dirty="0">
                <a:solidFill>
                  <a:srgbClr val="EA157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3884" y="-98763"/>
            <a:ext cx="104148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Georgia" panose="02040502050405020303" pitchFamily="18" charset="0"/>
              </a:rPr>
              <a:t>Результативность профессиональной педагогической деятельности и достигнутые эффекты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782" y="5588525"/>
            <a:ext cx="1022242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Перспектива: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Продолжать развивать полученные навыки эффективного использования пальчиковых игр и упражнений; продолжать о</a:t>
            </a:r>
            <a:r>
              <a:rPr lang="ru-RU" dirty="0">
                <a:latin typeface="Georgia" panose="02040502050405020303" pitchFamily="18" charset="0"/>
              </a:rPr>
              <a:t>богащать пассивный и активный словарь ребенка.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408" y="4988360"/>
            <a:ext cx="114263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latin typeface="Georgia" panose="02040502050405020303" pitchFamily="18" charset="0"/>
              </a:rPr>
              <a:t>Вывод: </a:t>
            </a:r>
            <a:r>
              <a:rPr lang="ru-RU" dirty="0">
                <a:latin typeface="Georgia" panose="02040502050405020303" pitchFamily="18" charset="0"/>
              </a:rPr>
              <a:t>При использовании пальчиковых игр и упражнений улучшилась мелкая моторика, координация движений кистей пальцев рук, расширился словарный запас, кругозор; активизировались творческие способности; вырабатываются навыки общения с другими детьми.</a:t>
            </a:r>
          </a:p>
          <a:p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16298" y="1308254"/>
            <a:ext cx="51090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628185" y="796740"/>
            <a:ext cx="42882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hlinkClick r:id="rId4" action="ppaction://hlinkfile"/>
              </a:rPr>
              <a:t>Шла кукушка.</a:t>
            </a:r>
            <a:r>
              <a:rPr lang="en-US" dirty="0" err="1">
                <a:hlinkClick r:id="rId4" action="ppaction://hlinkfile"/>
              </a:rPr>
              <a:t>mp4</a:t>
            </a:r>
            <a:endParaRPr lang="ru-RU" dirty="0"/>
          </a:p>
          <a:p>
            <a:r>
              <a:rPr lang="ru-RU" dirty="0">
                <a:hlinkClick r:id="rId5" action="ppaction://hlinkfile"/>
              </a:rPr>
              <a:t>Мышка.</a:t>
            </a:r>
            <a:r>
              <a:rPr lang="en-US" dirty="0" err="1">
                <a:hlinkClick r:id="rId5" action="ppaction://hlinkfile"/>
              </a:rPr>
              <a:t>mp4</a:t>
            </a:r>
            <a:endParaRPr lang="ru-RU" dirty="0"/>
          </a:p>
          <a:p>
            <a:r>
              <a:rPr lang="ru-RU" dirty="0">
                <a:hlinkClick r:id="rId6" action="ppaction://hlinkfile"/>
              </a:rPr>
              <a:t>Мы капусту рубим-рубим(1).</a:t>
            </a:r>
            <a:r>
              <a:rPr lang="en-US" dirty="0" err="1">
                <a:hlinkClick r:id="rId6" action="ppaction://hlinkfile"/>
              </a:rPr>
              <a:t>mp4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5" t="11736" r="9114"/>
          <a:stretch/>
        </p:blipFill>
        <p:spPr>
          <a:xfrm>
            <a:off x="364717" y="1889367"/>
            <a:ext cx="2003641" cy="178368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7" t="6481" r="27640" b="10186"/>
          <a:stretch/>
        </p:blipFill>
        <p:spPr>
          <a:xfrm>
            <a:off x="2654829" y="2124166"/>
            <a:ext cx="1750143" cy="179399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82" y="2187259"/>
            <a:ext cx="2904782" cy="177531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185" y="2941773"/>
            <a:ext cx="4288299" cy="177323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0" y="4038417"/>
            <a:ext cx="12032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Рисование пальчиками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  «Снегопад»                                                                    Лепка 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                                                                               «Травка для Буренки»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713181" y="1454752"/>
            <a:ext cx="19592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«Мозаика» 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854315" y="2112557"/>
            <a:ext cx="33890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Пальчиковая гимнастика</a:t>
            </a:r>
          </a:p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 «Накормлю коня»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321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90" y="0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4400" b="1" kern="0" dirty="0">
                <a:solidFill>
                  <a:srgbClr val="EA157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9384" y="30456"/>
            <a:ext cx="9903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Georgia" panose="02040502050405020303" pitchFamily="18" charset="0"/>
              </a:rPr>
              <a:t>Транслируемость</a:t>
            </a:r>
            <a:r>
              <a:rPr lang="ru-RU" sz="2400" b="1" dirty="0">
                <a:latin typeface="Georgia" panose="02040502050405020303" pitchFamily="18" charset="0"/>
              </a:rPr>
              <a:t> практических достижений профессиональной деятельности педагогического работника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6406" y="1430481"/>
            <a:ext cx="969546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b="1" dirty="0">
                <a:latin typeface="Georgia" panose="02040502050405020303" pitchFamily="18" charset="0"/>
              </a:rPr>
              <a:t>Сайт МБДОУ детский сад «Улыбка» </a:t>
            </a:r>
            <a:r>
              <a:rPr lang="ru-RU" sz="1600" dirty="0">
                <a:latin typeface="Georgia" panose="02040502050405020303" pitchFamily="18" charset="0"/>
              </a:rPr>
              <a:t>(</a:t>
            </a:r>
            <a:r>
              <a:rPr lang="en-US" sz="1600" dirty="0">
                <a:latin typeface="Georgia" panose="02040502050405020303" pitchFamily="18" charset="0"/>
              </a:rPr>
              <a:t>dk_ulybka_caduk.ru</a:t>
            </a:r>
            <a:r>
              <a:rPr lang="ru-RU" sz="1600" dirty="0">
                <a:latin typeface="Georgia" panose="02040502050405020303" pitchFamily="18" charset="0"/>
              </a:rPr>
              <a:t>)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ru-RU" sz="1600" dirty="0">
                <a:latin typeface="Georgia" panose="02040502050405020303" pitchFamily="18" charset="0"/>
              </a:rPr>
              <a:t>Опыт работы </a:t>
            </a:r>
            <a:r>
              <a:rPr lang="ru-RU" dirty="0">
                <a:latin typeface="Georgia" panose="02040502050405020303" pitchFamily="18" charset="0"/>
              </a:rPr>
              <a:t>«Пальчиковые игры как средство развития речи детей раннего дошкольного возраста».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latin typeface="Georgia" panose="02040502050405020303" pitchFamily="18" charset="0"/>
              </a:rPr>
              <a:t>Образовательный интернет-портал «</a:t>
            </a:r>
            <a:r>
              <a:rPr lang="ru-RU" b="1" dirty="0" err="1">
                <a:latin typeface="Georgia" panose="02040502050405020303" pitchFamily="18" charset="0"/>
              </a:rPr>
              <a:t>Маам.ру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  <a:r>
              <a:rPr lang="ru-RU" b="1" dirty="0"/>
              <a:t> </a:t>
            </a:r>
            <a:r>
              <a:rPr lang="en-US" dirty="0">
                <a:latin typeface="Georgia" panose="02040502050405020303" pitchFamily="18" charset="0"/>
              </a:rPr>
              <a:t>http://www.maam.ru/users/1897522</a:t>
            </a:r>
          </a:p>
          <a:p>
            <a:r>
              <a:rPr lang="ru-RU" dirty="0">
                <a:latin typeface="Georgia" panose="02040502050405020303" pitchFamily="18" charset="0"/>
              </a:rPr>
              <a:t>Конспект организованной образовательной деятельности по речевому развитию «Озорные пальчики»</a:t>
            </a:r>
          </a:p>
          <a:p>
            <a:r>
              <a:rPr lang="ru-RU" dirty="0">
                <a:latin typeface="Georgia" panose="02040502050405020303" pitchFamily="18" charset="0"/>
              </a:rPr>
              <a:t>Конспект организованной образовательной деятельности по речевому развитию  «Игрушки»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latin typeface="Georgia" panose="02040502050405020303" pitchFamily="18" charset="0"/>
              </a:rPr>
              <a:t>Районное методическое объединение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Показ видео-ролика организованной образовательной деятельности по речевому развитию на тему: «В гости к мишке», 2021 г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latin typeface="Georgia" panose="02040502050405020303" pitchFamily="18" charset="0"/>
              </a:rPr>
              <a:t>Мастер-класс для педагогов </a:t>
            </a:r>
          </a:p>
          <a:p>
            <a:r>
              <a:rPr lang="ru-RU" dirty="0">
                <a:latin typeface="Georgia" panose="02040502050405020303" pitchFamily="18" charset="0"/>
              </a:rPr>
              <a:t>«Веселые пальчики».</a:t>
            </a:r>
          </a:p>
          <a:p>
            <a:r>
              <a:rPr lang="ru-RU" dirty="0">
                <a:latin typeface="Georgia" panose="02040502050405020303" pitchFamily="18" charset="0"/>
              </a:rPr>
              <a:t>Протокол педагогического совета № 2 от 06.09.2021</a:t>
            </a:r>
          </a:p>
          <a:p>
            <a:endParaRPr lang="ru-RU" dirty="0">
              <a:latin typeface="Georgia" panose="02040502050405020303" pitchFamily="18" charset="0"/>
            </a:endParaRPr>
          </a:p>
          <a:p>
            <a:endParaRPr lang="ru-RU" sz="16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55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90" y="0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4400" b="1" kern="0" dirty="0">
                <a:solidFill>
                  <a:srgbClr val="EA157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510007" y="430925"/>
            <a:ext cx="350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</a:rPr>
              <a:t>Литература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319" y="977463"/>
            <a:ext cx="1110195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Федеральный закон «Об образовании в Российской Федерации» от </a:t>
            </a:r>
            <a:r>
              <a:rPr lang="ru-RU" dirty="0" err="1">
                <a:latin typeface="Georgia" panose="02040502050405020303" pitchFamily="18" charset="0"/>
                <a:hlinkClick r:id="rId3"/>
              </a:rPr>
              <a:t>от</a:t>
            </a:r>
            <a:r>
              <a:rPr lang="ru-RU" dirty="0">
                <a:latin typeface="Georgia" panose="02040502050405020303" pitchFamily="18" charset="0"/>
                <a:hlinkClick r:id="rId3"/>
              </a:rPr>
              <a:t> 29.12.2012 N 273-ФЗ (ред. от 17.02.2023)</a:t>
            </a:r>
            <a:endParaRPr lang="ru-RU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Федеральный государственный образовательный стандарт дошкольного образования // Приказ Министерства образования и науки № 1155 от 17 октября 2013 года.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Конвенция о правах ребенка.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Программа «От рождения до школы» под редакцией Н.Е. </a:t>
            </a:r>
            <a:r>
              <a:rPr lang="ru-RU" dirty="0" err="1">
                <a:latin typeface="Georgia" panose="02040502050405020303" pitchFamily="18" charset="0"/>
              </a:rPr>
              <a:t>Вераксы</a:t>
            </a:r>
            <a:r>
              <a:rPr lang="ru-RU" dirty="0">
                <a:latin typeface="Georgia" panose="02040502050405020303" pitchFamily="18" charset="0"/>
              </a:rPr>
              <a:t>, Т.С. Комаровой, Э.М. Дорофеевой // Мозаика-синтез, 2021 г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Агапова И. Давыдова М.  Игры с пальчиками для развития речи М. ООО  ИКТЦ «Лада», 2011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>
                <a:latin typeface="Georgia" panose="02040502050405020303" pitchFamily="18" charset="0"/>
              </a:rPr>
              <a:t>Анищенкова</a:t>
            </a:r>
            <a:r>
              <a:rPr lang="ru-RU" dirty="0">
                <a:latin typeface="Georgia" panose="02040502050405020303" pitchFamily="18" charset="0"/>
              </a:rPr>
              <a:t> Е. С. "Пальчиковая гимнастика", изд. АСТ, 2007г.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Большакова С.Е. Формирование мелкой моторики рук. Игры и упражнения. – М.: ТЦ Сфера, 2005.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>
                <a:latin typeface="Georgia" panose="02040502050405020303" pitchFamily="18" charset="0"/>
              </a:rPr>
              <a:t>Гатанова</a:t>
            </a:r>
            <a:r>
              <a:rPr lang="ru-RU" dirty="0">
                <a:latin typeface="Georgia" panose="02040502050405020303" pitchFamily="18" charset="0"/>
              </a:rPr>
              <a:t> Н. Развиваю мелкую моторику. С.-П., 2000г.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>
                <a:latin typeface="Georgia" panose="02040502050405020303" pitchFamily="18" charset="0"/>
              </a:rPr>
              <a:t>Крупенчук</a:t>
            </a:r>
            <a:r>
              <a:rPr lang="ru-RU" dirty="0">
                <a:latin typeface="Georgia" panose="02040502050405020303" pitchFamily="18" charset="0"/>
              </a:rPr>
              <a:t> О.И. Пальчиковые игры. – СПб.: Издательский Дом «Литера», 2005.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Павлова Л.Н. Раннее детство: развитие речи и мышления. Методическое пособие. — М.: Мозаика-Синтез, 2000.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Светлова И. "Развиваем мелкую моторику" ЭКСМО-Пресс, 2001г.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Georgia" panose="02040502050405020303" pitchFamily="18" charset="0"/>
              </a:rPr>
              <a:t>Тимофеева Е. Ю., Чернова Е. И. "Пальчиковые шаги" С-Пб, "Корона", 2007г.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>
                <a:latin typeface="Georgia" panose="02040502050405020303" pitchFamily="18" charset="0"/>
              </a:rPr>
              <a:t>Цвынтарный</a:t>
            </a:r>
            <a:r>
              <a:rPr lang="ru-RU" dirty="0">
                <a:latin typeface="Georgia" panose="02040502050405020303" pitchFamily="18" charset="0"/>
              </a:rPr>
              <a:t> В. Играем пальчиками и развиваем речь. С.-П., Лань, 1996г.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>
                <a:latin typeface="Georgia" panose="02040502050405020303" pitchFamily="18" charset="0"/>
              </a:rPr>
              <a:t>Янушко</a:t>
            </a:r>
            <a:r>
              <a:rPr lang="ru-RU" dirty="0">
                <a:latin typeface="Georgia" panose="02040502050405020303" pitchFamily="18" charset="0"/>
              </a:rPr>
              <a:t> Е. А. «Развитие мелкой моторики рук у детей раннего возраста».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dirty="0"/>
          </a:p>
          <a:p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824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925"/>
            <a:ext cx="9144000" cy="10930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006" y="1524001"/>
            <a:ext cx="8915399" cy="35178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062" y="0"/>
            <a:ext cx="1214941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79006" y="630621"/>
            <a:ext cx="676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4400" b="1" kern="0" dirty="0">
                <a:solidFill>
                  <a:srgbClr val="EA157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59117" y="1816186"/>
            <a:ext cx="64848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</a:rPr>
              <a:t>.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 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39917" y="430925"/>
            <a:ext cx="77040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-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2248" y="593609"/>
            <a:ext cx="11382704" cy="459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2571" y="2185518"/>
            <a:ext cx="8186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Georgia" panose="02040502050405020303" pitchFamily="18" charset="0"/>
              </a:rPr>
              <a:t>Спасибо за внимание !!!</a:t>
            </a:r>
          </a:p>
        </p:txBody>
      </p:sp>
    </p:spTree>
    <p:extLst>
      <p:ext uri="{BB962C8B-B14F-4D97-AF65-F5344CB8AC3E}">
        <p14:creationId xmlns:p14="http://schemas.microsoft.com/office/powerpoint/2010/main" val="4484790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2836</Words>
  <Application>Microsoft Office PowerPoint</Application>
  <PresentationFormat>Широкоэкранный</PresentationFormat>
  <Paragraphs>279</Paragraphs>
  <Slides>21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2025-03-04T09:40:40Z</dcterms:created>
  <dcterms:modified xsi:type="dcterms:W3CDTF">2025-03-04T09:43:42Z</dcterms:modified>
</cp:coreProperties>
</file>