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Lst>
  <p:notesMasterIdLst>
    <p:notesMasterId r:id="rId33"/>
  </p:notesMasterIdLst>
  <p:sldIdLst>
    <p:sldId id="256" r:id="rId8"/>
    <p:sldId id="258" r:id="rId9"/>
    <p:sldId id="265" r:id="rId10"/>
    <p:sldId id="264" r:id="rId11"/>
    <p:sldId id="263" r:id="rId12"/>
    <p:sldId id="266" r:id="rId13"/>
    <p:sldId id="267" r:id="rId14"/>
    <p:sldId id="272" r:id="rId15"/>
    <p:sldId id="273" r:id="rId16"/>
    <p:sldId id="274" r:id="rId17"/>
    <p:sldId id="282" r:id="rId18"/>
    <p:sldId id="284" r:id="rId19"/>
    <p:sldId id="286" r:id="rId20"/>
    <p:sldId id="285" r:id="rId21"/>
    <p:sldId id="275" r:id="rId22"/>
    <p:sldId id="277" r:id="rId23"/>
    <p:sldId id="281" r:id="rId24"/>
    <p:sldId id="276" r:id="rId25"/>
    <p:sldId id="278" r:id="rId26"/>
    <p:sldId id="279" r:id="rId27"/>
    <p:sldId id="280" r:id="rId28"/>
    <p:sldId id="287" r:id="rId29"/>
    <p:sldId id="290" r:id="rId30"/>
    <p:sldId id="291" r:id="rId31"/>
    <p:sldId id="292" r:id="rId3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02" autoAdjust="0"/>
    <p:restoredTop sz="88810" autoAdjust="0"/>
  </p:normalViewPr>
  <p:slideViewPr>
    <p:cSldViewPr>
      <p:cViewPr varScale="1">
        <p:scale>
          <a:sx n="63" d="100"/>
          <a:sy n="63" d="100"/>
        </p:scale>
        <p:origin x="58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9681C5-36C4-4CF7-BDD1-E9FE6CBA3E46}" type="datetimeFigureOut">
              <a:rPr lang="ru-RU" smtClean="0"/>
              <a:t>29.10.2021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4D24CB4-A636-482A-B321-BA5C0466BA8C}" type="slidenum">
              <a:rPr lang="ru-RU" smtClean="0"/>
              <a:t>‹#›</a:t>
            </a:fld>
            <a:endParaRPr lang="ru-RU"/>
          </a:p>
        </p:txBody>
      </p:sp>
    </p:spTree>
    <p:extLst>
      <p:ext uri="{BB962C8B-B14F-4D97-AF65-F5344CB8AC3E}">
        <p14:creationId xmlns:p14="http://schemas.microsoft.com/office/powerpoint/2010/main" val="357432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4D24CB4-A636-482A-B321-BA5C0466BA8C}" type="slidenum">
              <a:rPr lang="ru-RU" smtClean="0"/>
              <a:t>24</a:t>
            </a:fld>
            <a:endParaRPr lang="ru-RU"/>
          </a:p>
        </p:txBody>
      </p:sp>
    </p:spTree>
    <p:extLst>
      <p:ext uri="{BB962C8B-B14F-4D97-AF65-F5344CB8AC3E}">
        <p14:creationId xmlns:p14="http://schemas.microsoft.com/office/powerpoint/2010/main" val="1397812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0654821D-74E7-422F-BB7D-329D3F3106D6}" type="datetimeFigureOut">
              <a:rPr lang="ru-RU"/>
              <a:pPr>
                <a:defRPr/>
              </a:pPr>
              <a:t>29.10.2021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86D04E8-8F18-4FB6-B2B8-55F66A822AF8}"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D010089A-AE66-47F3-BA8D-E4513ED44742}" type="datetimeFigureOut">
              <a:rPr lang="ru-RU"/>
              <a:pPr>
                <a:defRPr/>
              </a:pPr>
              <a:t>29.10.2021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6BA27CD-F5DA-4059-809E-1F7A565EEFC6}"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5856221F-4BD3-4F42-806F-C3ADB06060D4}" type="datetimeFigureOut">
              <a:rPr lang="ru-RU"/>
              <a:pPr>
                <a:defRPr/>
              </a:pPr>
              <a:t>29.10.2021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D96E052-F2AB-4656-AD65-3BBF868BF62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D2328361-FF8D-4980-8FCD-35771394DEAD}" type="datetimeFigureOut">
              <a:rPr lang="ru-RU"/>
              <a:pPr>
                <a:defRPr/>
              </a:pPr>
              <a:t>29.10.2021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20E8FF4-0005-4AFC-AD98-3857D9CA010F}"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1D874800-514F-433D-B184-535555554E75}" type="datetimeFigureOut">
              <a:rPr lang="ru-RU"/>
              <a:pPr>
                <a:defRPr/>
              </a:pPr>
              <a:t>29.10.2021</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9753E1CD-1415-4D20-A86B-9D53844715ED}"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BABBDA5-C962-40DD-B00E-87629B8697A9}" type="datetimeFigureOut">
              <a:rPr lang="ru-RU"/>
              <a:pPr>
                <a:defRPr/>
              </a:pPr>
              <a:t>29.10.2021</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84AC6B16-6174-4CC0-A56A-D6AF172283A6}"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1DD01016-16A4-4821-AF09-84388CD237CE}" type="datetimeFigureOut">
              <a:rPr lang="ru-RU"/>
              <a:pPr>
                <a:defRPr/>
              </a:pPr>
              <a:t>29.10.2021</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E57A2BFE-7394-4BB1-96C4-B7C2F4BC0594}"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A9E1647F-CD38-4B8E-8FB6-C048C627C654}" type="datetimeFigureOut">
              <a:rPr lang="ru-RU"/>
              <a:pPr>
                <a:defRPr/>
              </a:pPr>
              <a:t>29.10.2021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69F85BE-19A1-4961-ABFB-B2CDE74482D7}"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41C31D55-3AB0-4C4E-BD4C-10165C71A521}" type="datetimeFigureOut">
              <a:rPr lang="ru-RU"/>
              <a:pPr>
                <a:defRPr/>
              </a:pPr>
              <a:t>29.10.2021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54F363FD-8640-4934-9386-ED9806869D50}"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B91DA18-663C-4071-8B48-09E1A58F53F3}" type="datetimeFigureOut">
              <a:rPr lang="ru-RU"/>
              <a:pPr>
                <a:defRPr/>
              </a:pPr>
              <a:t>29.10.2021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9701767-C5F0-4574-8296-082A4AD7BDB8}"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9"/>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8C68A75E-9252-4D44-83FC-09BFBD1F3400}" type="datetimeFigureOut">
              <a:rPr lang="ru-RU"/>
              <a:pPr>
                <a:defRPr/>
              </a:pPr>
              <a:t>29.10.2021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E36C5BD-7E0C-43BC-A8A4-BE3FD444CC35}"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2"/>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smtClean="0">
                <a:solidFill>
                  <a:srgbClr val="FFFFFF"/>
                </a:solidFill>
              </a:defRPr>
            </a:lvl1pPr>
            <a:extLst/>
          </a:lstStyle>
          <a:p>
            <a:pPr>
              <a:defRPr/>
            </a:pPr>
            <a:fld id="{5D897D2D-3F59-4F13-8387-6A7EC2ADFEAD}" type="datetimeFigureOut">
              <a:rPr lang="ru-RU"/>
              <a:pPr>
                <a:defRPr/>
              </a:pPr>
              <a:t>29.10.2021</a:t>
            </a:fld>
            <a:endParaRPr lang="ru-RU"/>
          </a:p>
        </p:txBody>
      </p:sp>
      <p:sp>
        <p:nvSpPr>
          <p:cNvPr id="12"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023E8072-EFD3-47D7-922E-55B409241C0E}"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Заголовок 6"/>
          <p:cNvSpPr>
            <a:spLocks noGrp="1"/>
          </p:cNvSpPr>
          <p:nvPr>
            <p:ph type="title"/>
          </p:nvPr>
        </p:nvSpPr>
        <p:spPr/>
        <p:txBody>
          <a:bodyPr rtlCol="0"/>
          <a:lstStyle/>
          <a:p>
            <a:r>
              <a:rPr lang="ru-RU" smtClean="0"/>
              <a:t>Образец заголовка</a:t>
            </a:r>
            <a:endParaRPr lang="en-US"/>
          </a:p>
        </p:txBody>
      </p:sp>
      <p:sp>
        <p:nvSpPr>
          <p:cNvPr id="4" name="Дата 9"/>
          <p:cNvSpPr>
            <a:spLocks noGrp="1"/>
          </p:cNvSpPr>
          <p:nvPr>
            <p:ph type="dt" sz="half" idx="10"/>
          </p:nvPr>
        </p:nvSpPr>
        <p:spPr/>
        <p:txBody>
          <a:bodyPr/>
          <a:lstStyle>
            <a:lvl1pPr>
              <a:defRPr/>
            </a:lvl1pPr>
          </a:lstStyle>
          <a:p>
            <a:pPr>
              <a:defRPr/>
            </a:pPr>
            <a:fld id="{70520809-96BE-4ACD-9E71-C4E6EFB9E22C}"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4ADCA8E-B3B2-4616-AAFB-7A052C967F24}"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5"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50A670D2-14B2-4DED-BF5A-0E601D1E16CB}" type="datetimeFigureOut">
              <a:rPr lang="ru-RU"/>
              <a:pPr>
                <a:defRPr/>
              </a:pPr>
              <a:t>29.10.2021</a:t>
            </a:fld>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4B277989-AA06-4668-A97B-A7ED4A194FD2}" type="slidenum">
              <a:rPr lang="ru-RU"/>
              <a:pPr>
                <a:defRPr/>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Объект 3"/>
          <p:cNvSpPr>
            <a:spLocks noGrp="1"/>
          </p:cNvSpPr>
          <p:nvPr>
            <p:ph sz="half" idx="2"/>
          </p:nvPr>
        </p:nvSpPr>
        <p:spPr>
          <a:xfrm>
            <a:off x="4648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p>
            <a:r>
              <a:rPr lang="ru-RU" smtClean="0"/>
              <a:t>Образец заголовка</a:t>
            </a:r>
            <a:endParaRPr lang="en-US"/>
          </a:p>
        </p:txBody>
      </p:sp>
      <p:sp>
        <p:nvSpPr>
          <p:cNvPr id="5" name="Дата 9"/>
          <p:cNvSpPr>
            <a:spLocks noGrp="1"/>
          </p:cNvSpPr>
          <p:nvPr>
            <p:ph type="dt" sz="half" idx="10"/>
          </p:nvPr>
        </p:nvSpPr>
        <p:spPr/>
        <p:txBody>
          <a:bodyPr/>
          <a:lstStyle>
            <a:lvl1pPr>
              <a:defRPr/>
            </a:lvl1pPr>
          </a:lstStyle>
          <a:p>
            <a:pPr>
              <a:defRPr/>
            </a:pPr>
            <a:fld id="{1E00B474-BE92-47F0-A310-2DF0B676046E}" type="datetimeFigureOut">
              <a:rPr lang="ru-RU"/>
              <a:pPr>
                <a:defRPr/>
              </a:pPr>
              <a:t>29.10.2021</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5E62EB8C-DD35-4737-89C8-4BB9BDBC5157}"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1"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Объект 4"/>
          <p:cNvSpPr>
            <a:spLocks noGrp="1"/>
          </p:cNvSpPr>
          <p:nvPr>
            <p:ph sz="quarter" idx="2"/>
          </p:nvPr>
        </p:nvSpPr>
        <p:spPr>
          <a:xfrm>
            <a:off x="457201"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Объект 5"/>
          <p:cNvSpPr>
            <a:spLocks noGrp="1"/>
          </p:cNvSpPr>
          <p:nvPr>
            <p:ph sz="quarter" idx="4"/>
          </p:nvPr>
        </p:nvSpPr>
        <p:spPr>
          <a:xfrm>
            <a:off x="4645026"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fld id="{D703CFFD-2089-4DBB-A3B8-0675FA6534E2}" type="datetimeFigureOut">
              <a:rPr lang="ru-RU"/>
              <a:pPr>
                <a:defRPr/>
              </a:pPr>
              <a:t>29.10.2021</a:t>
            </a:fld>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3ADB94DC-0994-43AD-80AA-95056FCD9F48}"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736B7E79-6E0B-4B03-ACBA-B9C4C9343E9B}" type="datetimeFigureOut">
              <a:rPr lang="ru-RU"/>
              <a:pPr>
                <a:defRPr/>
              </a:pPr>
              <a:t>29.10.2021</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0E776D37-8906-430A-ACA1-59E64C22C7A6}"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A68919DC-7EA5-4373-8431-905B31E40171}" type="datetimeFigureOut">
              <a:rPr lang="ru-RU"/>
              <a:pPr>
                <a:defRPr/>
              </a:pPr>
              <a:t>29.10.2021</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180842AC-46FF-4C30-A497-3A23B98A3EAA}"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15A156C3-C8A6-4679-A9E9-0E2B535E532C}" type="datetimeFigureOut">
              <a:rPr lang="ru-RU"/>
              <a:pPr>
                <a:defRPr/>
              </a:pPr>
              <a:t>29.10.2021</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62E586C9-E59E-4FD8-A5B8-D8B9347AA33A}"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Полилиния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7" name="Прямоугольный треугольник 9"/>
          <p:cNvSpPr>
            <a:spLocks/>
          </p:cNvSpPr>
          <p:nvPr/>
        </p:nvSpPr>
        <p:spPr bwMode="auto">
          <a:xfrm>
            <a:off x="-6043" y="5791254"/>
            <a:ext cx="3402315"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Прямая соединительная линия 10"/>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4" name="Текст 3"/>
          <p:cNvSpPr>
            <a:spLocks noGrp="1"/>
          </p:cNvSpPr>
          <p:nvPr>
            <p:ph type="body" sz="half" idx="2"/>
          </p:nvPr>
        </p:nvSpPr>
        <p:spPr>
          <a:xfrm>
            <a:off x="1141232" y="5443403"/>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3"/>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smtClean="0">
                <a:solidFill>
                  <a:schemeClr val="tx1"/>
                </a:solidFill>
              </a:defRPr>
            </a:lvl1pPr>
            <a:extLst/>
          </a:lstStyle>
          <a:p>
            <a:pPr>
              <a:defRPr/>
            </a:pPr>
            <a:fld id="{CF5D10BB-F204-493B-BEA1-D084A3CCF0A9}" type="datetimeFigureOut">
              <a:rPr lang="ru-RU"/>
              <a:pPr>
                <a:defRPr/>
              </a:pPr>
              <a:t>29.10.2021</a:t>
            </a:fld>
            <a:endParaRPr lang="ru-RU"/>
          </a:p>
        </p:txBody>
      </p:sp>
      <p:sp>
        <p:nvSpPr>
          <p:cNvPr id="12" name="Нижний колонтитул 5"/>
          <p:cNvSpPr>
            <a:spLocks noGrp="1"/>
          </p:cNvSpPr>
          <p:nvPr>
            <p:ph type="ftr" sz="quarter" idx="11"/>
          </p:nvPr>
        </p:nvSpPr>
        <p:spPr/>
        <p:txBody>
          <a:bodyPr/>
          <a:lstStyle>
            <a:lvl1pPr>
              <a:defRPr>
                <a:solidFill>
                  <a:schemeClr val="tx1"/>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schemeClr val="tx1"/>
                </a:solidFill>
              </a:defRPr>
            </a:lvl1pPr>
            <a:extLst/>
          </a:lstStyle>
          <a:p>
            <a:pPr>
              <a:defRPr/>
            </a:pPr>
            <a:fld id="{9DC20AD9-3AA5-452F-8938-1D814202E122}"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481330"/>
            <a:ext cx="8229600" cy="438607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219DA38F-825F-43A9-B947-0CA6EB1C9F1B}"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DA4C1129-33BC-471F-9605-62D884350408}"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4" y="274641"/>
            <a:ext cx="1777471" cy="5592761"/>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F63DCA6B-0FE9-4C32-ACF2-EBE2C5847AC7}"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88D2F94-A7B3-4143-83B5-FC1F812174FF}"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2"/>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smtClean="0">
                <a:solidFill>
                  <a:srgbClr val="FFFFFF"/>
                </a:solidFill>
              </a:defRPr>
            </a:lvl1pPr>
            <a:extLst/>
          </a:lstStyle>
          <a:p>
            <a:pPr>
              <a:defRPr/>
            </a:pPr>
            <a:fld id="{0A6C6E96-24A8-473B-9B99-3A434C56387C}" type="datetimeFigureOut">
              <a:rPr lang="ru-RU"/>
              <a:pPr>
                <a:defRPr/>
              </a:pPr>
              <a:t>29.10.2021</a:t>
            </a:fld>
            <a:endParaRPr lang="ru-RU"/>
          </a:p>
        </p:txBody>
      </p:sp>
      <p:sp>
        <p:nvSpPr>
          <p:cNvPr id="12" name="Нижний колонтитул 18"/>
          <p:cNvSpPr>
            <a:spLocks noGrp="1"/>
          </p:cNvSpPr>
          <p:nvPr>
            <p:ph type="ftr" sz="quarter" idx="11"/>
          </p:nvPr>
        </p:nvSpPr>
        <p:spPr/>
        <p:txBody>
          <a:bodyPr/>
          <a:lstStyle>
            <a:lvl1pPr>
              <a:defRPr>
                <a:solidFill>
                  <a:srgbClr val="7FD13B">
                    <a:tint val="20000"/>
                  </a:srgb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312419B9-5D6D-45C8-8B5C-EBE3BAF89EF9}"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Заголовок 6"/>
          <p:cNvSpPr>
            <a:spLocks noGrp="1"/>
          </p:cNvSpPr>
          <p:nvPr>
            <p:ph type="title"/>
          </p:nvPr>
        </p:nvSpPr>
        <p:spPr/>
        <p:txBody>
          <a:bodyPr rtlCol="0"/>
          <a:lstStyle/>
          <a:p>
            <a:r>
              <a:rPr lang="ru-RU" smtClean="0"/>
              <a:t>Образец заголовка</a:t>
            </a:r>
            <a:endParaRPr lang="en-US"/>
          </a:p>
        </p:txBody>
      </p:sp>
      <p:sp>
        <p:nvSpPr>
          <p:cNvPr id="4" name="Дата 9"/>
          <p:cNvSpPr>
            <a:spLocks noGrp="1"/>
          </p:cNvSpPr>
          <p:nvPr>
            <p:ph type="dt" sz="half" idx="10"/>
          </p:nvPr>
        </p:nvSpPr>
        <p:spPr/>
        <p:txBody>
          <a:bodyPr/>
          <a:lstStyle>
            <a:lvl1pPr>
              <a:defRPr/>
            </a:lvl1pPr>
          </a:lstStyle>
          <a:p>
            <a:pPr>
              <a:defRPr/>
            </a:pPr>
            <a:fld id="{A088826E-937D-4757-B663-1AE86A88410C}"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B28B61FB-5441-47A8-930D-3468BD8A2820}"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5"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DA5CC521-84C9-4DEB-9E7D-D55E0ABD5E65}" type="datetimeFigureOut">
              <a:rPr lang="ru-RU"/>
              <a:pPr>
                <a:defRPr/>
              </a:pPr>
              <a:t>29.10.2021</a:t>
            </a:fld>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E41F4199-95E3-4460-90C0-D180C348BA2B}"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Объект 3"/>
          <p:cNvSpPr>
            <a:spLocks noGrp="1"/>
          </p:cNvSpPr>
          <p:nvPr>
            <p:ph sz="half" idx="2"/>
          </p:nvPr>
        </p:nvSpPr>
        <p:spPr>
          <a:xfrm>
            <a:off x="4648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p>
            <a:r>
              <a:rPr lang="ru-RU" smtClean="0"/>
              <a:t>Образец заголовка</a:t>
            </a:r>
            <a:endParaRPr lang="en-US"/>
          </a:p>
        </p:txBody>
      </p:sp>
      <p:sp>
        <p:nvSpPr>
          <p:cNvPr id="5" name="Дата 9"/>
          <p:cNvSpPr>
            <a:spLocks noGrp="1"/>
          </p:cNvSpPr>
          <p:nvPr>
            <p:ph type="dt" sz="half" idx="10"/>
          </p:nvPr>
        </p:nvSpPr>
        <p:spPr/>
        <p:txBody>
          <a:bodyPr/>
          <a:lstStyle>
            <a:lvl1pPr>
              <a:defRPr/>
            </a:lvl1pPr>
          </a:lstStyle>
          <a:p>
            <a:pPr>
              <a:defRPr/>
            </a:pPr>
            <a:fld id="{EF134ECF-3C52-4DE7-B973-E27CA08B28F9}" type="datetimeFigureOut">
              <a:rPr lang="ru-RU"/>
              <a:pPr>
                <a:defRPr/>
              </a:pPr>
              <a:t>29.10.2021</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98562EF1-4EC7-4C34-8BB9-3AFD3BD88BBD}"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1"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Объект 4"/>
          <p:cNvSpPr>
            <a:spLocks noGrp="1"/>
          </p:cNvSpPr>
          <p:nvPr>
            <p:ph sz="quarter" idx="2"/>
          </p:nvPr>
        </p:nvSpPr>
        <p:spPr>
          <a:xfrm>
            <a:off x="457201"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Объект 5"/>
          <p:cNvSpPr>
            <a:spLocks noGrp="1"/>
          </p:cNvSpPr>
          <p:nvPr>
            <p:ph sz="quarter" idx="4"/>
          </p:nvPr>
        </p:nvSpPr>
        <p:spPr>
          <a:xfrm>
            <a:off x="4645026"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fld id="{1073B34F-47FA-492D-A239-FFEBF7DC28B7}" type="datetimeFigureOut">
              <a:rPr lang="ru-RU"/>
              <a:pPr>
                <a:defRPr/>
              </a:pPr>
              <a:t>29.10.2021</a:t>
            </a:fld>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100028A3-85BF-47FB-9F02-8E6A633237C6}"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5EA0F1A4-3A24-499A-B474-60D3F15FF59B}" type="datetimeFigureOut">
              <a:rPr lang="ru-RU"/>
              <a:pPr>
                <a:defRPr/>
              </a:pPr>
              <a:t>29.10.2021</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39FE7F60-253C-4725-9140-967247283CB4}"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126DC1A1-9CA2-400D-9F36-FF03CF262DBD}" type="datetimeFigureOut">
              <a:rPr lang="ru-RU"/>
              <a:pPr>
                <a:defRPr/>
              </a:pPr>
              <a:t>29.10.2021</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A8C3E228-24AA-4BF3-92D9-9F24F19E466C}" type="slidenum">
              <a:rPr lang="ru-RU"/>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A8724619-17A2-486F-B8C3-169CFF89106D}" type="datetimeFigureOut">
              <a:rPr lang="ru-RU"/>
              <a:pPr>
                <a:defRPr/>
              </a:pPr>
              <a:t>29.10.2021</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ED340E81-6015-4F30-933D-C58530C2C80F}" type="slidenum">
              <a:rPr lang="ru-RU"/>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6" name="Полилиния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рямоугольный треугольник 9"/>
          <p:cNvSpPr>
            <a:spLocks/>
          </p:cNvSpPr>
          <p:nvPr/>
        </p:nvSpPr>
        <p:spPr bwMode="auto">
          <a:xfrm>
            <a:off x="-6043" y="5791254"/>
            <a:ext cx="3402315"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 name="Прямая соединительная линия 10"/>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4" name="Текст 3"/>
          <p:cNvSpPr>
            <a:spLocks noGrp="1"/>
          </p:cNvSpPr>
          <p:nvPr>
            <p:ph type="body" sz="half" idx="2"/>
          </p:nvPr>
        </p:nvSpPr>
        <p:spPr>
          <a:xfrm>
            <a:off x="1141232" y="5443403"/>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3"/>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smtClean="0">
                <a:solidFill>
                  <a:prstClr val="black"/>
                </a:solidFill>
              </a:defRPr>
            </a:lvl1pPr>
            <a:extLst/>
          </a:lstStyle>
          <a:p>
            <a:pPr>
              <a:defRPr/>
            </a:pPr>
            <a:fld id="{FB129153-ADCE-4324-9486-C8537AC23C1A}" type="datetimeFigureOut">
              <a:rPr lang="ru-RU"/>
              <a:pPr>
                <a:defRPr/>
              </a:pPr>
              <a:t>29.10.2021</a:t>
            </a:fld>
            <a:endParaRPr lang="ru-RU"/>
          </a:p>
        </p:txBody>
      </p:sp>
      <p:sp>
        <p:nvSpPr>
          <p:cNvPr id="12" name="Нижний колонтитул 5"/>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prstClr val="black"/>
                </a:solidFill>
              </a:defRPr>
            </a:lvl1pPr>
            <a:extLst/>
          </a:lstStyle>
          <a:p>
            <a:pPr>
              <a:defRPr/>
            </a:pPr>
            <a:fld id="{E6ED1E3E-E1F6-4F30-A1A3-5CF606DCB3EF}"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481330"/>
            <a:ext cx="8229600" cy="438607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EADDA94-8595-4F6F-8C48-02C0777FB88B}"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69F022B-3779-4AA3-9F4E-17DC50943587}"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4" y="274641"/>
            <a:ext cx="1777471" cy="5592761"/>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2631D066-220B-4E2B-9E4B-C9F68F4A63C2}"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6E1AAAA-111B-42B9-A6AC-9E6D2E6568C8}"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2"/>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smtClean="0">
                <a:solidFill>
                  <a:srgbClr val="FFFFFF"/>
                </a:solidFill>
              </a:defRPr>
            </a:lvl1pPr>
            <a:extLst/>
          </a:lstStyle>
          <a:p>
            <a:pPr>
              <a:defRPr/>
            </a:pPr>
            <a:fld id="{7ABF2B71-A647-4B50-BDB2-B99A429C7B6E}" type="datetimeFigureOut">
              <a:rPr lang="ru-RU"/>
              <a:pPr>
                <a:defRPr/>
              </a:pPr>
              <a:t>29.10.2021</a:t>
            </a:fld>
            <a:endParaRPr lang="ru-RU"/>
          </a:p>
        </p:txBody>
      </p:sp>
      <p:sp>
        <p:nvSpPr>
          <p:cNvPr id="12" name="Нижний колонтитул 18"/>
          <p:cNvSpPr>
            <a:spLocks noGrp="1"/>
          </p:cNvSpPr>
          <p:nvPr>
            <p:ph type="ftr" sz="quarter" idx="11"/>
          </p:nvPr>
        </p:nvSpPr>
        <p:spPr/>
        <p:txBody>
          <a:bodyPr/>
          <a:lstStyle>
            <a:lvl1pPr>
              <a:defRPr>
                <a:solidFill>
                  <a:srgbClr val="7FD13B">
                    <a:tint val="20000"/>
                  </a:srgb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6DBC069F-7869-4236-99AB-E1D5FDC47554}" type="slidenum">
              <a:rPr lang="ru-RU"/>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Заголовок 6"/>
          <p:cNvSpPr>
            <a:spLocks noGrp="1"/>
          </p:cNvSpPr>
          <p:nvPr>
            <p:ph type="title"/>
          </p:nvPr>
        </p:nvSpPr>
        <p:spPr/>
        <p:txBody>
          <a:bodyPr rtlCol="0"/>
          <a:lstStyle/>
          <a:p>
            <a:r>
              <a:rPr lang="ru-RU" smtClean="0"/>
              <a:t>Образец заголовка</a:t>
            </a:r>
            <a:endParaRPr lang="en-US"/>
          </a:p>
        </p:txBody>
      </p:sp>
      <p:sp>
        <p:nvSpPr>
          <p:cNvPr id="4" name="Дата 9"/>
          <p:cNvSpPr>
            <a:spLocks noGrp="1"/>
          </p:cNvSpPr>
          <p:nvPr>
            <p:ph type="dt" sz="half" idx="10"/>
          </p:nvPr>
        </p:nvSpPr>
        <p:spPr/>
        <p:txBody>
          <a:bodyPr/>
          <a:lstStyle>
            <a:lvl1pPr>
              <a:defRPr/>
            </a:lvl1pPr>
          </a:lstStyle>
          <a:p>
            <a:pPr>
              <a:defRPr/>
            </a:pPr>
            <a:fld id="{46E819DA-211F-4674-86D3-84D4E1D10706}"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E87AFA83-6717-4487-8F5F-23C1593B7065}" type="slidenum">
              <a:rPr lang="ru-RU"/>
              <a:pPr>
                <a:defRPr/>
              </a:pPr>
              <a:t>‹#›</a:t>
            </a:fld>
            <a:endParaRPr lang="ru-RU"/>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5"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8142EE1E-98D5-418A-A4CF-AD31EA38FEFD}" type="datetimeFigureOut">
              <a:rPr lang="ru-RU"/>
              <a:pPr>
                <a:defRPr/>
              </a:pPr>
              <a:t>29.10.2021</a:t>
            </a:fld>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B35286B0-A5E9-40BF-A334-1A533CFC6DEB}" type="slidenum">
              <a:rPr lang="ru-RU"/>
              <a:pPr>
                <a:defRPr/>
              </a:pPr>
              <a:t>‹#›</a:t>
            </a:fld>
            <a:endParaRPr 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Объект 3"/>
          <p:cNvSpPr>
            <a:spLocks noGrp="1"/>
          </p:cNvSpPr>
          <p:nvPr>
            <p:ph sz="half" idx="2"/>
          </p:nvPr>
        </p:nvSpPr>
        <p:spPr>
          <a:xfrm>
            <a:off x="4648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p>
            <a:r>
              <a:rPr lang="ru-RU" smtClean="0"/>
              <a:t>Образец заголовка</a:t>
            </a:r>
            <a:endParaRPr lang="en-US"/>
          </a:p>
        </p:txBody>
      </p:sp>
      <p:sp>
        <p:nvSpPr>
          <p:cNvPr id="5" name="Дата 9"/>
          <p:cNvSpPr>
            <a:spLocks noGrp="1"/>
          </p:cNvSpPr>
          <p:nvPr>
            <p:ph type="dt" sz="half" idx="10"/>
          </p:nvPr>
        </p:nvSpPr>
        <p:spPr/>
        <p:txBody>
          <a:bodyPr/>
          <a:lstStyle>
            <a:lvl1pPr>
              <a:defRPr/>
            </a:lvl1pPr>
          </a:lstStyle>
          <a:p>
            <a:pPr>
              <a:defRPr/>
            </a:pPr>
            <a:fld id="{6EEB7B70-E4FE-4499-95B6-BE4145CBE692}" type="datetimeFigureOut">
              <a:rPr lang="ru-RU"/>
              <a:pPr>
                <a:defRPr/>
              </a:pPr>
              <a:t>29.10.2021</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B4E636AA-25D2-4272-A705-FE494BE55B96}" type="slidenum">
              <a:rPr lang="ru-RU"/>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1"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Объект 4"/>
          <p:cNvSpPr>
            <a:spLocks noGrp="1"/>
          </p:cNvSpPr>
          <p:nvPr>
            <p:ph sz="quarter" idx="2"/>
          </p:nvPr>
        </p:nvSpPr>
        <p:spPr>
          <a:xfrm>
            <a:off x="457201"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Объект 5"/>
          <p:cNvSpPr>
            <a:spLocks noGrp="1"/>
          </p:cNvSpPr>
          <p:nvPr>
            <p:ph sz="quarter" idx="4"/>
          </p:nvPr>
        </p:nvSpPr>
        <p:spPr>
          <a:xfrm>
            <a:off x="4645026"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fld id="{ED951E80-AA0E-4F41-AC31-6CED2B5525DC}" type="datetimeFigureOut">
              <a:rPr lang="ru-RU"/>
              <a:pPr>
                <a:defRPr/>
              </a:pPr>
              <a:t>29.10.2021</a:t>
            </a:fld>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D97EE085-BCCD-4106-99B6-1C9C72020E06}" type="slidenum">
              <a:rPr lang="ru-RU"/>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74233414-D3EA-49FA-8631-D9E458546285}" type="datetimeFigureOut">
              <a:rPr lang="ru-RU"/>
              <a:pPr>
                <a:defRPr/>
              </a:pPr>
              <a:t>29.10.2021</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EEAD2A4B-DD0F-4C7F-A666-5B2E36707D98}" type="slidenum">
              <a:rPr lang="ru-RU"/>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12A33765-E0C4-41EF-8574-8BF5FF702B6E}" type="datetimeFigureOut">
              <a:rPr lang="ru-RU"/>
              <a:pPr>
                <a:defRPr/>
              </a:pPr>
              <a:t>29.10.2021</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23831E60-D9D8-4C66-8B94-F36967FD659E}" type="slidenum">
              <a:rPr lang="ru-RU"/>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8831F7BE-DAAB-4CE6-BC8B-26DFBFB9DC24}" type="datetimeFigureOut">
              <a:rPr lang="ru-RU"/>
              <a:pPr>
                <a:defRPr/>
              </a:pPr>
              <a:t>29.10.2021</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7D4A2822-BBD2-4965-A3DA-9B0CEC34754A}" type="slidenum">
              <a:rPr lang="ru-RU"/>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6" name="Полилиния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рямоугольный треугольник 9"/>
          <p:cNvSpPr>
            <a:spLocks/>
          </p:cNvSpPr>
          <p:nvPr/>
        </p:nvSpPr>
        <p:spPr bwMode="auto">
          <a:xfrm>
            <a:off x="-6043" y="5791254"/>
            <a:ext cx="3402315"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 name="Прямая соединительная линия 10"/>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4" name="Текст 3"/>
          <p:cNvSpPr>
            <a:spLocks noGrp="1"/>
          </p:cNvSpPr>
          <p:nvPr>
            <p:ph type="body" sz="half" idx="2"/>
          </p:nvPr>
        </p:nvSpPr>
        <p:spPr>
          <a:xfrm>
            <a:off x="1141232" y="5443403"/>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3"/>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smtClean="0">
                <a:solidFill>
                  <a:prstClr val="black"/>
                </a:solidFill>
              </a:defRPr>
            </a:lvl1pPr>
            <a:extLst/>
          </a:lstStyle>
          <a:p>
            <a:pPr>
              <a:defRPr/>
            </a:pPr>
            <a:fld id="{A9AA5E89-BFAE-4FB5-8CE1-1C4644058695}" type="datetimeFigureOut">
              <a:rPr lang="ru-RU"/>
              <a:pPr>
                <a:defRPr/>
              </a:pPr>
              <a:t>29.10.2021</a:t>
            </a:fld>
            <a:endParaRPr lang="ru-RU"/>
          </a:p>
        </p:txBody>
      </p:sp>
      <p:sp>
        <p:nvSpPr>
          <p:cNvPr id="12" name="Нижний колонтитул 5"/>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prstClr val="black"/>
                </a:solidFill>
              </a:defRPr>
            </a:lvl1pPr>
            <a:extLst/>
          </a:lstStyle>
          <a:p>
            <a:pPr>
              <a:defRPr/>
            </a:pPr>
            <a:fld id="{D4E25F15-4D6B-4F62-AAA9-B5E2405155E4}" type="slidenum">
              <a:rPr lang="ru-RU"/>
              <a:pPr>
                <a:defRPr/>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481330"/>
            <a:ext cx="8229600" cy="438607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7915FFD1-120C-4A3F-A8A3-B9300A9C8345}"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A058734-D6C0-4E50-9175-546C91AA5C29}" type="slidenum">
              <a:rPr lang="ru-RU"/>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4" y="274641"/>
            <a:ext cx="1777471" cy="5592761"/>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765E43EF-23C1-4F06-8A49-03F0C253D0DC}"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C85535DF-5C51-48D2-ACDB-35CFEF646AF3}" type="slidenum">
              <a:rPr lang="ru-RU"/>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2"/>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smtClean="0">
                <a:solidFill>
                  <a:srgbClr val="FFFFFF"/>
                </a:solidFill>
              </a:defRPr>
            </a:lvl1pPr>
            <a:extLst/>
          </a:lstStyle>
          <a:p>
            <a:pPr>
              <a:defRPr/>
            </a:pPr>
            <a:fld id="{7AFBE86F-B87E-4CD7-A65D-31ECC340E526}" type="datetimeFigureOut">
              <a:rPr lang="ru-RU"/>
              <a:pPr>
                <a:defRPr/>
              </a:pPr>
              <a:t>29.10.2021</a:t>
            </a:fld>
            <a:endParaRPr lang="ru-RU"/>
          </a:p>
        </p:txBody>
      </p:sp>
      <p:sp>
        <p:nvSpPr>
          <p:cNvPr id="12" name="Нижний колонтитул 18"/>
          <p:cNvSpPr>
            <a:spLocks noGrp="1"/>
          </p:cNvSpPr>
          <p:nvPr>
            <p:ph type="ftr" sz="quarter" idx="11"/>
          </p:nvPr>
        </p:nvSpPr>
        <p:spPr/>
        <p:txBody>
          <a:bodyPr/>
          <a:lstStyle>
            <a:lvl1pPr>
              <a:defRPr>
                <a:solidFill>
                  <a:srgbClr val="7FD13B">
                    <a:tint val="20000"/>
                  </a:srgb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E46AA96A-4619-412D-9FB5-B53B5EB4C5F3}" type="slidenum">
              <a:rPr lang="ru-RU"/>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Заголовок 6"/>
          <p:cNvSpPr>
            <a:spLocks noGrp="1"/>
          </p:cNvSpPr>
          <p:nvPr>
            <p:ph type="title"/>
          </p:nvPr>
        </p:nvSpPr>
        <p:spPr/>
        <p:txBody>
          <a:bodyPr rtlCol="0"/>
          <a:lstStyle/>
          <a:p>
            <a:r>
              <a:rPr lang="ru-RU" smtClean="0"/>
              <a:t>Образец заголовка</a:t>
            </a:r>
            <a:endParaRPr lang="en-US"/>
          </a:p>
        </p:txBody>
      </p:sp>
      <p:sp>
        <p:nvSpPr>
          <p:cNvPr id="4" name="Дата 9"/>
          <p:cNvSpPr>
            <a:spLocks noGrp="1"/>
          </p:cNvSpPr>
          <p:nvPr>
            <p:ph type="dt" sz="half" idx="10"/>
          </p:nvPr>
        </p:nvSpPr>
        <p:spPr/>
        <p:txBody>
          <a:bodyPr/>
          <a:lstStyle>
            <a:lvl1pPr>
              <a:defRPr/>
            </a:lvl1pPr>
          </a:lstStyle>
          <a:p>
            <a:pPr>
              <a:defRPr/>
            </a:pPr>
            <a:fld id="{33D67CB7-898A-4E81-A266-11B4815C1FD8}"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7641D40-AE0A-4FBD-89F3-BD676E607B1C}" type="slidenum">
              <a:rPr lang="ru-RU"/>
              <a:pPr>
                <a:defRPr/>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5"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9DF6CE71-5C9C-49C0-80C1-1978D4FB1E82}" type="datetimeFigureOut">
              <a:rPr lang="ru-RU"/>
              <a:pPr>
                <a:defRPr/>
              </a:pPr>
              <a:t>29.10.2021</a:t>
            </a:fld>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40C87DAA-4B54-4741-B70F-F7B2FC3FCF69}" type="slidenum">
              <a:rPr lang="ru-RU"/>
              <a:pPr>
                <a:defRPr/>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Объект 3"/>
          <p:cNvSpPr>
            <a:spLocks noGrp="1"/>
          </p:cNvSpPr>
          <p:nvPr>
            <p:ph sz="half" idx="2"/>
          </p:nvPr>
        </p:nvSpPr>
        <p:spPr>
          <a:xfrm>
            <a:off x="4648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p>
            <a:r>
              <a:rPr lang="ru-RU" smtClean="0"/>
              <a:t>Образец заголовка</a:t>
            </a:r>
            <a:endParaRPr lang="en-US"/>
          </a:p>
        </p:txBody>
      </p:sp>
      <p:sp>
        <p:nvSpPr>
          <p:cNvPr id="5" name="Дата 9"/>
          <p:cNvSpPr>
            <a:spLocks noGrp="1"/>
          </p:cNvSpPr>
          <p:nvPr>
            <p:ph type="dt" sz="half" idx="10"/>
          </p:nvPr>
        </p:nvSpPr>
        <p:spPr/>
        <p:txBody>
          <a:bodyPr/>
          <a:lstStyle>
            <a:lvl1pPr>
              <a:defRPr/>
            </a:lvl1pPr>
          </a:lstStyle>
          <a:p>
            <a:pPr>
              <a:defRPr/>
            </a:pPr>
            <a:fld id="{D83B8324-D6F5-4ABF-AEF7-A8D1A4306807}" type="datetimeFigureOut">
              <a:rPr lang="ru-RU"/>
              <a:pPr>
                <a:defRPr/>
              </a:pPr>
              <a:t>29.10.2021</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B6A5D1E3-1220-4555-8D46-B220E83A5D27}" type="slidenum">
              <a:rPr lang="ru-RU"/>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1"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Объект 4"/>
          <p:cNvSpPr>
            <a:spLocks noGrp="1"/>
          </p:cNvSpPr>
          <p:nvPr>
            <p:ph sz="quarter" idx="2"/>
          </p:nvPr>
        </p:nvSpPr>
        <p:spPr>
          <a:xfrm>
            <a:off x="457201"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Объект 5"/>
          <p:cNvSpPr>
            <a:spLocks noGrp="1"/>
          </p:cNvSpPr>
          <p:nvPr>
            <p:ph sz="quarter" idx="4"/>
          </p:nvPr>
        </p:nvSpPr>
        <p:spPr>
          <a:xfrm>
            <a:off x="4645026"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fld id="{FC557C6C-BED0-41C7-974D-C5815C828471}" type="datetimeFigureOut">
              <a:rPr lang="ru-RU"/>
              <a:pPr>
                <a:defRPr/>
              </a:pPr>
              <a:t>29.10.2021</a:t>
            </a:fld>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1645AB60-EFEF-48D9-8061-817F05E4D30A}" type="slidenum">
              <a:rPr lang="ru-RU"/>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4B98F25F-DCF7-4267-A04B-D0D5E3C8B2CA}" type="datetimeFigureOut">
              <a:rPr lang="ru-RU"/>
              <a:pPr>
                <a:defRPr/>
              </a:pPr>
              <a:t>29.10.2021</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C8E742B8-04F3-438E-923A-B5CDADA51AA4}" type="slidenum">
              <a:rPr lang="ru-RU"/>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69FBD266-A97C-4143-AE62-82A67A9D062D}" type="datetimeFigureOut">
              <a:rPr lang="ru-RU"/>
              <a:pPr>
                <a:defRPr/>
              </a:pPr>
              <a:t>29.10.2021</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2B16B222-C8DD-4642-B010-EC76AE7AA697}" type="slidenum">
              <a:rPr lang="ru-RU"/>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8E4B559F-5D14-4134-850E-A8237F800476}" type="datetimeFigureOut">
              <a:rPr lang="ru-RU"/>
              <a:pPr>
                <a:defRPr/>
              </a:pPr>
              <a:t>29.10.2021</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6ED33602-DC03-4EC6-B03C-BA2A978D36B9}" type="slidenum">
              <a:rPr lang="ru-RU"/>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6" name="Полилиния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рямоугольный треугольник 9"/>
          <p:cNvSpPr>
            <a:spLocks/>
          </p:cNvSpPr>
          <p:nvPr/>
        </p:nvSpPr>
        <p:spPr bwMode="auto">
          <a:xfrm>
            <a:off x="-6043" y="5791254"/>
            <a:ext cx="3402315"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 name="Прямая соединительная линия 10"/>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4" name="Текст 3"/>
          <p:cNvSpPr>
            <a:spLocks noGrp="1"/>
          </p:cNvSpPr>
          <p:nvPr>
            <p:ph type="body" sz="half" idx="2"/>
          </p:nvPr>
        </p:nvSpPr>
        <p:spPr>
          <a:xfrm>
            <a:off x="1141232" y="5443403"/>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3"/>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smtClean="0">
                <a:solidFill>
                  <a:prstClr val="black"/>
                </a:solidFill>
              </a:defRPr>
            </a:lvl1pPr>
            <a:extLst/>
          </a:lstStyle>
          <a:p>
            <a:pPr>
              <a:defRPr/>
            </a:pPr>
            <a:fld id="{C4A80C91-C1DC-4EEA-9F12-2D04151155AC}" type="datetimeFigureOut">
              <a:rPr lang="ru-RU"/>
              <a:pPr>
                <a:defRPr/>
              </a:pPr>
              <a:t>29.10.2021</a:t>
            </a:fld>
            <a:endParaRPr lang="ru-RU"/>
          </a:p>
        </p:txBody>
      </p:sp>
      <p:sp>
        <p:nvSpPr>
          <p:cNvPr id="12" name="Нижний колонтитул 5"/>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prstClr val="black"/>
                </a:solidFill>
              </a:defRPr>
            </a:lvl1pPr>
            <a:extLst/>
          </a:lstStyle>
          <a:p>
            <a:pPr>
              <a:defRPr/>
            </a:pPr>
            <a:fld id="{FB01D321-53B2-4CE6-87F5-418276F3E578}" type="slidenum">
              <a:rPr lang="ru-RU"/>
              <a:pPr>
                <a:defRPr/>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481330"/>
            <a:ext cx="8229600" cy="438607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1F5408B2-F36A-4B83-9E2F-F2D0FFB36539}"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8866B5E-629A-47D3-A935-7900099205CF}" type="slidenum">
              <a:rPr lang="ru-RU"/>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4" y="274641"/>
            <a:ext cx="1777471" cy="5592761"/>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3C52902B-8156-46D6-9147-CC0180EE35EE}"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814B7813-1B5C-421A-9B6D-A8EE05105BAF}" type="slidenum">
              <a:rPr lang="ru-RU"/>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2"/>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smtClean="0">
                <a:solidFill>
                  <a:srgbClr val="FFFFFF"/>
                </a:solidFill>
              </a:defRPr>
            </a:lvl1pPr>
            <a:extLst/>
          </a:lstStyle>
          <a:p>
            <a:pPr>
              <a:defRPr/>
            </a:pPr>
            <a:fld id="{F51B2984-65CB-4CAD-878F-7EFE46BB6FDF}" type="datetimeFigureOut">
              <a:rPr lang="ru-RU"/>
              <a:pPr>
                <a:defRPr/>
              </a:pPr>
              <a:t>29.10.2021</a:t>
            </a:fld>
            <a:endParaRPr lang="ru-RU"/>
          </a:p>
        </p:txBody>
      </p:sp>
      <p:sp>
        <p:nvSpPr>
          <p:cNvPr id="12" name="Нижний колонтитул 18"/>
          <p:cNvSpPr>
            <a:spLocks noGrp="1"/>
          </p:cNvSpPr>
          <p:nvPr>
            <p:ph type="ftr" sz="quarter" idx="11"/>
          </p:nvPr>
        </p:nvSpPr>
        <p:spPr/>
        <p:txBody>
          <a:bodyPr/>
          <a:lstStyle>
            <a:lvl1pPr>
              <a:defRPr>
                <a:solidFill>
                  <a:srgbClr val="7FD13B">
                    <a:tint val="20000"/>
                  </a:srgb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E3AD7A40-B262-4082-BA4F-E89D7E87DF88}" type="slidenum">
              <a:rPr lang="ru-RU"/>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Заголовок 6"/>
          <p:cNvSpPr>
            <a:spLocks noGrp="1"/>
          </p:cNvSpPr>
          <p:nvPr>
            <p:ph type="title"/>
          </p:nvPr>
        </p:nvSpPr>
        <p:spPr/>
        <p:txBody>
          <a:bodyPr rtlCol="0"/>
          <a:lstStyle/>
          <a:p>
            <a:r>
              <a:rPr lang="ru-RU" smtClean="0"/>
              <a:t>Образец заголовка</a:t>
            </a:r>
            <a:endParaRPr lang="en-US"/>
          </a:p>
        </p:txBody>
      </p:sp>
      <p:sp>
        <p:nvSpPr>
          <p:cNvPr id="4" name="Дата 9"/>
          <p:cNvSpPr>
            <a:spLocks noGrp="1"/>
          </p:cNvSpPr>
          <p:nvPr>
            <p:ph type="dt" sz="half" idx="10"/>
          </p:nvPr>
        </p:nvSpPr>
        <p:spPr/>
        <p:txBody>
          <a:bodyPr/>
          <a:lstStyle>
            <a:lvl1pPr>
              <a:defRPr/>
            </a:lvl1pPr>
          </a:lstStyle>
          <a:p>
            <a:pPr>
              <a:defRPr/>
            </a:pPr>
            <a:fld id="{279E377D-FE0B-4C1A-8100-D4F72588EB83}"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FC25BA3-30B0-4229-A21C-A467E2750C7A}" type="slidenum">
              <a:rPr lang="ru-RU"/>
              <a:pPr>
                <a:defRPr/>
              </a:pPr>
              <a:t>‹#›</a:t>
            </a:fld>
            <a:endParaRPr lang="ru-RU"/>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5"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390C0CED-EE20-4AEE-B6C1-C09B9779550E}" type="datetimeFigureOut">
              <a:rPr lang="ru-RU"/>
              <a:pPr>
                <a:defRPr/>
              </a:pPr>
              <a:t>29.10.2021</a:t>
            </a:fld>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22AEC260-1826-4C48-BFE8-06B3D740D709}" type="slidenum">
              <a:rPr lang="ru-RU"/>
              <a:pPr>
                <a:defRPr/>
              </a:pPr>
              <a:t>‹#›</a:t>
            </a:fld>
            <a:endParaRPr lang="ru-RU"/>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Объект 3"/>
          <p:cNvSpPr>
            <a:spLocks noGrp="1"/>
          </p:cNvSpPr>
          <p:nvPr>
            <p:ph sz="half" idx="2"/>
          </p:nvPr>
        </p:nvSpPr>
        <p:spPr>
          <a:xfrm>
            <a:off x="4648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p>
            <a:r>
              <a:rPr lang="ru-RU" smtClean="0"/>
              <a:t>Образец заголовка</a:t>
            </a:r>
            <a:endParaRPr lang="en-US"/>
          </a:p>
        </p:txBody>
      </p:sp>
      <p:sp>
        <p:nvSpPr>
          <p:cNvPr id="5" name="Дата 9"/>
          <p:cNvSpPr>
            <a:spLocks noGrp="1"/>
          </p:cNvSpPr>
          <p:nvPr>
            <p:ph type="dt" sz="half" idx="10"/>
          </p:nvPr>
        </p:nvSpPr>
        <p:spPr/>
        <p:txBody>
          <a:bodyPr/>
          <a:lstStyle>
            <a:lvl1pPr>
              <a:defRPr/>
            </a:lvl1pPr>
          </a:lstStyle>
          <a:p>
            <a:pPr>
              <a:defRPr/>
            </a:pPr>
            <a:fld id="{6044336D-D03A-494C-A77A-9D236E818C6A}" type="datetimeFigureOut">
              <a:rPr lang="ru-RU"/>
              <a:pPr>
                <a:defRPr/>
              </a:pPr>
              <a:t>29.10.2021</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F87575A-BC6C-4956-A379-990190D46B27}" type="slidenum">
              <a:rPr lang="ru-RU"/>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1"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Объект 4"/>
          <p:cNvSpPr>
            <a:spLocks noGrp="1"/>
          </p:cNvSpPr>
          <p:nvPr>
            <p:ph sz="quarter" idx="2"/>
          </p:nvPr>
        </p:nvSpPr>
        <p:spPr>
          <a:xfrm>
            <a:off x="457201"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Объект 5"/>
          <p:cNvSpPr>
            <a:spLocks noGrp="1"/>
          </p:cNvSpPr>
          <p:nvPr>
            <p:ph sz="quarter" idx="4"/>
          </p:nvPr>
        </p:nvSpPr>
        <p:spPr>
          <a:xfrm>
            <a:off x="4645026"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fld id="{03583767-3DAE-4E13-BB51-DF8E61B89913}" type="datetimeFigureOut">
              <a:rPr lang="ru-RU"/>
              <a:pPr>
                <a:defRPr/>
              </a:pPr>
              <a:t>29.10.2021</a:t>
            </a:fld>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6104CFC5-72F7-4114-9599-0268CF058514}" type="slidenum">
              <a:rPr lang="ru-RU"/>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97CEEB7A-D273-4153-925B-B8D256469C86}" type="datetimeFigureOut">
              <a:rPr lang="ru-RU"/>
              <a:pPr>
                <a:defRPr/>
              </a:pPr>
              <a:t>29.10.2021</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7CBC8E72-1455-43A5-87A0-52EEC3907411}" type="slidenum">
              <a:rPr lang="ru-RU"/>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B212CCD3-1030-4F01-82C8-92102052B212}" type="datetimeFigureOut">
              <a:rPr lang="ru-RU"/>
              <a:pPr>
                <a:defRPr/>
              </a:pPr>
              <a:t>29.10.2021</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6778FB2B-D583-499B-A3C2-314879DA3BA7}" type="slidenum">
              <a:rPr lang="ru-RU"/>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1580FDBA-4325-487E-8914-DAD215C8A1FA}" type="datetimeFigureOut">
              <a:rPr lang="ru-RU"/>
              <a:pPr>
                <a:defRPr/>
              </a:pPr>
              <a:t>29.10.2021</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495459C7-F9A0-4062-99E1-ABBB52EF511D}" type="slidenum">
              <a:rPr lang="ru-RU"/>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6" name="Полилиния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рямоугольный треугольник 9"/>
          <p:cNvSpPr>
            <a:spLocks/>
          </p:cNvSpPr>
          <p:nvPr/>
        </p:nvSpPr>
        <p:spPr bwMode="auto">
          <a:xfrm>
            <a:off x="-6043" y="5791254"/>
            <a:ext cx="3402315"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 name="Прямая соединительная линия 10"/>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4" name="Текст 3"/>
          <p:cNvSpPr>
            <a:spLocks noGrp="1"/>
          </p:cNvSpPr>
          <p:nvPr>
            <p:ph type="body" sz="half" idx="2"/>
          </p:nvPr>
        </p:nvSpPr>
        <p:spPr>
          <a:xfrm>
            <a:off x="1141232" y="5443403"/>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3"/>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smtClean="0">
                <a:solidFill>
                  <a:prstClr val="black"/>
                </a:solidFill>
              </a:defRPr>
            </a:lvl1pPr>
            <a:extLst/>
          </a:lstStyle>
          <a:p>
            <a:pPr>
              <a:defRPr/>
            </a:pPr>
            <a:fld id="{2D1D5617-13C8-4D26-A343-0BB0019AAB05}" type="datetimeFigureOut">
              <a:rPr lang="ru-RU"/>
              <a:pPr>
                <a:defRPr/>
              </a:pPr>
              <a:t>29.10.2021</a:t>
            </a:fld>
            <a:endParaRPr lang="ru-RU"/>
          </a:p>
        </p:txBody>
      </p:sp>
      <p:sp>
        <p:nvSpPr>
          <p:cNvPr id="12" name="Нижний колонтитул 5"/>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prstClr val="black"/>
                </a:solidFill>
              </a:defRPr>
            </a:lvl1pPr>
            <a:extLst/>
          </a:lstStyle>
          <a:p>
            <a:pPr>
              <a:defRPr/>
            </a:pPr>
            <a:fld id="{664DFE46-BC67-41AC-BE03-1DFDC58E33E9}" type="slidenum">
              <a:rPr lang="ru-RU"/>
              <a:pPr>
                <a:defRPr/>
              </a:pPr>
              <a:t>‹#›</a:t>
            </a:fld>
            <a:endParaRPr 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481330"/>
            <a:ext cx="8229600" cy="438607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EBAF0947-EBC2-4EE5-B1A0-FB6030934333}"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F6934CBF-7445-4A22-B706-834785DEC759}" type="slidenum">
              <a:rPr lang="ru-RU"/>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4" y="274641"/>
            <a:ext cx="1777471" cy="5592761"/>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E68E406E-19F2-45F0-8A61-9679BBC309E8}"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369E0E1-073D-44D1-AE66-12C48BF2E209}" type="slidenum">
              <a:rPr lang="ru-RU"/>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2"/>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smtClean="0">
                <a:solidFill>
                  <a:srgbClr val="FFFFFF"/>
                </a:solidFill>
              </a:defRPr>
            </a:lvl1pPr>
            <a:extLst/>
          </a:lstStyle>
          <a:p>
            <a:pPr>
              <a:defRPr/>
            </a:pPr>
            <a:fld id="{9CC3CFF4-5960-4112-BC31-65D6ADE11BCF}" type="datetimeFigureOut">
              <a:rPr lang="ru-RU"/>
              <a:pPr>
                <a:defRPr/>
              </a:pPr>
              <a:t>29.10.2021</a:t>
            </a:fld>
            <a:endParaRPr lang="ru-RU"/>
          </a:p>
        </p:txBody>
      </p:sp>
      <p:sp>
        <p:nvSpPr>
          <p:cNvPr id="12" name="Нижний колонтитул 18"/>
          <p:cNvSpPr>
            <a:spLocks noGrp="1"/>
          </p:cNvSpPr>
          <p:nvPr>
            <p:ph type="ftr" sz="quarter" idx="11"/>
          </p:nvPr>
        </p:nvSpPr>
        <p:spPr/>
        <p:txBody>
          <a:bodyPr/>
          <a:lstStyle>
            <a:lvl1pPr>
              <a:defRPr>
                <a:solidFill>
                  <a:srgbClr val="7FD13B">
                    <a:tint val="20000"/>
                  </a:srgb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10E72AB5-0A4F-41EF-B2B9-FAB2316B5846}" type="slidenum">
              <a:rPr lang="ru-RU"/>
              <a:pPr>
                <a:defRPr/>
              </a:pPr>
              <a:t>‹#›</a:t>
            </a:fld>
            <a:endParaRPr lang="ru-RU"/>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Заголовок 6"/>
          <p:cNvSpPr>
            <a:spLocks noGrp="1"/>
          </p:cNvSpPr>
          <p:nvPr>
            <p:ph type="title"/>
          </p:nvPr>
        </p:nvSpPr>
        <p:spPr/>
        <p:txBody>
          <a:bodyPr rtlCol="0"/>
          <a:lstStyle/>
          <a:p>
            <a:r>
              <a:rPr lang="ru-RU" smtClean="0"/>
              <a:t>Образец заголовка</a:t>
            </a:r>
            <a:endParaRPr lang="en-US"/>
          </a:p>
        </p:txBody>
      </p:sp>
      <p:sp>
        <p:nvSpPr>
          <p:cNvPr id="4" name="Дата 9"/>
          <p:cNvSpPr>
            <a:spLocks noGrp="1"/>
          </p:cNvSpPr>
          <p:nvPr>
            <p:ph type="dt" sz="half" idx="10"/>
          </p:nvPr>
        </p:nvSpPr>
        <p:spPr/>
        <p:txBody>
          <a:bodyPr/>
          <a:lstStyle>
            <a:lvl1pPr>
              <a:defRPr/>
            </a:lvl1pPr>
          </a:lstStyle>
          <a:p>
            <a:pPr>
              <a:defRPr/>
            </a:pPr>
            <a:fld id="{C83349D7-689D-4E24-A7D2-6C19ED838312}"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6E5259A5-B822-4DFD-BCD0-4FADF24CC90F}" type="slidenum">
              <a:rPr lang="ru-RU"/>
              <a:pPr>
                <a:defRPr/>
              </a:pPr>
              <a:t>‹#›</a:t>
            </a:fld>
            <a:endParaRPr lang="ru-RU"/>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5"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F3062945-6769-4CEB-96BD-B6084D61A9C5}" type="datetimeFigureOut">
              <a:rPr lang="ru-RU"/>
              <a:pPr>
                <a:defRPr/>
              </a:pPr>
              <a:t>29.10.2021</a:t>
            </a:fld>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B65D9049-BE57-4075-884B-8218F65C8328}" type="slidenum">
              <a:rPr lang="ru-RU"/>
              <a:pPr>
                <a:defRPr/>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Объект 3"/>
          <p:cNvSpPr>
            <a:spLocks noGrp="1"/>
          </p:cNvSpPr>
          <p:nvPr>
            <p:ph sz="half" idx="2"/>
          </p:nvPr>
        </p:nvSpPr>
        <p:spPr>
          <a:xfrm>
            <a:off x="4648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p>
            <a:r>
              <a:rPr lang="ru-RU" smtClean="0"/>
              <a:t>Образец заголовка</a:t>
            </a:r>
            <a:endParaRPr lang="en-US"/>
          </a:p>
        </p:txBody>
      </p:sp>
      <p:sp>
        <p:nvSpPr>
          <p:cNvPr id="5" name="Дата 9"/>
          <p:cNvSpPr>
            <a:spLocks noGrp="1"/>
          </p:cNvSpPr>
          <p:nvPr>
            <p:ph type="dt" sz="half" idx="10"/>
          </p:nvPr>
        </p:nvSpPr>
        <p:spPr/>
        <p:txBody>
          <a:bodyPr/>
          <a:lstStyle>
            <a:lvl1pPr>
              <a:defRPr/>
            </a:lvl1pPr>
          </a:lstStyle>
          <a:p>
            <a:pPr>
              <a:defRPr/>
            </a:pPr>
            <a:fld id="{D2AA9358-1E75-4F39-A8ED-1A61E31271EF}" type="datetimeFigureOut">
              <a:rPr lang="ru-RU"/>
              <a:pPr>
                <a:defRPr/>
              </a:pPr>
              <a:t>29.10.2021</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6FD6735-D219-470F-9F44-2065BC50AF4C}" type="slidenum">
              <a:rPr lang="ru-RU"/>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1"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Объект 4"/>
          <p:cNvSpPr>
            <a:spLocks noGrp="1"/>
          </p:cNvSpPr>
          <p:nvPr>
            <p:ph sz="quarter" idx="2"/>
          </p:nvPr>
        </p:nvSpPr>
        <p:spPr>
          <a:xfrm>
            <a:off x="457201"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Объект 5"/>
          <p:cNvSpPr>
            <a:spLocks noGrp="1"/>
          </p:cNvSpPr>
          <p:nvPr>
            <p:ph sz="quarter" idx="4"/>
          </p:nvPr>
        </p:nvSpPr>
        <p:spPr>
          <a:xfrm>
            <a:off x="4645026"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fld id="{8C3FBB39-E861-410B-A680-674CE1D47CE6}" type="datetimeFigureOut">
              <a:rPr lang="ru-RU"/>
              <a:pPr>
                <a:defRPr/>
              </a:pPr>
              <a:t>29.10.2021</a:t>
            </a:fld>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CCF3FF87-C965-416E-8ABA-BDF8649B3EF2}"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D0B440D6-3382-4622-907D-BFB504731264}" type="datetimeFigureOut">
              <a:rPr lang="ru-RU"/>
              <a:pPr>
                <a:defRPr/>
              </a:pPr>
              <a:t>29.10.2021</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020C84D0-FDAD-4FAB-AB04-3B21CCB71204}"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63522888-897C-4A60-B47B-F16DD1052B33}" type="datetimeFigureOut">
              <a:rPr lang="ru-RU"/>
              <a:pPr>
                <a:defRPr/>
              </a:pPr>
              <a:t>29.10.2021</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DC562DDC-3FDF-4723-A734-B19F80552C8C}"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FB4BFC3D-141D-4B1B-8B69-9D47ACD6A4F8}" type="datetimeFigureOut">
              <a:rPr lang="ru-RU"/>
              <a:pPr>
                <a:defRPr/>
              </a:pPr>
              <a:t>29.10.2021</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71668793-73F7-412C-A37C-C7B367CD3B66}" type="slidenum">
              <a:rPr lang="ru-RU"/>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6" name="Полилиния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7" name="Прямоугольный треугольник 9"/>
          <p:cNvSpPr>
            <a:spLocks/>
          </p:cNvSpPr>
          <p:nvPr/>
        </p:nvSpPr>
        <p:spPr bwMode="auto">
          <a:xfrm>
            <a:off x="-6043" y="5791254"/>
            <a:ext cx="3402315"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 name="Прямая соединительная линия 10"/>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4" name="Текст 3"/>
          <p:cNvSpPr>
            <a:spLocks noGrp="1"/>
          </p:cNvSpPr>
          <p:nvPr>
            <p:ph type="body" sz="half" idx="2"/>
          </p:nvPr>
        </p:nvSpPr>
        <p:spPr>
          <a:xfrm>
            <a:off x="1141232" y="5443403"/>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3"/>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smtClean="0">
                <a:solidFill>
                  <a:prstClr val="black"/>
                </a:solidFill>
              </a:defRPr>
            </a:lvl1pPr>
            <a:extLst/>
          </a:lstStyle>
          <a:p>
            <a:pPr>
              <a:defRPr/>
            </a:pPr>
            <a:fld id="{99242088-8734-408F-8283-394EF4A43720}" type="datetimeFigureOut">
              <a:rPr lang="ru-RU"/>
              <a:pPr>
                <a:defRPr/>
              </a:pPr>
              <a:t>29.10.2021</a:t>
            </a:fld>
            <a:endParaRPr lang="ru-RU"/>
          </a:p>
        </p:txBody>
      </p:sp>
      <p:sp>
        <p:nvSpPr>
          <p:cNvPr id="12" name="Нижний колонтитул 5"/>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prstClr val="black"/>
                </a:solidFill>
              </a:defRPr>
            </a:lvl1pPr>
            <a:extLst/>
          </a:lstStyle>
          <a:p>
            <a:pPr>
              <a:defRPr/>
            </a:pPr>
            <a:fld id="{BE71D48F-82D2-41BF-995B-C8F5EFC9298D}"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481330"/>
            <a:ext cx="8229600" cy="438607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C69DA992-E867-4649-A1D3-D59881C8C212}"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F237FC40-3992-4363-8020-AEAE6AA46A8A}"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4" y="274641"/>
            <a:ext cx="1777471" cy="5592761"/>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DD6E853-8FC0-4C17-8DB4-3EF69F623493}" type="datetimeFigureOut">
              <a:rPr lang="ru-RU"/>
              <a:pPr>
                <a:defRPr/>
              </a:pPr>
              <a:t>29.10.2021</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EC23DB45-FC18-4D63-AAC0-835226D70160}"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F990F777-6812-4571-A0DD-E5F663146F39}" type="datetimeFigureOut">
              <a:rPr lang="ru-RU"/>
              <a:pPr>
                <a:defRPr/>
              </a:pPr>
              <a:t>29.10.2021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D2332ABA-DF6A-4921-B640-9548E857F004}"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61" r:id="rId1"/>
    <p:sldLayoutId id="2147483760" r:id="rId2"/>
    <p:sldLayoutId id="2147483759" r:id="rId3"/>
    <p:sldLayoutId id="2147483758" r:id="rId4"/>
    <p:sldLayoutId id="2147483757" r:id="rId5"/>
    <p:sldLayoutId id="2147483756" r:id="rId6"/>
    <p:sldLayoutId id="2147483755" r:id="rId7"/>
    <p:sldLayoutId id="2147483754" r:id="rId8"/>
    <p:sldLayoutId id="2147483753" r:id="rId9"/>
    <p:sldLayoutId id="2147483752" r:id="rId10"/>
    <p:sldLayoutId id="214748375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Полилиния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Полилиния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Прямоугольный треугольник 13"/>
          <p:cNvSpPr>
            <a:spLocks/>
          </p:cNvSpPr>
          <p:nvPr/>
        </p:nvSpPr>
        <p:spPr bwMode="auto">
          <a:xfrm>
            <a:off x="-6043" y="5791254"/>
            <a:ext cx="3402315"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5" name="Прямая соединительная линия 14"/>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ru-RU" smtClean="0"/>
              <a:t>Образец заголовка</a:t>
            </a:r>
            <a:endParaRPr lang="en-US"/>
          </a:p>
        </p:txBody>
      </p:sp>
      <p:sp>
        <p:nvSpPr>
          <p:cNvPr id="13321"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cs typeface="+mn-cs"/>
              </a:defRPr>
            </a:lvl1pPr>
            <a:extLst/>
          </a:lstStyle>
          <a:p>
            <a:pPr>
              <a:defRPr/>
            </a:pPr>
            <a:fld id="{414FB980-E8D1-462D-9D6F-2D2CC2350248}" type="datetimeFigureOut">
              <a:rPr lang="ru-RU"/>
              <a:pPr>
                <a:defRPr/>
              </a:pPr>
              <a:t>29.10.2021</a:t>
            </a:fld>
            <a:endParaRPr lang="ru-RU"/>
          </a:p>
        </p:txBody>
      </p:sp>
      <p:sp>
        <p:nvSpPr>
          <p:cNvPr id="22" name="Нижний колонтитул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ru-RU"/>
          </a:p>
        </p:txBody>
      </p:sp>
      <p:sp>
        <p:nvSpPr>
          <p:cNvPr id="18" name="Номер слайда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cs typeface="+mn-cs"/>
              </a:defRPr>
            </a:lvl1pPr>
            <a:extLst/>
          </a:lstStyle>
          <a:p>
            <a:pPr>
              <a:defRPr/>
            </a:pPr>
            <a:fld id="{A8784B35-9B84-4FC7-BE4A-E4F4D39D5F22}"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98" r:id="rId1"/>
    <p:sldLayoutId id="2147483767" r:id="rId2"/>
    <p:sldLayoutId id="2147483799" r:id="rId3"/>
    <p:sldLayoutId id="2147483766" r:id="rId4"/>
    <p:sldLayoutId id="2147483800" r:id="rId5"/>
    <p:sldLayoutId id="2147483765" r:id="rId6"/>
    <p:sldLayoutId id="2147483764" r:id="rId7"/>
    <p:sldLayoutId id="2147483801" r:id="rId8"/>
    <p:sldLayoutId id="2147483802" r:id="rId9"/>
    <p:sldLayoutId id="2147483763" r:id="rId10"/>
    <p:sldLayoutId id="2147483762"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Полилиния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2" name="Полилиния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4" name="Прямоугольный треугольник 13"/>
          <p:cNvSpPr>
            <a:spLocks/>
          </p:cNvSpPr>
          <p:nvPr/>
        </p:nvSpPr>
        <p:spPr bwMode="auto">
          <a:xfrm>
            <a:off x="-6043" y="5791254"/>
            <a:ext cx="3402315"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5" name="Прямая соединительная линия 14"/>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ru-RU" smtClean="0"/>
              <a:t>Образец заголовка</a:t>
            </a:r>
            <a:endParaRPr lang="en-US"/>
          </a:p>
        </p:txBody>
      </p:sp>
      <p:sp>
        <p:nvSpPr>
          <p:cNvPr id="25609"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prstClr val="black"/>
                </a:solidFill>
                <a:latin typeface="+mn-lt"/>
                <a:cs typeface="+mn-cs"/>
              </a:defRPr>
            </a:lvl1pPr>
            <a:extLst/>
          </a:lstStyle>
          <a:p>
            <a:pPr>
              <a:defRPr/>
            </a:pPr>
            <a:fld id="{CB13D2C7-4D0A-401F-B023-A78B0B9DFF1C}" type="datetimeFigureOut">
              <a:rPr lang="ru-RU"/>
              <a:pPr>
                <a:defRPr/>
              </a:pPr>
              <a:t>29.10.2021</a:t>
            </a:fld>
            <a:endParaRPr lang="ru-RU"/>
          </a:p>
        </p:txBody>
      </p:sp>
      <p:sp>
        <p:nvSpPr>
          <p:cNvPr id="22" name="Нижний колонтитул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prstClr val="black"/>
                </a:solidFill>
                <a:latin typeface="+mn-lt"/>
                <a:cs typeface="+mn-cs"/>
              </a:defRPr>
            </a:lvl1pPr>
            <a:extLst/>
          </a:lstStyle>
          <a:p>
            <a:pPr>
              <a:defRPr/>
            </a:pPr>
            <a:endParaRPr lang="ru-RU"/>
          </a:p>
        </p:txBody>
      </p:sp>
      <p:sp>
        <p:nvSpPr>
          <p:cNvPr id="18" name="Номер слайда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prstClr val="black"/>
                </a:solidFill>
                <a:latin typeface="+mn-lt"/>
                <a:cs typeface="+mn-cs"/>
              </a:defRPr>
            </a:lvl1pPr>
            <a:extLst/>
          </a:lstStyle>
          <a:p>
            <a:pPr>
              <a:defRPr/>
            </a:pPr>
            <a:fld id="{ED354404-20F2-42BF-908F-15DDC1E94802}"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03" r:id="rId1"/>
    <p:sldLayoutId id="2147483773" r:id="rId2"/>
    <p:sldLayoutId id="2147483804" r:id="rId3"/>
    <p:sldLayoutId id="2147483772" r:id="rId4"/>
    <p:sldLayoutId id="2147483805" r:id="rId5"/>
    <p:sldLayoutId id="2147483771" r:id="rId6"/>
    <p:sldLayoutId id="2147483770" r:id="rId7"/>
    <p:sldLayoutId id="2147483806" r:id="rId8"/>
    <p:sldLayoutId id="2147483807" r:id="rId9"/>
    <p:sldLayoutId id="2147483769" r:id="rId10"/>
    <p:sldLayoutId id="2147483768"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Полилиния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2" name="Полилиния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4" name="Прямоугольный треугольник 13"/>
          <p:cNvSpPr>
            <a:spLocks/>
          </p:cNvSpPr>
          <p:nvPr/>
        </p:nvSpPr>
        <p:spPr bwMode="auto">
          <a:xfrm>
            <a:off x="-6043" y="5791254"/>
            <a:ext cx="3402315"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5" name="Прямая соединительная линия 14"/>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ru-RU" smtClean="0"/>
              <a:t>Образец заголовка</a:t>
            </a:r>
            <a:endParaRPr lang="en-US"/>
          </a:p>
        </p:txBody>
      </p:sp>
      <p:sp>
        <p:nvSpPr>
          <p:cNvPr id="37897"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prstClr val="black"/>
                </a:solidFill>
                <a:latin typeface="+mn-lt"/>
                <a:cs typeface="+mn-cs"/>
              </a:defRPr>
            </a:lvl1pPr>
            <a:extLst/>
          </a:lstStyle>
          <a:p>
            <a:pPr>
              <a:defRPr/>
            </a:pPr>
            <a:fld id="{4A161097-689E-4B06-8AEA-D5121E950A2D}" type="datetimeFigureOut">
              <a:rPr lang="ru-RU"/>
              <a:pPr>
                <a:defRPr/>
              </a:pPr>
              <a:t>29.10.2021</a:t>
            </a:fld>
            <a:endParaRPr lang="ru-RU"/>
          </a:p>
        </p:txBody>
      </p:sp>
      <p:sp>
        <p:nvSpPr>
          <p:cNvPr id="22" name="Нижний колонтитул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prstClr val="black"/>
                </a:solidFill>
                <a:latin typeface="+mn-lt"/>
                <a:cs typeface="+mn-cs"/>
              </a:defRPr>
            </a:lvl1pPr>
            <a:extLst/>
          </a:lstStyle>
          <a:p>
            <a:pPr>
              <a:defRPr/>
            </a:pPr>
            <a:endParaRPr lang="ru-RU"/>
          </a:p>
        </p:txBody>
      </p:sp>
      <p:sp>
        <p:nvSpPr>
          <p:cNvPr id="18" name="Номер слайда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prstClr val="black"/>
                </a:solidFill>
                <a:latin typeface="+mn-lt"/>
                <a:cs typeface="+mn-cs"/>
              </a:defRPr>
            </a:lvl1pPr>
            <a:extLst/>
          </a:lstStyle>
          <a:p>
            <a:pPr>
              <a:defRPr/>
            </a:pPr>
            <a:fld id="{56AEE7AE-6A47-4134-B8CA-66A940556E14}"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08" r:id="rId1"/>
    <p:sldLayoutId id="2147483779" r:id="rId2"/>
    <p:sldLayoutId id="2147483809" r:id="rId3"/>
    <p:sldLayoutId id="2147483778" r:id="rId4"/>
    <p:sldLayoutId id="2147483810" r:id="rId5"/>
    <p:sldLayoutId id="2147483777" r:id="rId6"/>
    <p:sldLayoutId id="2147483776" r:id="rId7"/>
    <p:sldLayoutId id="2147483811" r:id="rId8"/>
    <p:sldLayoutId id="2147483812" r:id="rId9"/>
    <p:sldLayoutId id="2147483775" r:id="rId10"/>
    <p:sldLayoutId id="2147483774"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Полилиния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2" name="Полилиния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4" name="Прямоугольный треугольник 13"/>
          <p:cNvSpPr>
            <a:spLocks/>
          </p:cNvSpPr>
          <p:nvPr/>
        </p:nvSpPr>
        <p:spPr bwMode="auto">
          <a:xfrm>
            <a:off x="-6043" y="5791254"/>
            <a:ext cx="3402315"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5" name="Прямая соединительная линия 14"/>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ru-RU" smtClean="0"/>
              <a:t>Образец заголовка</a:t>
            </a:r>
            <a:endParaRPr lang="en-US"/>
          </a:p>
        </p:txBody>
      </p:sp>
      <p:sp>
        <p:nvSpPr>
          <p:cNvPr id="50185"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prstClr val="black"/>
                </a:solidFill>
                <a:latin typeface="+mn-lt"/>
                <a:cs typeface="+mn-cs"/>
              </a:defRPr>
            </a:lvl1pPr>
            <a:extLst/>
          </a:lstStyle>
          <a:p>
            <a:pPr>
              <a:defRPr/>
            </a:pPr>
            <a:fld id="{0521EC1E-CF80-4B2A-957C-D095D5B39332}" type="datetimeFigureOut">
              <a:rPr lang="ru-RU"/>
              <a:pPr>
                <a:defRPr/>
              </a:pPr>
              <a:t>29.10.2021</a:t>
            </a:fld>
            <a:endParaRPr lang="ru-RU"/>
          </a:p>
        </p:txBody>
      </p:sp>
      <p:sp>
        <p:nvSpPr>
          <p:cNvPr id="22" name="Нижний колонтитул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prstClr val="black"/>
                </a:solidFill>
                <a:latin typeface="+mn-lt"/>
                <a:cs typeface="+mn-cs"/>
              </a:defRPr>
            </a:lvl1pPr>
            <a:extLst/>
          </a:lstStyle>
          <a:p>
            <a:pPr>
              <a:defRPr/>
            </a:pPr>
            <a:endParaRPr lang="ru-RU"/>
          </a:p>
        </p:txBody>
      </p:sp>
      <p:sp>
        <p:nvSpPr>
          <p:cNvPr id="18" name="Номер слайда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prstClr val="black"/>
                </a:solidFill>
                <a:latin typeface="+mn-lt"/>
                <a:cs typeface="+mn-cs"/>
              </a:defRPr>
            </a:lvl1pPr>
            <a:extLst/>
          </a:lstStyle>
          <a:p>
            <a:pPr>
              <a:defRPr/>
            </a:pPr>
            <a:fld id="{2A37D528-D8FA-45B1-BCB4-99687237B86B}"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13" r:id="rId1"/>
    <p:sldLayoutId id="2147483785" r:id="rId2"/>
    <p:sldLayoutId id="2147483814" r:id="rId3"/>
    <p:sldLayoutId id="2147483784" r:id="rId4"/>
    <p:sldLayoutId id="2147483815" r:id="rId5"/>
    <p:sldLayoutId id="2147483783" r:id="rId6"/>
    <p:sldLayoutId id="2147483782" r:id="rId7"/>
    <p:sldLayoutId id="2147483816" r:id="rId8"/>
    <p:sldLayoutId id="2147483817" r:id="rId9"/>
    <p:sldLayoutId id="2147483781" r:id="rId10"/>
    <p:sldLayoutId id="2147483780"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Полилиния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2" name="Полилиния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4" name="Прямоугольный треугольник 13"/>
          <p:cNvSpPr>
            <a:spLocks/>
          </p:cNvSpPr>
          <p:nvPr/>
        </p:nvSpPr>
        <p:spPr bwMode="auto">
          <a:xfrm>
            <a:off x="-6043" y="5791254"/>
            <a:ext cx="3402315"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5" name="Прямая соединительная линия 14"/>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ru-RU" smtClean="0"/>
              <a:t>Образец заголовка</a:t>
            </a:r>
            <a:endParaRPr lang="en-US"/>
          </a:p>
        </p:txBody>
      </p:sp>
      <p:sp>
        <p:nvSpPr>
          <p:cNvPr id="62473"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prstClr val="black"/>
                </a:solidFill>
                <a:latin typeface="+mn-lt"/>
                <a:cs typeface="+mn-cs"/>
              </a:defRPr>
            </a:lvl1pPr>
            <a:extLst/>
          </a:lstStyle>
          <a:p>
            <a:pPr>
              <a:defRPr/>
            </a:pPr>
            <a:fld id="{73CE370A-D7EE-4323-BDF2-81CD9900835D}" type="datetimeFigureOut">
              <a:rPr lang="ru-RU"/>
              <a:pPr>
                <a:defRPr/>
              </a:pPr>
              <a:t>29.10.2021</a:t>
            </a:fld>
            <a:endParaRPr lang="ru-RU"/>
          </a:p>
        </p:txBody>
      </p:sp>
      <p:sp>
        <p:nvSpPr>
          <p:cNvPr id="22" name="Нижний колонтитул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prstClr val="black"/>
                </a:solidFill>
                <a:latin typeface="+mn-lt"/>
                <a:cs typeface="+mn-cs"/>
              </a:defRPr>
            </a:lvl1pPr>
            <a:extLst/>
          </a:lstStyle>
          <a:p>
            <a:pPr>
              <a:defRPr/>
            </a:pPr>
            <a:endParaRPr lang="ru-RU"/>
          </a:p>
        </p:txBody>
      </p:sp>
      <p:sp>
        <p:nvSpPr>
          <p:cNvPr id="18" name="Номер слайда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prstClr val="black"/>
                </a:solidFill>
                <a:latin typeface="+mn-lt"/>
                <a:cs typeface="+mn-cs"/>
              </a:defRPr>
            </a:lvl1pPr>
            <a:extLst/>
          </a:lstStyle>
          <a:p>
            <a:pPr>
              <a:defRPr/>
            </a:pPr>
            <a:fld id="{26A8EB9E-7B84-47DC-B52E-E745387A071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18" r:id="rId1"/>
    <p:sldLayoutId id="2147483791" r:id="rId2"/>
    <p:sldLayoutId id="2147483819" r:id="rId3"/>
    <p:sldLayoutId id="2147483790" r:id="rId4"/>
    <p:sldLayoutId id="2147483820" r:id="rId5"/>
    <p:sldLayoutId id="2147483789" r:id="rId6"/>
    <p:sldLayoutId id="2147483788" r:id="rId7"/>
    <p:sldLayoutId id="2147483821" r:id="rId8"/>
    <p:sldLayoutId id="2147483822" r:id="rId9"/>
    <p:sldLayoutId id="2147483787" r:id="rId10"/>
    <p:sldLayoutId id="2147483786"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Полилиния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2" name="Полилиния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mn-lt"/>
              <a:cs typeface="+mn-cs"/>
            </a:endParaRPr>
          </a:p>
        </p:txBody>
      </p:sp>
      <p:sp>
        <p:nvSpPr>
          <p:cNvPr id="14" name="Прямоугольный треугольник 13"/>
          <p:cNvSpPr>
            <a:spLocks/>
          </p:cNvSpPr>
          <p:nvPr/>
        </p:nvSpPr>
        <p:spPr bwMode="auto">
          <a:xfrm>
            <a:off x="-6043" y="5791254"/>
            <a:ext cx="3402315"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5" name="Прямая соединительная линия 14"/>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ru-RU" smtClean="0"/>
              <a:t>Образец заголовка</a:t>
            </a:r>
            <a:endParaRPr lang="en-US"/>
          </a:p>
        </p:txBody>
      </p:sp>
      <p:sp>
        <p:nvSpPr>
          <p:cNvPr id="74761"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prstClr val="black"/>
                </a:solidFill>
                <a:latin typeface="+mn-lt"/>
                <a:cs typeface="+mn-cs"/>
              </a:defRPr>
            </a:lvl1pPr>
            <a:extLst/>
          </a:lstStyle>
          <a:p>
            <a:pPr>
              <a:defRPr/>
            </a:pPr>
            <a:fld id="{FBFF0CC0-D25D-4A5D-BFA9-37048CB3E4FA}" type="datetimeFigureOut">
              <a:rPr lang="ru-RU"/>
              <a:pPr>
                <a:defRPr/>
              </a:pPr>
              <a:t>29.10.2021</a:t>
            </a:fld>
            <a:endParaRPr lang="ru-RU"/>
          </a:p>
        </p:txBody>
      </p:sp>
      <p:sp>
        <p:nvSpPr>
          <p:cNvPr id="22" name="Нижний колонтитул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prstClr val="black"/>
                </a:solidFill>
                <a:latin typeface="+mn-lt"/>
                <a:cs typeface="+mn-cs"/>
              </a:defRPr>
            </a:lvl1pPr>
            <a:extLst/>
          </a:lstStyle>
          <a:p>
            <a:pPr>
              <a:defRPr/>
            </a:pPr>
            <a:endParaRPr lang="ru-RU"/>
          </a:p>
        </p:txBody>
      </p:sp>
      <p:sp>
        <p:nvSpPr>
          <p:cNvPr id="18" name="Номер слайда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prstClr val="black"/>
                </a:solidFill>
                <a:latin typeface="+mn-lt"/>
                <a:cs typeface="+mn-cs"/>
              </a:defRPr>
            </a:lvl1pPr>
            <a:extLst/>
          </a:lstStyle>
          <a:p>
            <a:pPr>
              <a:defRPr/>
            </a:pPr>
            <a:fld id="{B73A31B4-295B-45B1-9861-6CB50D7486F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23" r:id="rId1"/>
    <p:sldLayoutId id="2147483797" r:id="rId2"/>
    <p:sldLayoutId id="2147483824" r:id="rId3"/>
    <p:sldLayoutId id="2147483796" r:id="rId4"/>
    <p:sldLayoutId id="2147483825" r:id="rId5"/>
    <p:sldLayoutId id="2147483795" r:id="rId6"/>
    <p:sldLayoutId id="2147483794" r:id="rId7"/>
    <p:sldLayoutId id="2147483826" r:id="rId8"/>
    <p:sldLayoutId id="2147483827" r:id="rId9"/>
    <p:sldLayoutId id="2147483793" r:id="rId10"/>
    <p:sldLayoutId id="2147483792"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2.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2.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2.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2.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2.xml"/><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2.xml"/><Relationship Id="rId5" Type="http://schemas.openxmlformats.org/officeDocument/2006/relationships/image" Target="../media/image32.png"/><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2.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467475"/>
          </a:xfrm>
        </p:spPr>
        <p:txBody>
          <a:bodyPr rtlCol="0">
            <a:normAutofit/>
          </a:bodyPr>
          <a:lstStyle/>
          <a:p>
            <a:pPr fontAlgn="auto">
              <a:spcAft>
                <a:spcPts val="0"/>
              </a:spcAft>
              <a:defRPr/>
            </a:pPr>
            <a:r>
              <a:rPr lang="ru-RU" sz="1600" dirty="0" smtClean="0">
                <a:latin typeface="Monotype Corsiva" panose="03010101010201010101" pitchFamily="66" charset="0"/>
              </a:rPr>
              <a:t/>
            </a:r>
            <a:br>
              <a:rPr lang="ru-RU" sz="1600" dirty="0" smtClean="0">
                <a:latin typeface="Monotype Corsiva" panose="03010101010201010101" pitchFamily="66" charset="0"/>
              </a:rPr>
            </a:br>
            <a:r>
              <a:rPr lang="ru-RU" sz="1300" dirty="0" smtClean="0">
                <a:latin typeface="Times New Roman" panose="02020603050405020304" pitchFamily="18" charset="0"/>
                <a:cs typeface="Times New Roman" panose="02020603050405020304" pitchFamily="18" charset="0"/>
              </a:rPr>
              <a:t>Муниципальное </a:t>
            </a:r>
            <a:r>
              <a:rPr lang="ru-RU" sz="1300" dirty="0">
                <a:latin typeface="Times New Roman" panose="02020603050405020304" pitchFamily="18" charset="0"/>
                <a:cs typeface="Times New Roman" panose="02020603050405020304" pitchFamily="18" charset="0"/>
              </a:rPr>
              <a:t>бюджетное дошкольное образовательное учреждение -</a:t>
            </a:r>
            <a:br>
              <a:rPr lang="ru-RU" sz="1300" dirty="0">
                <a:latin typeface="Times New Roman" panose="02020603050405020304" pitchFamily="18" charset="0"/>
                <a:cs typeface="Times New Roman" panose="02020603050405020304" pitchFamily="18" charset="0"/>
              </a:rPr>
            </a:br>
            <a:r>
              <a:rPr lang="ru-RU" sz="1300" dirty="0">
                <a:latin typeface="Times New Roman" panose="02020603050405020304" pitchFamily="18" charset="0"/>
                <a:cs typeface="Times New Roman" panose="02020603050405020304" pitchFamily="18" charset="0"/>
              </a:rPr>
              <a:t>детский сад   «Солнышко» Тукаевского муниципального района </a:t>
            </a:r>
            <a:r>
              <a:rPr lang="ru-RU" sz="1300" dirty="0" smtClean="0">
                <a:latin typeface="Times New Roman" panose="02020603050405020304" pitchFamily="18" charset="0"/>
                <a:cs typeface="Times New Roman" panose="02020603050405020304" pitchFamily="18" charset="0"/>
              </a:rPr>
              <a:t/>
            </a:r>
            <a:br>
              <a:rPr lang="ru-RU" sz="1300" dirty="0" smtClean="0">
                <a:latin typeface="Times New Roman" panose="02020603050405020304" pitchFamily="18" charset="0"/>
                <a:cs typeface="Times New Roman" panose="02020603050405020304" pitchFamily="18" charset="0"/>
              </a:rPr>
            </a:br>
            <a:r>
              <a:rPr lang="ru-RU" sz="1300" dirty="0" smtClean="0">
                <a:latin typeface="Times New Roman" panose="02020603050405020304" pitchFamily="18" charset="0"/>
                <a:cs typeface="Times New Roman" panose="02020603050405020304" pitchFamily="18" charset="0"/>
              </a:rPr>
              <a:t>Республики Татарстан</a:t>
            </a:r>
            <a:r>
              <a:rPr lang="ru-RU" sz="1300" dirty="0">
                <a:latin typeface="Times New Roman" panose="02020603050405020304" pitchFamily="18" charset="0"/>
                <a:cs typeface="Times New Roman" panose="02020603050405020304" pitchFamily="18" charset="0"/>
              </a:rPr>
              <a:t/>
            </a:r>
            <a:br>
              <a:rPr lang="ru-RU" sz="1300" dirty="0">
                <a:latin typeface="Times New Roman" panose="02020603050405020304" pitchFamily="18" charset="0"/>
                <a:cs typeface="Times New Roman" panose="02020603050405020304" pitchFamily="18" charset="0"/>
              </a:rPr>
            </a:br>
            <a:r>
              <a:rPr lang="ru-RU" sz="2700" dirty="0" smtClean="0">
                <a:latin typeface="Times New Roman" panose="02020603050405020304" pitchFamily="18" charset="0"/>
                <a:cs typeface="Times New Roman" panose="02020603050405020304" pitchFamily="18" charset="0"/>
              </a:rPr>
              <a:t/>
            </a:r>
            <a:br>
              <a:rPr lang="ru-RU" sz="2700" dirty="0" smtClean="0">
                <a:latin typeface="Times New Roman" panose="02020603050405020304" pitchFamily="18" charset="0"/>
                <a:cs typeface="Times New Roman" panose="02020603050405020304" pitchFamily="18" charset="0"/>
              </a:rPr>
            </a:br>
            <a:r>
              <a:rPr lang="ru-RU" sz="2700" b="1" dirty="0" smtClean="0">
                <a:solidFill>
                  <a:srgbClr val="002060"/>
                </a:solidFill>
                <a:latin typeface="Times New Roman" panose="02020603050405020304" pitchFamily="18" charset="0"/>
                <a:cs typeface="Times New Roman" panose="02020603050405020304" pitchFamily="18" charset="0"/>
              </a:rPr>
              <a:t>Экологический </a:t>
            </a:r>
            <a:r>
              <a:rPr lang="ru-RU" sz="2700" b="1" dirty="0">
                <a:solidFill>
                  <a:srgbClr val="002060"/>
                </a:solidFill>
                <a:latin typeface="Times New Roman" panose="02020603050405020304" pitchFamily="18" charset="0"/>
                <a:cs typeface="Times New Roman" panose="02020603050405020304" pitchFamily="18" charset="0"/>
              </a:rPr>
              <a:t>проект по теме: </a:t>
            </a:r>
            <a:br>
              <a:rPr lang="ru-RU" sz="2700" b="1" dirty="0">
                <a:solidFill>
                  <a:srgbClr val="002060"/>
                </a:solidFill>
                <a:latin typeface="Times New Roman" panose="02020603050405020304" pitchFamily="18" charset="0"/>
                <a:cs typeface="Times New Roman" panose="02020603050405020304" pitchFamily="18" charset="0"/>
              </a:rPr>
            </a:br>
            <a:r>
              <a:rPr lang="ru-RU" sz="2700" b="1" dirty="0">
                <a:solidFill>
                  <a:srgbClr val="002060"/>
                </a:solidFill>
                <a:latin typeface="Times New Roman" panose="02020603050405020304" pitchFamily="18" charset="0"/>
                <a:cs typeface="Times New Roman" panose="02020603050405020304" pitchFamily="18" charset="0"/>
              </a:rPr>
              <a:t>« Сохраним наш поселок вместе</a:t>
            </a:r>
            <a:r>
              <a:rPr lang="ru-RU" sz="2700" b="1" dirty="0" smtClean="0">
                <a:solidFill>
                  <a:srgbClr val="002060"/>
                </a:solidFill>
                <a:latin typeface="Times New Roman" panose="02020603050405020304" pitchFamily="18" charset="0"/>
                <a:cs typeface="Times New Roman" panose="02020603050405020304" pitchFamily="18" charset="0"/>
              </a:rPr>
              <a:t>»</a:t>
            </a:r>
            <a:br>
              <a:rPr lang="ru-RU" sz="2700" b="1" dirty="0" smtClean="0">
                <a:solidFill>
                  <a:srgbClr val="002060"/>
                </a:solidFill>
                <a:latin typeface="Times New Roman" panose="02020603050405020304" pitchFamily="18" charset="0"/>
                <a:cs typeface="Times New Roman" panose="02020603050405020304" pitchFamily="18" charset="0"/>
              </a:rPr>
            </a:br>
            <a:r>
              <a:rPr lang="ru-RU" sz="2700" dirty="0" smtClean="0">
                <a:solidFill>
                  <a:srgbClr val="002060"/>
                </a:solidFill>
                <a:latin typeface="Times New Roman" panose="02020603050405020304" pitchFamily="18" charset="0"/>
                <a:cs typeface="Times New Roman" panose="02020603050405020304" pitchFamily="18" charset="0"/>
              </a:rPr>
              <a:t>                                                                                          </a:t>
            </a:r>
            <a:r>
              <a:rPr lang="ru-RU" sz="2700" dirty="0" smtClean="0">
                <a:latin typeface="Times New Roman" panose="02020603050405020304" pitchFamily="18" charset="0"/>
                <a:cs typeface="Times New Roman" panose="02020603050405020304" pitchFamily="18" charset="0"/>
              </a:rPr>
              <a:t/>
            </a:r>
            <a:br>
              <a:rPr lang="ru-RU" sz="27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smtClean="0">
                <a:latin typeface="Times New Roman" panose="02020603050405020304" pitchFamily="18" charset="0"/>
                <a:cs typeface="Times New Roman" panose="02020603050405020304" pitchFamily="18" charset="0"/>
              </a:rPr>
              <a:t>                                          </a:t>
            </a:r>
            <a:r>
              <a:rPr lang="ru-RU" sz="2000" smtClean="0">
                <a:latin typeface="Times New Roman" panose="02020603050405020304" pitchFamily="18" charset="0"/>
                <a:cs typeface="Times New Roman" panose="02020603050405020304" pitchFamily="18" charset="0"/>
              </a:rPr>
              <a:t/>
            </a:r>
            <a:br>
              <a:rPr lang="ru-RU" sz="2000" smtClean="0">
                <a:latin typeface="Times New Roman" panose="02020603050405020304" pitchFamily="18" charset="0"/>
                <a:cs typeface="Times New Roman" panose="02020603050405020304" pitchFamily="18" charset="0"/>
              </a:rPr>
            </a:br>
            <a:r>
              <a:rPr lang="ru-RU" sz="1400" smtClean="0">
                <a:latin typeface="Times New Roman" panose="02020603050405020304" pitchFamily="18" charset="0"/>
                <a:cs typeface="Times New Roman" panose="02020603050405020304" pitchFamily="18" charset="0"/>
              </a:rPr>
              <a:t>Автор </a:t>
            </a:r>
            <a:r>
              <a:rPr lang="ru-RU" sz="1400" dirty="0" smtClean="0">
                <a:latin typeface="Times New Roman" panose="02020603050405020304" pitchFamily="18" charset="0"/>
                <a:cs typeface="Times New Roman" panose="02020603050405020304" pitchFamily="18" charset="0"/>
              </a:rPr>
              <a:t>работы: </a:t>
            </a:r>
            <a:r>
              <a:rPr lang="ru-RU" sz="1400" dirty="0" smtClean="0">
                <a:latin typeface="Times New Roman" panose="02020603050405020304" pitchFamily="18" charset="0"/>
                <a:cs typeface="Times New Roman" panose="02020603050405020304" pitchFamily="18" charset="0"/>
              </a:rPr>
              <a:t>Пугачева </a:t>
            </a:r>
            <a:r>
              <a:rPr lang="ru-RU" sz="1400" dirty="0" smtClean="0">
                <a:latin typeface="Times New Roman" panose="02020603050405020304" pitchFamily="18" charset="0"/>
                <a:cs typeface="Times New Roman" panose="02020603050405020304" pitchFamily="18" charset="0"/>
              </a:rPr>
              <a:t>Наталья </a:t>
            </a:r>
            <a:r>
              <a:rPr lang="ru-RU" sz="1400" dirty="0" err="1" smtClean="0">
                <a:latin typeface="Times New Roman" panose="02020603050405020304" pitchFamily="18" charset="0"/>
                <a:cs typeface="Times New Roman" panose="02020603050405020304" pitchFamily="18" charset="0"/>
              </a:rPr>
              <a:t>Хаимовна</a:t>
            </a: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п</a:t>
            </a:r>
            <a:r>
              <a:rPr lang="ru-RU" sz="1600" dirty="0" smtClean="0">
                <a:latin typeface="Times New Roman" panose="02020603050405020304" pitchFamily="18" charset="0"/>
                <a:cs typeface="Times New Roman" panose="02020603050405020304" pitchFamily="18" charset="0"/>
              </a:rPr>
              <a:t>. Сосновый Бор. </a:t>
            </a:r>
            <a:r>
              <a:rPr lang="ru-RU" sz="1600" dirty="0" smtClean="0">
                <a:latin typeface="Times New Roman" panose="02020603050405020304" pitchFamily="18" charset="0"/>
                <a:cs typeface="Times New Roman" panose="02020603050405020304" pitchFamily="18" charset="0"/>
              </a:rPr>
              <a:t>2020г</a:t>
            </a:r>
            <a:r>
              <a:rPr lang="ru-RU" sz="1600" dirty="0"/>
              <a:t/>
            </a:r>
            <a:br>
              <a:rPr lang="ru-RU" sz="1600" dirty="0"/>
            </a:br>
            <a:endParaRPr lang="ru-RU" sz="1600" dirty="0"/>
          </a:p>
        </p:txBody>
      </p:sp>
      <p:pic>
        <p:nvPicPr>
          <p:cNvPr id="1026" name="Picture 2" descr="C:\Users\Надежда\Desktop\ЭКО проект2\эковесна\DSCN1832.JPG"/>
          <p:cNvPicPr>
            <a:picLocks noChangeAspect="1" noChangeArrowheads="1"/>
          </p:cNvPicPr>
          <p:nvPr/>
        </p:nvPicPr>
        <p:blipFill>
          <a:blip r:embed="rId3" cstate="print">
            <a:extLst/>
          </a:blip>
          <a:srcRect/>
          <a:stretch>
            <a:fillRect/>
          </a:stretch>
        </p:blipFill>
        <p:spPr bwMode="auto">
          <a:xfrm>
            <a:off x="2843808" y="2996952"/>
            <a:ext cx="3784843" cy="2550893"/>
          </a:xfrm>
          <a:prstGeom prst="rect">
            <a:avLst/>
          </a:prstGeom>
          <a:ln>
            <a:noFill/>
          </a:ln>
          <a:effectLst>
            <a:softEdge rad="112500"/>
          </a:effectLst>
          <a:extLst/>
        </p:spPr>
      </p:pic>
      <p:pic>
        <p:nvPicPr>
          <p:cNvPr id="4" name="Picture 2" descr="C:\Users\Надежда\Desktop\ЭКО проект2\эковесна\DSCN1832.JPG"/>
          <p:cNvPicPr>
            <a:picLocks noChangeAspect="1" noChangeArrowheads="1"/>
          </p:cNvPicPr>
          <p:nvPr/>
        </p:nvPicPr>
        <p:blipFill>
          <a:blip r:embed="rId3" cstate="print">
            <a:extLst/>
          </a:blip>
          <a:srcRect/>
          <a:stretch>
            <a:fillRect/>
          </a:stretch>
        </p:blipFill>
        <p:spPr bwMode="auto">
          <a:xfrm>
            <a:off x="2679578" y="2780928"/>
            <a:ext cx="3784844" cy="2550894"/>
          </a:xfrm>
          <a:prstGeom prst="rect">
            <a:avLst/>
          </a:prstGeom>
          <a:ln>
            <a:noFill/>
          </a:ln>
          <a:effectLst>
            <a:softEdge rad="112500"/>
          </a:effectLs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3229" y="6350"/>
            <a:ext cx="8928992" cy="6106691"/>
          </a:xfrm>
        </p:spPr>
        <p:txBody>
          <a:bodyPr/>
          <a:lstStyle/>
          <a:p>
            <a:pPr fontAlgn="auto">
              <a:spcAft>
                <a:spcPts val="0"/>
              </a:spcAft>
              <a:defRPr/>
            </a:pPr>
            <a:r>
              <a:rPr lang="ru-RU" sz="1600" dirty="0" smtClean="0">
                <a:solidFill>
                  <a:schemeClr val="bg2">
                    <a:lumMod val="1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000" u="sng"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Актуальность </a:t>
            </a:r>
            <a:r>
              <a:rPr lang="ru-RU" sz="2000" u="sng"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проекта</a:t>
            </a:r>
            <a:br>
              <a:rPr lang="ru-RU" sz="2000" u="sng"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ru-RU" sz="1600" dirty="0">
                <a:solidFill>
                  <a:schemeClr val="bg2">
                    <a:lumMod val="10000"/>
                  </a:schemeClr>
                </a:solidFill>
                <a:latin typeface="Times New Roman" pitchFamily="18" charset="0"/>
                <a:cs typeface="Times New Roman" pitchFamily="18" charset="0"/>
              </a:rPr>
              <a:t>Наш детский сад «Солнышко» расположен на  месте бывшей барской усадьбы Татищева, которая была окружена тенистыми аллеями из сосен и елей, яблоневым и вишневым садами. На территории усадьбы находился огромный пруд с чистейшей водой, дно которого было выложено природным камнем, а с лева от пруда- родник с питьевой водой. Это место было очень живописным и люди целыми семьями любили там отдыхать.</a:t>
            </a:r>
            <a:br>
              <a:rPr lang="ru-RU" sz="1600" dirty="0">
                <a:solidFill>
                  <a:schemeClr val="bg2">
                    <a:lumMod val="10000"/>
                  </a:schemeClr>
                </a:solidFill>
                <a:latin typeface="Times New Roman" pitchFamily="18" charset="0"/>
                <a:cs typeface="Times New Roman" pitchFamily="18" charset="0"/>
              </a:rPr>
            </a:br>
            <a:r>
              <a:rPr lang="ru-RU" sz="1600" dirty="0">
                <a:solidFill>
                  <a:schemeClr val="bg2">
                    <a:lumMod val="10000"/>
                  </a:schemeClr>
                </a:solidFill>
                <a:latin typeface="Times New Roman" pitchFamily="18" charset="0"/>
                <a:cs typeface="Times New Roman" pitchFamily="18" charset="0"/>
              </a:rPr>
              <a:t>С развитием технического прогресса: строительство детских лагерей отдыха КамАЗа в поселке, возведение свинокомплекса; часть соснового бора была вырублена. В  одну из аномальных </a:t>
            </a:r>
            <a:r>
              <a:rPr lang="ru-RU" sz="1600" dirty="0" smtClean="0">
                <a:solidFill>
                  <a:schemeClr val="bg2">
                    <a:lumMod val="10000"/>
                  </a:schemeClr>
                </a:solidFill>
                <a:latin typeface="Times New Roman" pitchFamily="18" charset="0"/>
                <a:cs typeface="Times New Roman" pitchFamily="18" charset="0"/>
              </a:rPr>
              <a:t>зим (-</a:t>
            </a:r>
            <a:r>
              <a:rPr lang="ru-RU" sz="1600" dirty="0">
                <a:solidFill>
                  <a:schemeClr val="bg2">
                    <a:lumMod val="10000"/>
                  </a:schemeClr>
                </a:solidFill>
                <a:latin typeface="Times New Roman" pitchFamily="18" charset="0"/>
                <a:cs typeface="Times New Roman" pitchFamily="18" charset="0"/>
              </a:rPr>
              <a:t>50 градусов) все плодовые деревья вымерзли, что усугубило экологическую обстановку. С годами  люди  разучились бережно относиться к </a:t>
            </a:r>
            <a:r>
              <a:rPr lang="ru-RU" sz="1600" dirty="0" smtClean="0">
                <a:solidFill>
                  <a:schemeClr val="bg2">
                    <a:lumMod val="10000"/>
                  </a:schemeClr>
                </a:solidFill>
                <a:latin typeface="Times New Roman" pitchFamily="18" charset="0"/>
                <a:cs typeface="Times New Roman" pitchFamily="18" charset="0"/>
              </a:rPr>
              <a:t>природе; вырубали </a:t>
            </a:r>
            <a:r>
              <a:rPr lang="ru-RU" sz="1600" dirty="0">
                <a:solidFill>
                  <a:schemeClr val="bg2">
                    <a:lumMod val="10000"/>
                  </a:schemeClr>
                </a:solidFill>
                <a:latin typeface="Times New Roman" pitchFamily="18" charset="0"/>
                <a:cs typeface="Times New Roman" pitchFamily="18" charset="0"/>
              </a:rPr>
              <a:t>деревья, устраивали свалки в лесу, незаконно истребляли диких зверей.  В связи с этим экология </a:t>
            </a:r>
            <a:r>
              <a:rPr lang="ru-RU" sz="1600" dirty="0" smtClean="0">
                <a:solidFill>
                  <a:schemeClr val="bg2">
                    <a:lumMod val="10000"/>
                  </a:schemeClr>
                </a:solidFill>
                <a:latin typeface="Times New Roman" pitchFamily="18" charset="0"/>
                <a:cs typeface="Times New Roman" pitchFamily="18" charset="0"/>
              </a:rPr>
              <a:t>ухудшилась;  </a:t>
            </a:r>
            <a:r>
              <a:rPr lang="ru-RU" sz="1600" dirty="0">
                <a:solidFill>
                  <a:schemeClr val="bg2">
                    <a:lumMod val="10000"/>
                  </a:schemeClr>
                </a:solidFill>
                <a:latin typeface="Times New Roman" pitchFamily="18" charset="0"/>
                <a:cs typeface="Times New Roman" pitchFamily="18" charset="0"/>
              </a:rPr>
              <a:t>пруд обмелел, родник заилился, некоторые виды животных и растений исчезли.</a:t>
            </a:r>
            <a:br>
              <a:rPr lang="ru-RU" sz="1600" dirty="0">
                <a:solidFill>
                  <a:schemeClr val="bg2">
                    <a:lumMod val="10000"/>
                  </a:schemeClr>
                </a:solidFill>
                <a:latin typeface="Times New Roman" pitchFamily="18" charset="0"/>
                <a:cs typeface="Times New Roman" pitchFamily="18" charset="0"/>
              </a:rPr>
            </a:br>
            <a:r>
              <a:rPr lang="ru-RU" sz="1600" dirty="0">
                <a:solidFill>
                  <a:schemeClr val="bg2">
                    <a:lumMod val="10000"/>
                  </a:schemeClr>
                </a:solidFill>
                <a:latin typeface="Times New Roman" pitchFamily="18" charset="0"/>
                <a:cs typeface="Times New Roman" pitchFamily="18" charset="0"/>
              </a:rPr>
              <a:t>Причиной экологического ухудшения  является- потребительское отношение человека к окружаемому </a:t>
            </a:r>
            <a:r>
              <a:rPr lang="ru-RU" sz="1600" dirty="0" smtClean="0">
                <a:solidFill>
                  <a:schemeClr val="bg2">
                    <a:lumMod val="10000"/>
                  </a:schemeClr>
                </a:solidFill>
                <a:latin typeface="Times New Roman" pitchFamily="18" charset="0"/>
                <a:cs typeface="Times New Roman" pitchFamily="18" charset="0"/>
              </a:rPr>
              <a:t>миру. </a:t>
            </a:r>
            <a:r>
              <a:rPr lang="ru-RU" sz="1600" dirty="0">
                <a:solidFill>
                  <a:schemeClr val="bg2">
                    <a:lumMod val="10000"/>
                  </a:schemeClr>
                </a:solidFill>
                <a:latin typeface="Times New Roman" pitchFamily="18" charset="0"/>
                <a:cs typeface="Times New Roman" pitchFamily="18" charset="0"/>
              </a:rPr>
              <a:t/>
            </a:r>
            <a:br>
              <a:rPr lang="ru-RU" sz="1600" dirty="0">
                <a:solidFill>
                  <a:schemeClr val="bg2">
                    <a:lumMod val="10000"/>
                  </a:schemeClr>
                </a:solidFill>
                <a:latin typeface="Times New Roman" pitchFamily="18" charset="0"/>
                <a:cs typeface="Times New Roman" pitchFamily="18" charset="0"/>
              </a:rPr>
            </a:br>
            <a:r>
              <a:rPr lang="ru-RU" sz="1600" dirty="0">
                <a:solidFill>
                  <a:schemeClr val="bg2">
                    <a:lumMod val="10000"/>
                  </a:schemeClr>
                </a:solidFill>
                <a:latin typeface="Times New Roman" pitchFamily="18" charset="0"/>
                <a:cs typeface="Times New Roman" pitchFamily="18" charset="0"/>
              </a:rPr>
              <a:t>Именно поэтому задачи изменения мировоззрения человека и экологического развития ребенка представляются первоочередными. Детский сад является первым звеном системы непрерывного экологического образования, так как в этот период ребенок проходит самый интенсивный духовный и интеллектуальный путь развития. </a:t>
            </a:r>
            <a:br>
              <a:rPr lang="ru-RU" sz="1600" dirty="0">
                <a:solidFill>
                  <a:schemeClr val="bg2">
                    <a:lumMod val="10000"/>
                  </a:schemeClr>
                </a:solidFill>
                <a:latin typeface="Times New Roman" pitchFamily="18" charset="0"/>
                <a:cs typeface="Times New Roman" pitchFamily="18" charset="0"/>
              </a:rPr>
            </a:br>
            <a:r>
              <a:rPr lang="ru-RU" sz="1600" dirty="0">
                <a:solidFill>
                  <a:schemeClr val="bg2">
                    <a:lumMod val="10000"/>
                  </a:schemeClr>
                </a:solidFill>
                <a:latin typeface="Times New Roman" pitchFamily="18" charset="0"/>
                <a:cs typeface="Times New Roman" pitchFamily="18" charset="0"/>
              </a:rPr>
              <a:t>Познания природы возможно только при непосредственном взаимодействии с ней и в этом нам помогает наиболее эффективный метод – метод экологических проектов, который подразумевает совместную деятельность педагогов, детей и родителей.</a:t>
            </a:r>
            <a:br>
              <a:rPr lang="ru-RU" sz="1600" dirty="0">
                <a:solidFill>
                  <a:schemeClr val="bg2">
                    <a:lumMod val="10000"/>
                  </a:schemeClr>
                </a:solidFill>
                <a:latin typeface="Times New Roman" pitchFamily="18" charset="0"/>
                <a:cs typeface="Times New Roman" pitchFamily="18" charset="0"/>
              </a:rPr>
            </a:br>
            <a:endParaRPr lang="ru-RU" sz="1600" dirty="0">
              <a:solidFill>
                <a:schemeClr val="bg2">
                  <a:lumMod val="1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22714"/>
          </a:xfrm>
        </p:spPr>
        <p:txBody>
          <a:bodyPr>
            <a:normAutofit fontScale="90000"/>
          </a:bodyPr>
          <a:lstStyle/>
          <a:p>
            <a:pPr fontAlgn="auto">
              <a:lnSpc>
                <a:spcPct val="150000"/>
              </a:lnSpc>
              <a:spcAft>
                <a:spcPts val="0"/>
              </a:spcAft>
              <a:defRPr/>
            </a:pPr>
            <a:r>
              <a:rPr lang="ru-RU" sz="1400" dirty="0">
                <a:latin typeface="Times New Roman" pitchFamily="18" charset="0"/>
                <a:cs typeface="Times New Roman" pitchFamily="18" charset="0"/>
              </a:rPr>
              <a:t> </a:t>
            </a:r>
            <a:r>
              <a:rPr lang="ru-RU" sz="2400" u="sng" dirty="0">
                <a:solidFill>
                  <a:srgbClr val="002060"/>
                </a:solidFill>
                <a:latin typeface="Times New Roman" pitchFamily="18" charset="0"/>
                <a:cs typeface="Times New Roman" pitchFamily="18" charset="0"/>
              </a:rPr>
              <a:t>Тип проекта: </a:t>
            </a:r>
            <a:r>
              <a:rPr lang="ru-RU" sz="2400" dirty="0" err="1">
                <a:solidFill>
                  <a:srgbClr val="C00000"/>
                </a:solidFill>
                <a:latin typeface="Times New Roman" pitchFamily="18" charset="0"/>
                <a:cs typeface="Times New Roman" pitchFamily="18" charset="0"/>
              </a:rPr>
              <a:t>исследовательско</a:t>
            </a:r>
            <a:r>
              <a:rPr lang="ru-RU" sz="2400" dirty="0">
                <a:solidFill>
                  <a:srgbClr val="C00000"/>
                </a:solidFill>
                <a:latin typeface="Times New Roman" pitchFamily="18" charset="0"/>
                <a:cs typeface="Times New Roman" pitchFamily="18" charset="0"/>
              </a:rPr>
              <a:t>- творческий.</a:t>
            </a:r>
            <a:br>
              <a:rPr lang="ru-RU" sz="2400" dirty="0">
                <a:solidFill>
                  <a:srgbClr val="C00000"/>
                </a:solidFill>
                <a:latin typeface="Times New Roman" pitchFamily="18" charset="0"/>
                <a:cs typeface="Times New Roman" pitchFamily="18" charset="0"/>
              </a:rPr>
            </a:br>
            <a:r>
              <a:rPr lang="ru-RU" sz="2400" u="sng" dirty="0">
                <a:solidFill>
                  <a:srgbClr val="002060"/>
                </a:solidFill>
                <a:latin typeface="Times New Roman" pitchFamily="18" charset="0"/>
                <a:cs typeface="Times New Roman" pitchFamily="18" charset="0"/>
              </a:rPr>
              <a:t>Вид </a:t>
            </a:r>
            <a:r>
              <a:rPr lang="ru-RU" sz="2400" u="sng" dirty="0" smtClean="0">
                <a:solidFill>
                  <a:srgbClr val="002060"/>
                </a:solidFill>
                <a:latin typeface="Times New Roman" pitchFamily="18" charset="0"/>
                <a:cs typeface="Times New Roman" pitchFamily="18" charset="0"/>
              </a:rPr>
              <a:t>проекта:</a:t>
            </a:r>
            <a:r>
              <a:rPr lang="ru-RU" sz="2400" u="sng" dirty="0" smtClean="0">
                <a:solidFill>
                  <a:srgbClr val="C00000"/>
                </a:solidFill>
                <a:latin typeface="Times New Roman" pitchFamily="18" charset="0"/>
                <a:cs typeface="Times New Roman" pitchFamily="18" charset="0"/>
              </a:rPr>
              <a:t> </a:t>
            </a:r>
            <a:r>
              <a:rPr lang="ru-RU" sz="2400" dirty="0">
                <a:solidFill>
                  <a:srgbClr val="C00000"/>
                </a:solidFill>
                <a:latin typeface="Times New Roman" pitchFamily="18" charset="0"/>
                <a:cs typeface="Times New Roman" pitchFamily="18" charset="0"/>
              </a:rPr>
              <a:t>с</a:t>
            </a:r>
            <a:r>
              <a:rPr lang="ru-RU" sz="2400" dirty="0" smtClean="0">
                <a:solidFill>
                  <a:srgbClr val="C00000"/>
                </a:solidFill>
                <a:latin typeface="Times New Roman" pitchFamily="18" charset="0"/>
                <a:cs typeface="Times New Roman" pitchFamily="18" charset="0"/>
              </a:rPr>
              <a:t>редней </a:t>
            </a:r>
            <a:r>
              <a:rPr lang="ru-RU" sz="2400" dirty="0">
                <a:solidFill>
                  <a:srgbClr val="C00000"/>
                </a:solidFill>
                <a:latin typeface="Times New Roman" pitchFamily="18" charset="0"/>
                <a:cs typeface="Times New Roman" pitchFamily="18" charset="0"/>
              </a:rPr>
              <a:t>продолжительности март- май </a:t>
            </a:r>
            <a:r>
              <a:rPr lang="ru-RU" sz="2400" dirty="0" smtClean="0">
                <a:solidFill>
                  <a:srgbClr val="C00000"/>
                </a:solidFill>
                <a:latin typeface="Times New Roman" pitchFamily="18" charset="0"/>
                <a:cs typeface="Times New Roman" pitchFamily="18" charset="0"/>
              </a:rPr>
              <a:t>2020 </a:t>
            </a:r>
            <a:r>
              <a:rPr lang="ru-RU" sz="2400" dirty="0">
                <a:solidFill>
                  <a:srgbClr val="C00000"/>
                </a:solidFill>
                <a:latin typeface="Times New Roman" pitchFamily="18" charset="0"/>
                <a:cs typeface="Times New Roman" pitchFamily="18" charset="0"/>
              </a:rPr>
              <a:t>года.</a:t>
            </a:r>
            <a:br>
              <a:rPr lang="ru-RU" sz="2400" dirty="0">
                <a:solidFill>
                  <a:srgbClr val="C00000"/>
                </a:solidFill>
                <a:latin typeface="Times New Roman" pitchFamily="18" charset="0"/>
                <a:cs typeface="Times New Roman" pitchFamily="18" charset="0"/>
              </a:rPr>
            </a:br>
            <a:r>
              <a:rPr lang="ru-RU" sz="2400" u="sng" dirty="0">
                <a:solidFill>
                  <a:srgbClr val="002060"/>
                </a:solidFill>
                <a:latin typeface="Times New Roman" pitchFamily="18" charset="0"/>
                <a:cs typeface="Times New Roman" pitchFamily="18" charset="0"/>
              </a:rPr>
              <a:t>Проблема:  </a:t>
            </a:r>
            <a:r>
              <a:rPr lang="ru-RU" sz="2400" dirty="0">
                <a:solidFill>
                  <a:srgbClr val="C00000"/>
                </a:solidFill>
                <a:latin typeface="Times New Roman" pitchFamily="18" charset="0"/>
                <a:cs typeface="Times New Roman" pitchFamily="18" charset="0"/>
              </a:rPr>
              <a:t>насколько засорена природная зона  нашего поселка бытовыми отходами, влияет ли это на людей и животных и как относятся население поселка Сосновый Бор к этой проблеме.</a:t>
            </a:r>
            <a:br>
              <a:rPr lang="ru-RU" sz="2400" dirty="0">
                <a:solidFill>
                  <a:srgbClr val="C00000"/>
                </a:solidFill>
                <a:latin typeface="Times New Roman" pitchFamily="18" charset="0"/>
                <a:cs typeface="Times New Roman" pitchFamily="18" charset="0"/>
              </a:rPr>
            </a:br>
            <a:r>
              <a:rPr lang="ru-RU" sz="2400" u="sng" dirty="0">
                <a:solidFill>
                  <a:srgbClr val="002060"/>
                </a:solidFill>
                <a:latin typeface="Times New Roman" pitchFamily="18" charset="0"/>
                <a:cs typeface="Times New Roman" pitchFamily="18" charset="0"/>
              </a:rPr>
              <a:t>Гипотеза: </a:t>
            </a:r>
            <a:r>
              <a:rPr lang="ru-RU" sz="2400" dirty="0">
                <a:solidFill>
                  <a:srgbClr val="C00000"/>
                </a:solidFill>
                <a:latin typeface="Times New Roman" pitchFamily="18" charset="0"/>
                <a:cs typeface="Times New Roman" pitchFamily="18" charset="0"/>
              </a:rPr>
              <a:t>мы  предполагаем, если благоустроить территорию детского сада  и очистить  близлежащую природную зону  от мусора, то произойдет экологическое улучшение и  нам будет приятно жить в таком поселке. </a:t>
            </a:r>
            <a:br>
              <a:rPr lang="ru-RU" sz="2400" dirty="0">
                <a:solidFill>
                  <a:srgbClr val="C00000"/>
                </a:solidFill>
                <a:latin typeface="Times New Roman" pitchFamily="18" charset="0"/>
                <a:cs typeface="Times New Roman" pitchFamily="18" charset="0"/>
              </a:rPr>
            </a:br>
            <a:endParaRPr lang="ru-RU" sz="2400"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314602"/>
          </a:xfrm>
        </p:spPr>
        <p:txBody>
          <a:bodyPr>
            <a:normAutofit fontScale="90000"/>
          </a:bodyPr>
          <a:lstStyle/>
          <a:p>
            <a:pPr fontAlgn="auto">
              <a:lnSpc>
                <a:spcPct val="150000"/>
              </a:lnSpc>
              <a:spcAft>
                <a:spcPts val="0"/>
              </a:spcAft>
              <a:defRPr/>
            </a:pPr>
            <a:r>
              <a:rPr lang="ru-RU" sz="3600" u="sng" dirty="0">
                <a:latin typeface="Times New Roman" pitchFamily="18" charset="0"/>
                <a:cs typeface="Times New Roman" pitchFamily="18" charset="0"/>
              </a:rPr>
              <a:t>Цель </a:t>
            </a:r>
            <a:r>
              <a:rPr lang="ru-RU" sz="3600" u="sng" dirty="0" smtClean="0">
                <a:latin typeface="Times New Roman" pitchFamily="18" charset="0"/>
                <a:cs typeface="Times New Roman" pitchFamily="18" charset="0"/>
              </a:rPr>
              <a:t>проекта:</a:t>
            </a:r>
            <a:r>
              <a:rPr lang="ru-RU" sz="1600" dirty="0" smtClean="0">
                <a:latin typeface="Times New Roman" pitchFamily="18" charset="0"/>
                <a:cs typeface="Times New Roman" pitchFamily="18" charset="0"/>
              </a:rPr>
              <a:t> </a:t>
            </a:r>
            <a:r>
              <a:rPr lang="ru-RU" sz="3600" dirty="0">
                <a:solidFill>
                  <a:srgbClr val="C00000"/>
                </a:solidFill>
                <a:latin typeface="Times New Roman" pitchFamily="18" charset="0"/>
                <a:cs typeface="Times New Roman" pitchFamily="18" charset="0"/>
              </a:rPr>
              <a:t>о</a:t>
            </a:r>
            <a:r>
              <a:rPr lang="ru-RU" sz="3600" dirty="0" smtClean="0">
                <a:solidFill>
                  <a:srgbClr val="C00000"/>
                </a:solidFill>
                <a:latin typeface="Times New Roman" pitchFamily="18" charset="0"/>
                <a:cs typeface="Times New Roman" pitchFamily="18" charset="0"/>
              </a:rPr>
              <a:t>благородить </a:t>
            </a:r>
            <a:r>
              <a:rPr lang="ru-RU" sz="3600" dirty="0">
                <a:solidFill>
                  <a:srgbClr val="C00000"/>
                </a:solidFill>
                <a:latin typeface="Times New Roman" pitchFamily="18" charset="0"/>
                <a:cs typeface="Times New Roman" pitchFamily="18" charset="0"/>
              </a:rPr>
              <a:t>территорию детского сада  и очистить  близлежащую природную зону;   </a:t>
            </a:r>
            <a:r>
              <a:rPr lang="ru-RU" sz="3600" dirty="0" smtClean="0">
                <a:solidFill>
                  <a:srgbClr val="C00000"/>
                </a:solidFill>
                <a:latin typeface="Times New Roman" pitchFamily="18" charset="0"/>
                <a:cs typeface="Times New Roman" pitchFamily="18" charset="0"/>
              </a:rPr>
              <a:t>сформировать экологическую культуру </a:t>
            </a:r>
            <a:r>
              <a:rPr lang="ru-RU" sz="3600" dirty="0">
                <a:solidFill>
                  <a:srgbClr val="C00000"/>
                </a:solidFill>
                <a:latin typeface="Times New Roman" pitchFamily="18" charset="0"/>
                <a:cs typeface="Times New Roman" pitchFamily="18" charset="0"/>
              </a:rPr>
              <a:t>дошкольников ДОУ и их родителей.</a:t>
            </a:r>
            <a:br>
              <a:rPr lang="ru-RU" sz="3600" dirty="0">
                <a:solidFill>
                  <a:srgbClr val="C00000"/>
                </a:solidFill>
                <a:latin typeface="Times New Roman" pitchFamily="18" charset="0"/>
                <a:cs typeface="Times New Roman" pitchFamily="18" charset="0"/>
              </a:rPr>
            </a:br>
            <a:endParaRPr lang="ru-RU" sz="3600"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507288" cy="6178698"/>
          </a:xfrm>
        </p:spPr>
        <p:txBody>
          <a:bodyPr>
            <a:noAutofit/>
          </a:bodyPr>
          <a:lstStyle/>
          <a:p>
            <a:pPr fontAlgn="auto">
              <a:lnSpc>
                <a:spcPct val="150000"/>
              </a:lnSpc>
              <a:spcAft>
                <a:spcPts val="0"/>
              </a:spcAft>
              <a:defRPr/>
            </a:pPr>
            <a:r>
              <a:rPr lang="ru-RU" sz="2400" u="sng" dirty="0">
                <a:solidFill>
                  <a:srgbClr val="002060"/>
                </a:solidFill>
                <a:latin typeface="Times New Roman" pitchFamily="18" charset="0"/>
                <a:cs typeface="Times New Roman" pitchFamily="18" charset="0"/>
              </a:rPr>
              <a:t>Задачи проекта:</a:t>
            </a:r>
            <a:r>
              <a:rPr lang="ru-RU" sz="2400" dirty="0">
                <a:solidFill>
                  <a:srgbClr val="C00000"/>
                </a:solidFill>
                <a:latin typeface="Times New Roman" pitchFamily="18" charset="0"/>
                <a:cs typeface="Times New Roman" pitchFamily="18" charset="0"/>
              </a:rPr>
              <a:t/>
            </a:r>
            <a:br>
              <a:rPr lang="ru-RU" sz="2400" dirty="0">
                <a:solidFill>
                  <a:srgbClr val="C00000"/>
                </a:solidFill>
                <a:latin typeface="Times New Roman" pitchFamily="18" charset="0"/>
                <a:cs typeface="Times New Roman" pitchFamily="18" charset="0"/>
              </a:rPr>
            </a:br>
            <a:r>
              <a:rPr lang="ru-RU" sz="2400" dirty="0" smtClean="0">
                <a:solidFill>
                  <a:srgbClr val="C00000"/>
                </a:solidFill>
                <a:latin typeface="Times New Roman" pitchFamily="18" charset="0"/>
                <a:cs typeface="Times New Roman" pitchFamily="18" charset="0"/>
              </a:rPr>
              <a:t>-изучить </a:t>
            </a:r>
            <a:r>
              <a:rPr lang="ru-RU" sz="2400" dirty="0">
                <a:solidFill>
                  <a:srgbClr val="C00000"/>
                </a:solidFill>
                <a:latin typeface="Times New Roman" pitchFamily="18" charset="0"/>
                <a:cs typeface="Times New Roman" pitchFamily="18" charset="0"/>
              </a:rPr>
              <a:t>экологическое состояние территории детского сада и близлежащей  природной  </a:t>
            </a:r>
            <a:r>
              <a:rPr lang="ru-RU" sz="2400" dirty="0" smtClean="0">
                <a:solidFill>
                  <a:srgbClr val="C00000"/>
                </a:solidFill>
                <a:latin typeface="Times New Roman" pitchFamily="18" charset="0"/>
                <a:cs typeface="Times New Roman" pitchFamily="18" charset="0"/>
              </a:rPr>
              <a:t>зоны;</a:t>
            </a:r>
            <a:r>
              <a:rPr lang="ru-RU" sz="2400" dirty="0">
                <a:solidFill>
                  <a:srgbClr val="C00000"/>
                </a:solidFill>
                <a:latin typeface="Times New Roman" pitchFamily="18" charset="0"/>
                <a:cs typeface="Times New Roman" pitchFamily="18" charset="0"/>
              </a:rPr>
              <a:t/>
            </a:r>
            <a:br>
              <a:rPr lang="ru-RU" sz="2400" dirty="0">
                <a:solidFill>
                  <a:srgbClr val="C00000"/>
                </a:solidFill>
                <a:latin typeface="Times New Roman" pitchFamily="18" charset="0"/>
                <a:cs typeface="Times New Roman" pitchFamily="18" charset="0"/>
              </a:rPr>
            </a:br>
            <a:r>
              <a:rPr lang="ru-RU" sz="2400" dirty="0" smtClean="0">
                <a:solidFill>
                  <a:srgbClr val="C00000"/>
                </a:solidFill>
                <a:latin typeface="Times New Roman" pitchFamily="18" charset="0"/>
                <a:cs typeface="Times New Roman" pitchFamily="18" charset="0"/>
              </a:rPr>
              <a:t>-привлечь </a:t>
            </a:r>
            <a:r>
              <a:rPr lang="ru-RU" sz="2400" dirty="0">
                <a:solidFill>
                  <a:srgbClr val="C00000"/>
                </a:solidFill>
                <a:latin typeface="Times New Roman" pitchFamily="18" charset="0"/>
                <a:cs typeface="Times New Roman" pitchFamily="18" charset="0"/>
              </a:rPr>
              <a:t>внимания воспитанников ДОУ и их родителей к проблеме </a:t>
            </a:r>
            <a:r>
              <a:rPr lang="ru-RU" sz="2400" dirty="0" smtClean="0">
                <a:solidFill>
                  <a:srgbClr val="C00000"/>
                </a:solidFill>
                <a:latin typeface="Times New Roman" pitchFamily="18" charset="0"/>
                <a:cs typeface="Times New Roman" pitchFamily="18" charset="0"/>
              </a:rPr>
              <a:t>;</a:t>
            </a:r>
            <a:r>
              <a:rPr lang="ru-RU" sz="2400" dirty="0">
                <a:solidFill>
                  <a:srgbClr val="C00000"/>
                </a:solidFill>
                <a:latin typeface="Times New Roman" pitchFamily="18" charset="0"/>
                <a:cs typeface="Times New Roman" pitchFamily="18" charset="0"/>
              </a:rPr>
              <a:t/>
            </a:r>
            <a:br>
              <a:rPr lang="ru-RU" sz="2400" dirty="0">
                <a:solidFill>
                  <a:srgbClr val="C00000"/>
                </a:solidFill>
                <a:latin typeface="Times New Roman" pitchFamily="18" charset="0"/>
                <a:cs typeface="Times New Roman" pitchFamily="18" charset="0"/>
              </a:rPr>
            </a:br>
            <a:r>
              <a:rPr lang="ru-RU" sz="2400" dirty="0">
                <a:solidFill>
                  <a:srgbClr val="C00000"/>
                </a:solidFill>
                <a:latin typeface="Times New Roman" pitchFamily="18" charset="0"/>
                <a:cs typeface="Times New Roman" pitchFamily="18" charset="0"/>
              </a:rPr>
              <a:t> - </a:t>
            </a:r>
            <a:r>
              <a:rPr lang="ru-RU" sz="2400" dirty="0" smtClean="0">
                <a:solidFill>
                  <a:srgbClr val="C00000"/>
                </a:solidFill>
                <a:latin typeface="Times New Roman" pitchFamily="18" charset="0"/>
                <a:cs typeface="Times New Roman" pitchFamily="18" charset="0"/>
              </a:rPr>
              <a:t>разработать </a:t>
            </a:r>
            <a:r>
              <a:rPr lang="ru-RU" sz="2400" dirty="0">
                <a:solidFill>
                  <a:srgbClr val="C00000"/>
                </a:solidFill>
                <a:latin typeface="Times New Roman" pitchFamily="18" charset="0"/>
                <a:cs typeface="Times New Roman" pitchFamily="18" charset="0"/>
              </a:rPr>
              <a:t>план работы по решению данной  </a:t>
            </a:r>
            <a:r>
              <a:rPr lang="ru-RU" sz="2400" dirty="0" smtClean="0">
                <a:solidFill>
                  <a:srgbClr val="C00000"/>
                </a:solidFill>
                <a:latin typeface="Times New Roman" pitchFamily="18" charset="0"/>
                <a:cs typeface="Times New Roman" pitchFamily="18" charset="0"/>
              </a:rPr>
              <a:t>проблемы;</a:t>
            </a:r>
            <a:r>
              <a:rPr lang="ru-RU" sz="2400" dirty="0">
                <a:solidFill>
                  <a:srgbClr val="C00000"/>
                </a:solidFill>
                <a:latin typeface="Times New Roman" pitchFamily="18" charset="0"/>
                <a:cs typeface="Times New Roman" pitchFamily="18" charset="0"/>
              </a:rPr>
              <a:t/>
            </a:r>
            <a:br>
              <a:rPr lang="ru-RU" sz="2400" dirty="0">
                <a:solidFill>
                  <a:srgbClr val="C00000"/>
                </a:solidFill>
                <a:latin typeface="Times New Roman" pitchFamily="18" charset="0"/>
                <a:cs typeface="Times New Roman" pitchFamily="18" charset="0"/>
              </a:rPr>
            </a:br>
            <a:r>
              <a:rPr lang="ru-RU" sz="2400" dirty="0" smtClean="0">
                <a:solidFill>
                  <a:srgbClr val="C00000"/>
                </a:solidFill>
                <a:latin typeface="Times New Roman" pitchFamily="18" charset="0"/>
                <a:cs typeface="Times New Roman" pitchFamily="18" charset="0"/>
              </a:rPr>
              <a:t>-организовать </a:t>
            </a:r>
            <a:r>
              <a:rPr lang="ru-RU" sz="2400" dirty="0">
                <a:solidFill>
                  <a:srgbClr val="C00000"/>
                </a:solidFill>
                <a:latin typeface="Times New Roman" pitchFamily="18" charset="0"/>
                <a:cs typeface="Times New Roman" pitchFamily="18" charset="0"/>
              </a:rPr>
              <a:t>совместные с воспитанниками ДОУ и их родителями  экологические десанты по уборке территории детского сада и близлежащей  природной  зоны.</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507288" cy="5674642"/>
          </a:xfrm>
        </p:spPr>
        <p:txBody>
          <a:bodyPr>
            <a:noAutofit/>
          </a:bodyPr>
          <a:lstStyle/>
          <a:p>
            <a:pPr fontAlgn="auto">
              <a:lnSpc>
                <a:spcPct val="150000"/>
              </a:lnSpc>
              <a:spcAft>
                <a:spcPts val="0"/>
              </a:spcAft>
              <a:defRPr/>
            </a:pPr>
            <a:r>
              <a:rPr lang="ru-RU" sz="2000" dirty="0" smtClean="0">
                <a:solidFill>
                  <a:srgbClr val="C00000"/>
                </a:solidFill>
                <a:latin typeface="Times New Roman" pitchFamily="18" charset="0"/>
                <a:cs typeface="Times New Roman" pitchFamily="18" charset="0"/>
              </a:rPr>
              <a:t/>
            </a:r>
            <a:br>
              <a:rPr lang="ru-RU" sz="2000" dirty="0" smtClean="0">
                <a:solidFill>
                  <a:srgbClr val="C00000"/>
                </a:solidFill>
                <a:latin typeface="Times New Roman" pitchFamily="18" charset="0"/>
                <a:cs typeface="Times New Roman" pitchFamily="18" charset="0"/>
              </a:rPr>
            </a:br>
            <a:r>
              <a:rPr lang="ru-RU" sz="2000" dirty="0">
                <a:solidFill>
                  <a:srgbClr val="C00000"/>
                </a:solidFill>
                <a:latin typeface="Times New Roman" pitchFamily="18" charset="0"/>
                <a:cs typeface="Times New Roman" pitchFamily="18" charset="0"/>
              </a:rPr>
              <a:t/>
            </a:r>
            <a:br>
              <a:rPr lang="ru-RU" sz="2000" dirty="0">
                <a:solidFill>
                  <a:srgbClr val="C00000"/>
                </a:solidFill>
                <a:latin typeface="Times New Roman" pitchFamily="18" charset="0"/>
                <a:cs typeface="Times New Roman" pitchFamily="18" charset="0"/>
              </a:rPr>
            </a:br>
            <a:r>
              <a:rPr lang="ru-RU" sz="2000" u="sng" dirty="0" smtClean="0">
                <a:solidFill>
                  <a:srgbClr val="002060"/>
                </a:solidFill>
                <a:latin typeface="Times New Roman" pitchFamily="18" charset="0"/>
                <a:cs typeface="Times New Roman" pitchFamily="18" charset="0"/>
              </a:rPr>
              <a:t>Продукт </a:t>
            </a:r>
            <a:r>
              <a:rPr lang="ru-RU" sz="2000" u="sng" dirty="0">
                <a:solidFill>
                  <a:srgbClr val="002060"/>
                </a:solidFill>
                <a:latin typeface="Times New Roman" pitchFamily="18" charset="0"/>
                <a:cs typeface="Times New Roman" pitchFamily="18" charset="0"/>
              </a:rPr>
              <a:t>детской деятельности: </a:t>
            </a:r>
            <a:r>
              <a:rPr lang="ru-RU" sz="2000" u="sng" dirty="0" smtClean="0">
                <a:solidFill>
                  <a:srgbClr val="002060"/>
                </a:solidFill>
                <a:latin typeface="Times New Roman" pitchFamily="18" charset="0"/>
                <a:cs typeface="Times New Roman" pitchFamily="18" charset="0"/>
              </a:rPr>
              <a:t> </a:t>
            </a:r>
            <a:r>
              <a:rPr lang="ru-RU" sz="2000" dirty="0" smtClean="0">
                <a:solidFill>
                  <a:srgbClr val="C00000"/>
                </a:solidFill>
                <a:latin typeface="Times New Roman" pitchFamily="18" charset="0"/>
                <a:cs typeface="Times New Roman" pitchFamily="18" charset="0"/>
              </a:rPr>
              <a:t>рисунки</a:t>
            </a:r>
            <a:r>
              <a:rPr lang="ru-RU" sz="2000" dirty="0">
                <a:solidFill>
                  <a:srgbClr val="C00000"/>
                </a:solidFill>
                <a:latin typeface="Times New Roman" pitchFamily="18" charset="0"/>
                <a:cs typeface="Times New Roman" pitchFamily="18" charset="0"/>
              </a:rPr>
              <a:t>,  плакаты, книжки- малышки «Красная книга», выставки, конкурсы, скворечники, кормушки, цветники, дидактические экологические игры, экологические сказки, экологические развлечения, досуги, праздники, комнатные цветы, коллекции, экологические акции, новые деревца на участке детского сада, огород, </a:t>
            </a:r>
            <a:r>
              <a:rPr lang="ru-RU" sz="2000" dirty="0" err="1">
                <a:solidFill>
                  <a:srgbClr val="C00000"/>
                </a:solidFill>
                <a:latin typeface="Times New Roman" pitchFamily="18" charset="0"/>
                <a:cs typeface="Times New Roman" pitchFamily="18" charset="0"/>
              </a:rPr>
              <a:t>фитоогород</a:t>
            </a:r>
            <a:r>
              <a:rPr lang="ru-RU" sz="2000" dirty="0">
                <a:solidFill>
                  <a:srgbClr val="C00000"/>
                </a:solidFill>
                <a:latin typeface="Times New Roman" pitchFamily="18" charset="0"/>
                <a:cs typeface="Times New Roman" pitchFamily="18" charset="0"/>
              </a:rPr>
              <a:t>, экспериментально - исследовательские работы</a:t>
            </a:r>
            <a:br>
              <a:rPr lang="ru-RU" sz="2000" dirty="0">
                <a:solidFill>
                  <a:srgbClr val="C00000"/>
                </a:solidFill>
                <a:latin typeface="Times New Roman" pitchFamily="18" charset="0"/>
                <a:cs typeface="Times New Roman" pitchFamily="18" charset="0"/>
              </a:rPr>
            </a:br>
            <a:r>
              <a:rPr lang="ru-RU" sz="2000" u="sng" dirty="0">
                <a:solidFill>
                  <a:srgbClr val="002060"/>
                </a:solidFill>
                <a:latin typeface="Times New Roman" pitchFamily="18" charset="0"/>
                <a:cs typeface="Times New Roman" pitchFamily="18" charset="0"/>
              </a:rPr>
              <a:t>Продукт проектной деятельности: </a:t>
            </a:r>
            <a:r>
              <a:rPr lang="ru-RU" sz="2000" dirty="0" smtClean="0">
                <a:solidFill>
                  <a:srgbClr val="C00000"/>
                </a:solidFill>
                <a:latin typeface="Times New Roman" pitchFamily="18" charset="0"/>
                <a:cs typeface="Times New Roman" pitchFamily="18" charset="0"/>
              </a:rPr>
              <a:t>стенды</a:t>
            </a:r>
            <a:r>
              <a:rPr lang="ru-RU" sz="2000" dirty="0">
                <a:solidFill>
                  <a:srgbClr val="C00000"/>
                </a:solidFill>
                <a:latin typeface="Times New Roman" pitchFamily="18" charset="0"/>
                <a:cs typeface="Times New Roman" pitchFamily="18" charset="0"/>
              </a:rPr>
              <a:t>, фотографии, папки-проекты, схемы, карты экологических тропинок, экологические акции, лабораторные или опытнические зоны в группах, художественная литература.</a:t>
            </a:r>
            <a:br>
              <a:rPr lang="ru-RU" sz="2000" dirty="0">
                <a:solidFill>
                  <a:srgbClr val="C00000"/>
                </a:solidFill>
                <a:latin typeface="Times New Roman" pitchFamily="18" charset="0"/>
                <a:cs typeface="Times New Roman" pitchFamily="18" charset="0"/>
              </a:rPr>
            </a:br>
            <a:endParaRPr lang="ru-RU" sz="2000"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746650"/>
          </a:xfrm>
        </p:spPr>
        <p:txBody>
          <a:bodyPr/>
          <a:lstStyle/>
          <a:p>
            <a:pPr fontAlgn="auto">
              <a:lnSpc>
                <a:spcPct val="150000"/>
              </a:lnSpc>
              <a:spcAft>
                <a:spcPts val="0"/>
              </a:spcAft>
              <a:defRPr/>
            </a:pPr>
            <a:r>
              <a:rPr lang="ru-RU" sz="1800" u="sng" dirty="0">
                <a:solidFill>
                  <a:srgbClr val="002060"/>
                </a:solidFill>
                <a:latin typeface="Times New Roman" pitchFamily="18" charset="0"/>
                <a:cs typeface="Times New Roman" pitchFamily="18" charset="0"/>
              </a:rPr>
              <a:t>Этапы реализации проекта</a:t>
            </a:r>
            <a:r>
              <a:rPr lang="ru-RU" sz="1800" u="sng" dirty="0" smtClean="0">
                <a:solidFill>
                  <a:srgbClr val="002060"/>
                </a:solidFill>
                <a:latin typeface="Times New Roman" pitchFamily="18" charset="0"/>
                <a:cs typeface="Times New Roman" pitchFamily="18" charset="0"/>
              </a:rPr>
              <a:t>:</a:t>
            </a:r>
            <a:br>
              <a:rPr lang="ru-RU" sz="1800" u="sng" dirty="0" smtClean="0">
                <a:solidFill>
                  <a:srgbClr val="002060"/>
                </a:solidFill>
                <a:latin typeface="Times New Roman" pitchFamily="18" charset="0"/>
                <a:cs typeface="Times New Roman" pitchFamily="18" charset="0"/>
              </a:rPr>
            </a:br>
            <a:r>
              <a:rPr lang="ru-RU" sz="1800" dirty="0">
                <a:solidFill>
                  <a:srgbClr val="C00000"/>
                </a:solidFill>
                <a:latin typeface="Times New Roman" pitchFamily="18" charset="0"/>
                <a:cs typeface="Times New Roman" pitchFamily="18" charset="0"/>
              </a:rPr>
              <a:t/>
            </a:r>
            <a:br>
              <a:rPr lang="ru-RU" sz="1800" dirty="0">
                <a:solidFill>
                  <a:srgbClr val="C00000"/>
                </a:solidFill>
                <a:latin typeface="Times New Roman" pitchFamily="18" charset="0"/>
                <a:cs typeface="Times New Roman" pitchFamily="18" charset="0"/>
              </a:rPr>
            </a:br>
            <a:r>
              <a:rPr lang="ru-RU" sz="1800" u="sng" dirty="0">
                <a:solidFill>
                  <a:srgbClr val="002060"/>
                </a:solidFill>
                <a:latin typeface="Times New Roman" pitchFamily="18" charset="0"/>
                <a:cs typeface="Times New Roman" pitchFamily="18" charset="0"/>
              </a:rPr>
              <a:t>1. Подготовительный </a:t>
            </a:r>
            <a:r>
              <a:rPr lang="ru-RU" sz="1800" dirty="0">
                <a:solidFill>
                  <a:srgbClr val="C00000"/>
                </a:solidFill>
                <a:latin typeface="Times New Roman" pitchFamily="18" charset="0"/>
                <a:cs typeface="Times New Roman" pitchFamily="18" charset="0"/>
              </a:rPr>
              <a:t>(с 15 марта по 1 апреля </a:t>
            </a:r>
            <a:r>
              <a:rPr lang="ru-RU" sz="1800" dirty="0" smtClean="0">
                <a:solidFill>
                  <a:srgbClr val="C00000"/>
                </a:solidFill>
                <a:latin typeface="Times New Roman" pitchFamily="18" charset="0"/>
                <a:cs typeface="Times New Roman" pitchFamily="18" charset="0"/>
              </a:rPr>
              <a:t>2020 </a:t>
            </a:r>
            <a:r>
              <a:rPr lang="ru-RU" sz="1800" dirty="0">
                <a:solidFill>
                  <a:srgbClr val="C00000"/>
                </a:solidFill>
                <a:latin typeface="Times New Roman" pitchFamily="18" charset="0"/>
                <a:cs typeface="Times New Roman" pitchFamily="18" charset="0"/>
              </a:rPr>
              <a:t>года): постановка цели и задач, определение направлений, объектов и методов исследования, предварительная работа с педагогами, детьми и их родителями, выбор оборудования и материалов </a:t>
            </a:r>
            <a:br>
              <a:rPr lang="ru-RU" sz="1800" dirty="0">
                <a:solidFill>
                  <a:srgbClr val="C00000"/>
                </a:solidFill>
                <a:latin typeface="Times New Roman" pitchFamily="18" charset="0"/>
                <a:cs typeface="Times New Roman" pitchFamily="18" charset="0"/>
              </a:rPr>
            </a:br>
            <a:r>
              <a:rPr lang="ru-RU" sz="1800" u="sng" dirty="0">
                <a:solidFill>
                  <a:srgbClr val="002060"/>
                </a:solidFill>
                <a:latin typeface="Times New Roman" pitchFamily="18" charset="0"/>
                <a:cs typeface="Times New Roman" pitchFamily="18" charset="0"/>
              </a:rPr>
              <a:t>2. Основной </a:t>
            </a:r>
            <a:r>
              <a:rPr lang="ru-RU" sz="1800" dirty="0">
                <a:solidFill>
                  <a:srgbClr val="C00000"/>
                </a:solidFill>
                <a:latin typeface="Times New Roman" pitchFamily="18" charset="0"/>
                <a:cs typeface="Times New Roman" pitchFamily="18" charset="0"/>
              </a:rPr>
              <a:t>(с 3 апреля  по 22 мая </a:t>
            </a:r>
            <a:r>
              <a:rPr lang="ru-RU" sz="1800" dirty="0" smtClean="0">
                <a:solidFill>
                  <a:srgbClr val="C00000"/>
                </a:solidFill>
                <a:latin typeface="Times New Roman" pitchFamily="18" charset="0"/>
                <a:cs typeface="Times New Roman" pitchFamily="18" charset="0"/>
              </a:rPr>
              <a:t>2020 </a:t>
            </a:r>
            <a:r>
              <a:rPr lang="ru-RU" sz="1800" dirty="0">
                <a:solidFill>
                  <a:srgbClr val="C00000"/>
                </a:solidFill>
                <a:latin typeface="Times New Roman" pitchFamily="18" charset="0"/>
                <a:cs typeface="Times New Roman" pitchFamily="18" charset="0"/>
              </a:rPr>
              <a:t>года): собственно исследовательский: поиск ответов на поставленные вопросы разными способами</a:t>
            </a:r>
            <a:br>
              <a:rPr lang="ru-RU" sz="1800" dirty="0">
                <a:solidFill>
                  <a:srgbClr val="C00000"/>
                </a:solidFill>
                <a:latin typeface="Times New Roman" pitchFamily="18" charset="0"/>
                <a:cs typeface="Times New Roman" pitchFamily="18" charset="0"/>
              </a:rPr>
            </a:br>
            <a:r>
              <a:rPr lang="ru-RU" sz="1800" u="sng" dirty="0">
                <a:solidFill>
                  <a:srgbClr val="002060"/>
                </a:solidFill>
                <a:latin typeface="Times New Roman" pitchFamily="18" charset="0"/>
                <a:cs typeface="Times New Roman" pitchFamily="18" charset="0"/>
              </a:rPr>
              <a:t>3. Заключительный </a:t>
            </a:r>
            <a:r>
              <a:rPr lang="ru-RU" sz="1800" dirty="0">
                <a:solidFill>
                  <a:srgbClr val="C00000"/>
                </a:solidFill>
                <a:latin typeface="Times New Roman" pitchFamily="18" charset="0"/>
                <a:cs typeface="Times New Roman" pitchFamily="18" charset="0"/>
              </a:rPr>
              <a:t>(с 23 мая по 31 мая </a:t>
            </a:r>
            <a:r>
              <a:rPr lang="ru-RU" sz="1800" dirty="0" smtClean="0">
                <a:solidFill>
                  <a:srgbClr val="C00000"/>
                </a:solidFill>
                <a:latin typeface="Times New Roman" pitchFamily="18" charset="0"/>
                <a:cs typeface="Times New Roman" pitchFamily="18" charset="0"/>
              </a:rPr>
              <a:t>2020 </a:t>
            </a:r>
            <a:r>
              <a:rPr lang="ru-RU" sz="1800" dirty="0">
                <a:solidFill>
                  <a:srgbClr val="C00000"/>
                </a:solidFill>
                <a:latin typeface="Times New Roman" pitchFamily="18" charset="0"/>
                <a:cs typeface="Times New Roman" pitchFamily="18" charset="0"/>
              </a:rPr>
              <a:t>года): обобщающий (заключительный): обобщение результатов работы в самой различной форме, их анализ, закрепление полученных знаний, формулировка выводов и, по возможности, составление рекомендаций.</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p:cNvGraphicFramePr>
            <a:graphicFrameLocks noGrp="1"/>
          </p:cNvGraphicFramePr>
          <p:nvPr>
            <p:extLst>
              <p:ext uri="{D42A27DB-BD31-4B8C-83A1-F6EECF244321}">
                <p14:modId xmlns:p14="http://schemas.microsoft.com/office/powerpoint/2010/main" val="1289825064"/>
              </p:ext>
            </p:extLst>
          </p:nvPr>
        </p:nvGraphicFramePr>
        <p:xfrm>
          <a:off x="107504" y="726853"/>
          <a:ext cx="8784976" cy="6006435"/>
        </p:xfrm>
        <a:graphic>
          <a:graphicData uri="http://schemas.openxmlformats.org/drawingml/2006/table">
            <a:tbl>
              <a:tblPr firstRow="1" firstCol="1" bandRow="1"/>
              <a:tblGrid>
                <a:gridCol w="440857">
                  <a:extLst>
                    <a:ext uri="{9D8B030D-6E8A-4147-A177-3AD203B41FA5}">
                      <a16:colId xmlns:a16="http://schemas.microsoft.com/office/drawing/2014/main" val="20000"/>
                    </a:ext>
                  </a:extLst>
                </a:gridCol>
                <a:gridCol w="3114903">
                  <a:extLst>
                    <a:ext uri="{9D8B030D-6E8A-4147-A177-3AD203B41FA5}">
                      <a16:colId xmlns:a16="http://schemas.microsoft.com/office/drawing/2014/main" val="20001"/>
                    </a:ext>
                  </a:extLst>
                </a:gridCol>
                <a:gridCol w="1792332">
                  <a:extLst>
                    <a:ext uri="{9D8B030D-6E8A-4147-A177-3AD203B41FA5}">
                      <a16:colId xmlns:a16="http://schemas.microsoft.com/office/drawing/2014/main" val="20002"/>
                    </a:ext>
                  </a:extLst>
                </a:gridCol>
                <a:gridCol w="1531252">
                  <a:extLst>
                    <a:ext uri="{9D8B030D-6E8A-4147-A177-3AD203B41FA5}">
                      <a16:colId xmlns:a16="http://schemas.microsoft.com/office/drawing/2014/main" val="20003"/>
                    </a:ext>
                  </a:extLst>
                </a:gridCol>
                <a:gridCol w="1905632">
                  <a:extLst>
                    <a:ext uri="{9D8B030D-6E8A-4147-A177-3AD203B41FA5}">
                      <a16:colId xmlns:a16="http://schemas.microsoft.com/office/drawing/2014/main" val="20004"/>
                    </a:ext>
                  </a:extLst>
                </a:gridCol>
              </a:tblGrid>
              <a:tr h="412463">
                <a:tc>
                  <a:txBody>
                    <a:bodyPr/>
                    <a:lstStyle/>
                    <a:p>
                      <a:pPr algn="just">
                        <a:lnSpc>
                          <a:spcPct val="115000"/>
                        </a:lnSpc>
                        <a:spcAft>
                          <a:spcPts val="0"/>
                        </a:spcAft>
                      </a:pPr>
                      <a:r>
                        <a:rPr lang="ru-RU" sz="1200" b="1" dirty="0">
                          <a:effectLst/>
                          <a:latin typeface="Times New Roman"/>
                          <a:ea typeface="Times New Roman"/>
                        </a:rPr>
                        <a:t>№ </a:t>
                      </a:r>
                      <a:endParaRPr lang="ru-RU" sz="1200" dirty="0">
                        <a:effectLst/>
                        <a:latin typeface="Times New Roman"/>
                        <a:ea typeface="Times New Roman"/>
                      </a:endParaRP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tabLst>
                          <a:tab pos="1627505" algn="r"/>
                        </a:tabLst>
                      </a:pPr>
                      <a:r>
                        <a:rPr lang="ru-RU" sz="1200" b="1" dirty="0">
                          <a:effectLst/>
                          <a:latin typeface="Times New Roman"/>
                          <a:ea typeface="Times New Roman"/>
                        </a:rPr>
                        <a:t>Комплекс мероприятий</a:t>
                      </a:r>
                      <a:endParaRPr lang="ru-RU" sz="1200" dirty="0">
                        <a:effectLst/>
                        <a:latin typeface="Times New Roman"/>
                        <a:ea typeface="Times New Roman"/>
                      </a:endParaRP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a:effectLst/>
                          <a:latin typeface="Times New Roman"/>
                          <a:ea typeface="Times New Roman"/>
                        </a:rPr>
                        <a:t>Место проведения</a:t>
                      </a:r>
                      <a:endParaRPr lang="ru-RU" sz="1200">
                        <a:effectLst/>
                        <a:latin typeface="Times New Roman"/>
                        <a:ea typeface="Times New Roman"/>
                      </a:endParaRP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b="1">
                          <a:effectLst/>
                          <a:latin typeface="Times New Roman"/>
                          <a:ea typeface="Times New Roman"/>
                        </a:rPr>
                        <a:t>Сроки проведения</a:t>
                      </a:r>
                      <a:endParaRPr lang="ru-RU" sz="1200">
                        <a:effectLst/>
                        <a:latin typeface="Times New Roman"/>
                        <a:ea typeface="Times New Roman"/>
                      </a:endParaRP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a:effectLst/>
                          <a:latin typeface="Times New Roman"/>
                          <a:ea typeface="Times New Roman"/>
                        </a:rPr>
                        <a:t>Ответственный</a:t>
                      </a:r>
                      <a:endParaRPr lang="ru-RU" sz="1200">
                        <a:effectLst/>
                        <a:latin typeface="Times New Roman"/>
                        <a:ea typeface="Times New Roman"/>
                      </a:endParaRP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74400">
                <a:tc gridSpan="5">
                  <a:txBody>
                    <a:bodyPr/>
                    <a:lstStyle/>
                    <a:p>
                      <a:pPr algn="ctr">
                        <a:lnSpc>
                          <a:spcPct val="115000"/>
                        </a:lnSpc>
                        <a:spcAft>
                          <a:spcPts val="0"/>
                        </a:spcAft>
                      </a:pPr>
                      <a:r>
                        <a:rPr lang="ru-RU" sz="1200" b="1" dirty="0">
                          <a:effectLst/>
                          <a:latin typeface="Times New Roman"/>
                          <a:ea typeface="Times New Roman"/>
                        </a:rPr>
                        <a:t>Этап 1</a:t>
                      </a:r>
                      <a:endParaRPr lang="ru-RU" sz="1200" dirty="0">
                        <a:effectLst/>
                        <a:latin typeface="Times New Roman"/>
                        <a:ea typeface="Times New Roman"/>
                      </a:endParaRP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1"/>
                  </a:ext>
                </a:extLst>
              </a:tr>
              <a:tr h="1442413">
                <a:tc>
                  <a:txBody>
                    <a:bodyPr/>
                    <a:lstStyle/>
                    <a:p>
                      <a:pPr algn="just">
                        <a:lnSpc>
                          <a:spcPct val="115000"/>
                        </a:lnSpc>
                        <a:spcAft>
                          <a:spcPts val="0"/>
                        </a:spcAft>
                      </a:pPr>
                      <a:r>
                        <a:rPr lang="ru-RU" sz="1200">
                          <a:effectLst/>
                          <a:latin typeface="Times New Roman"/>
                          <a:ea typeface="Times New Roman"/>
                        </a:rPr>
                        <a:t>1</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dirty="0">
                          <a:effectLst/>
                          <a:latin typeface="Times New Roman"/>
                          <a:ea typeface="Times New Roman"/>
                        </a:rPr>
                        <a:t>Изучение методической литературы по теме Николаева С.Н. «Методика экологического воспитания в детском саду»;</a:t>
                      </a:r>
                    </a:p>
                    <a:p>
                      <a:pPr>
                        <a:lnSpc>
                          <a:spcPct val="115000"/>
                        </a:lnSpc>
                        <a:spcAft>
                          <a:spcPts val="0"/>
                        </a:spcAft>
                      </a:pPr>
                      <a:r>
                        <a:rPr lang="ru-RU" sz="1200" dirty="0">
                          <a:effectLst/>
                          <a:latin typeface="Times New Roman"/>
                          <a:ea typeface="Times New Roman"/>
                        </a:rPr>
                        <a:t>Аксенова З.Ф. «Войди в природу другом, Экологическое воспитание дошкольников»;</a:t>
                      </a:r>
                    </a:p>
                    <a:p>
                      <a:pPr>
                        <a:lnSpc>
                          <a:spcPct val="115000"/>
                        </a:lnSpc>
                        <a:spcAft>
                          <a:spcPts val="0"/>
                        </a:spcAft>
                      </a:pPr>
                      <a:r>
                        <a:rPr lang="ru-RU" sz="1200" dirty="0">
                          <a:effectLst/>
                          <a:latin typeface="Times New Roman"/>
                          <a:ea typeface="Times New Roman"/>
                        </a:rPr>
                        <a:t>Рыжова «Экологическое развитие детей в детском саду» Подбор материала.</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Методический кабинет, групповые комнаты</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15 –марта</a:t>
                      </a:r>
                    </a:p>
                    <a:p>
                      <a:pPr algn="just">
                        <a:lnSpc>
                          <a:spcPct val="115000"/>
                        </a:lnSpc>
                        <a:spcAft>
                          <a:spcPts val="0"/>
                        </a:spcAft>
                      </a:pPr>
                      <a:r>
                        <a:rPr lang="ru-RU" sz="1200" dirty="0">
                          <a:effectLst/>
                          <a:latin typeface="Times New Roman"/>
                          <a:ea typeface="Times New Roman"/>
                        </a:rPr>
                        <a:t>25 марта</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effectLst/>
                          <a:latin typeface="Times New Roman"/>
                          <a:ea typeface="Times New Roman"/>
                        </a:rPr>
                        <a:t>воспитатели</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12463">
                <a:tc>
                  <a:txBody>
                    <a:bodyPr/>
                    <a:lstStyle/>
                    <a:p>
                      <a:pPr algn="just">
                        <a:lnSpc>
                          <a:spcPct val="115000"/>
                        </a:lnSpc>
                        <a:spcAft>
                          <a:spcPts val="0"/>
                        </a:spcAft>
                      </a:pPr>
                      <a:r>
                        <a:rPr lang="ru-RU" sz="1200">
                          <a:effectLst/>
                          <a:latin typeface="Times New Roman"/>
                          <a:ea typeface="Times New Roman"/>
                        </a:rPr>
                        <a:t>2 </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dirty="0">
                          <a:effectLst/>
                          <a:latin typeface="Times New Roman"/>
                          <a:ea typeface="Times New Roman"/>
                        </a:rPr>
                        <a:t>Разработка мониторинга (Приложение 1)</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Методический кабинет</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effectLst/>
                          <a:latin typeface="Times New Roman"/>
                          <a:ea typeface="Times New Roman"/>
                        </a:rPr>
                        <a:t>20-25 марта</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effectLst/>
                          <a:latin typeface="Times New Roman"/>
                          <a:ea typeface="Times New Roman"/>
                        </a:rPr>
                        <a:t>воспитатели</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25180">
                <a:tc>
                  <a:txBody>
                    <a:bodyPr/>
                    <a:lstStyle/>
                    <a:p>
                      <a:pPr algn="just">
                        <a:lnSpc>
                          <a:spcPct val="115000"/>
                        </a:lnSpc>
                        <a:spcAft>
                          <a:spcPts val="0"/>
                        </a:spcAft>
                      </a:pPr>
                      <a:r>
                        <a:rPr lang="ru-RU" sz="1200">
                          <a:effectLst/>
                          <a:latin typeface="Times New Roman"/>
                          <a:ea typeface="Times New Roman"/>
                        </a:rPr>
                        <a:t>3</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dirty="0">
                          <a:effectLst/>
                          <a:latin typeface="Times New Roman"/>
                          <a:ea typeface="Times New Roman"/>
                        </a:rPr>
                        <a:t>Опрос для родителей «Почему нужно беречь природу» (Приложение 2)</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Старшие и подготовительные группы</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18-20 марта</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воспитатели</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986940">
                <a:tc>
                  <a:txBody>
                    <a:bodyPr/>
                    <a:lstStyle/>
                    <a:p>
                      <a:pPr algn="just">
                        <a:lnSpc>
                          <a:spcPct val="115000"/>
                        </a:lnSpc>
                        <a:spcAft>
                          <a:spcPts val="0"/>
                        </a:spcAft>
                      </a:pPr>
                      <a:r>
                        <a:rPr lang="ru-RU" sz="1200">
                          <a:effectLst/>
                          <a:latin typeface="Times New Roman"/>
                          <a:ea typeface="Times New Roman"/>
                        </a:rPr>
                        <a:t>4</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effectLst/>
                          <a:latin typeface="Times New Roman"/>
                          <a:ea typeface="Times New Roman"/>
                        </a:rPr>
                        <a:t>Проведение родительского собрания. Презентация проекта         </a:t>
                      </a:r>
                    </a:p>
                    <a:p>
                      <a:pPr>
                        <a:lnSpc>
                          <a:spcPct val="115000"/>
                        </a:lnSpc>
                        <a:spcAft>
                          <a:spcPts val="0"/>
                        </a:spcAft>
                      </a:pPr>
                      <a:r>
                        <a:rPr lang="ru-RU" sz="1200">
                          <a:effectLst/>
                          <a:latin typeface="Times New Roman"/>
                          <a:ea typeface="Times New Roman"/>
                        </a:rPr>
                        <a:t>«Сохраним наш поселок вместе»</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Музыкальный зал</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27 марта</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Воспитатели, старшая медсестра,</a:t>
                      </a:r>
                    </a:p>
                    <a:p>
                      <a:pPr algn="just">
                        <a:lnSpc>
                          <a:spcPct val="115000"/>
                        </a:lnSpc>
                        <a:spcAft>
                          <a:spcPts val="0"/>
                        </a:spcAft>
                      </a:pPr>
                      <a:r>
                        <a:rPr lang="ru-RU" sz="1200" dirty="0">
                          <a:effectLst/>
                          <a:latin typeface="Times New Roman"/>
                          <a:ea typeface="Times New Roman"/>
                        </a:rPr>
                        <a:t>заведующий детским садом</a:t>
                      </a:r>
                    </a:p>
                    <a:p>
                      <a:pPr algn="just">
                        <a:lnSpc>
                          <a:spcPct val="115000"/>
                        </a:lnSpc>
                        <a:spcAft>
                          <a:spcPts val="0"/>
                        </a:spcAft>
                      </a:pPr>
                      <a:r>
                        <a:rPr lang="ru-RU" sz="1200" dirty="0">
                          <a:effectLst/>
                          <a:latin typeface="Times New Roman"/>
                          <a:ea typeface="Times New Roman"/>
                        </a:rPr>
                        <a:t> </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822805">
                <a:tc>
                  <a:txBody>
                    <a:bodyPr/>
                    <a:lstStyle/>
                    <a:p>
                      <a:pPr algn="just">
                        <a:lnSpc>
                          <a:spcPct val="115000"/>
                        </a:lnSpc>
                        <a:spcAft>
                          <a:spcPts val="0"/>
                        </a:spcAft>
                      </a:pPr>
                      <a:r>
                        <a:rPr lang="ru-RU" sz="1200">
                          <a:effectLst/>
                          <a:latin typeface="Times New Roman"/>
                          <a:ea typeface="Times New Roman"/>
                        </a:rPr>
                        <a:t>5</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effectLst/>
                          <a:latin typeface="Times New Roman"/>
                          <a:ea typeface="Times New Roman"/>
                        </a:rPr>
                        <a:t>Разработка плана мероприятий, конспектов образовательной деятельности по изданиям Николаева С.Н. «Методика экологического воспитания в детском саду»;</a:t>
                      </a:r>
                    </a:p>
                    <a:p>
                      <a:pPr>
                        <a:lnSpc>
                          <a:spcPct val="115000"/>
                        </a:lnSpc>
                        <a:spcAft>
                          <a:spcPts val="0"/>
                        </a:spcAft>
                      </a:pPr>
                      <a:r>
                        <a:rPr lang="ru-RU" sz="1200">
                          <a:effectLst/>
                          <a:latin typeface="Times New Roman"/>
                          <a:ea typeface="Times New Roman"/>
                        </a:rPr>
                        <a:t>Аксенова З.Ф. «Войди в природу другом, Экологическое воспитание дошкольников»;</a:t>
                      </a:r>
                    </a:p>
                    <a:p>
                      <a:pPr>
                        <a:lnSpc>
                          <a:spcPct val="115000"/>
                        </a:lnSpc>
                        <a:spcAft>
                          <a:spcPts val="0"/>
                        </a:spcAft>
                      </a:pPr>
                      <a:r>
                        <a:rPr lang="ru-RU" sz="1200">
                          <a:effectLst/>
                          <a:latin typeface="Times New Roman"/>
                          <a:ea typeface="Times New Roman"/>
                        </a:rPr>
                        <a:t>Рыжова «Экологическое развитие детей в детском саду»</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effectLst/>
                          <a:latin typeface="Times New Roman"/>
                          <a:ea typeface="Times New Roman"/>
                        </a:rPr>
                        <a:t>МБДОУ</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26 марта-1 апреля </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effectLst/>
                          <a:latin typeface="Times New Roman"/>
                          <a:ea typeface="Times New Roman"/>
                        </a:rPr>
                        <a:t>Музыкальный руководитель, воспитатели, старшая медсестра,</a:t>
                      </a:r>
                    </a:p>
                    <a:p>
                      <a:pPr algn="just">
                        <a:lnSpc>
                          <a:spcPct val="115000"/>
                        </a:lnSpc>
                        <a:spcAft>
                          <a:spcPts val="0"/>
                        </a:spcAft>
                      </a:pPr>
                      <a:r>
                        <a:rPr lang="ru-RU" sz="1200" dirty="0">
                          <a:effectLst/>
                          <a:latin typeface="Times New Roman"/>
                          <a:ea typeface="Times New Roman"/>
                        </a:rPr>
                        <a:t>заведующий детским садом</a:t>
                      </a:r>
                    </a:p>
                    <a:p>
                      <a:pPr algn="just">
                        <a:lnSpc>
                          <a:spcPct val="115000"/>
                        </a:lnSpc>
                        <a:spcAft>
                          <a:spcPts val="0"/>
                        </a:spcAft>
                      </a:pPr>
                      <a:r>
                        <a:rPr lang="ru-RU" sz="1200" dirty="0">
                          <a:effectLst/>
                          <a:latin typeface="Times New Roman"/>
                          <a:ea typeface="Times New Roman"/>
                        </a:rPr>
                        <a:t> </a:t>
                      </a:r>
                    </a:p>
                    <a:p>
                      <a:pPr algn="just">
                        <a:lnSpc>
                          <a:spcPct val="115000"/>
                        </a:lnSpc>
                        <a:spcAft>
                          <a:spcPts val="0"/>
                        </a:spcAft>
                      </a:pPr>
                      <a:r>
                        <a:rPr lang="ru-RU" sz="1200" dirty="0">
                          <a:effectLst/>
                          <a:latin typeface="Times New Roman"/>
                          <a:ea typeface="Times New Roman"/>
                        </a:rPr>
                        <a:t> </a:t>
                      </a:r>
                    </a:p>
                  </a:txBody>
                  <a:tcPr marL="29419" marR="294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4" name="Rectangle 1"/>
          <p:cNvSpPr>
            <a:spLocks noGrp="1" noChangeArrowheads="1"/>
          </p:cNvSpPr>
          <p:nvPr>
            <p:ph type="title"/>
          </p:nvPr>
        </p:nvSpPr>
        <p:spPr bwMode="auto">
          <a:xfrm>
            <a:off x="4479634" y="296334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tabLst>
                <a:tab pos="1627188" algn="r"/>
              </a:tabLst>
              <a:defRPr>
                <a:solidFill>
                  <a:schemeClr val="tx1"/>
                </a:solidFill>
                <a:latin typeface="Arial" pitchFamily="34" charset="0"/>
                <a:cs typeface="Arial" pitchFamily="34" charset="0"/>
              </a:defRPr>
            </a:lvl1pPr>
            <a:lvl2pPr>
              <a:tabLst>
                <a:tab pos="1627188" algn="r"/>
              </a:tabLst>
              <a:defRPr>
                <a:solidFill>
                  <a:schemeClr val="tx1"/>
                </a:solidFill>
                <a:latin typeface="Arial" pitchFamily="34" charset="0"/>
                <a:cs typeface="Arial" pitchFamily="34" charset="0"/>
              </a:defRPr>
            </a:lvl2pPr>
            <a:lvl3pPr>
              <a:tabLst>
                <a:tab pos="1627188" algn="r"/>
              </a:tabLst>
              <a:defRPr>
                <a:solidFill>
                  <a:schemeClr val="tx1"/>
                </a:solidFill>
                <a:latin typeface="Arial" pitchFamily="34" charset="0"/>
                <a:cs typeface="Arial" pitchFamily="34" charset="0"/>
              </a:defRPr>
            </a:lvl3pPr>
            <a:lvl4pPr>
              <a:tabLst>
                <a:tab pos="1627188" algn="r"/>
              </a:tabLst>
              <a:defRPr>
                <a:solidFill>
                  <a:schemeClr val="tx1"/>
                </a:solidFill>
                <a:latin typeface="Arial" pitchFamily="34" charset="0"/>
                <a:cs typeface="Arial" pitchFamily="34" charset="0"/>
              </a:defRPr>
            </a:lvl4pPr>
            <a:lvl5pPr>
              <a:tabLst>
                <a:tab pos="1627188" algn="r"/>
              </a:tabLst>
              <a:defRPr>
                <a:solidFill>
                  <a:schemeClr val="tx1"/>
                </a:solidFill>
                <a:latin typeface="Arial" pitchFamily="34" charset="0"/>
                <a:cs typeface="Arial" pitchFamily="34" charset="0"/>
              </a:defRPr>
            </a:lvl5pPr>
            <a:lvl6pPr fontAlgn="base">
              <a:spcBef>
                <a:spcPct val="0"/>
              </a:spcBef>
              <a:spcAft>
                <a:spcPct val="0"/>
              </a:spcAft>
              <a:tabLst>
                <a:tab pos="1627188" algn="r"/>
              </a:tabLst>
              <a:defRPr>
                <a:solidFill>
                  <a:schemeClr val="tx1"/>
                </a:solidFill>
                <a:latin typeface="Arial" pitchFamily="34" charset="0"/>
                <a:cs typeface="Arial" pitchFamily="34" charset="0"/>
              </a:defRPr>
            </a:lvl6pPr>
            <a:lvl7pPr fontAlgn="base">
              <a:spcBef>
                <a:spcPct val="0"/>
              </a:spcBef>
              <a:spcAft>
                <a:spcPct val="0"/>
              </a:spcAft>
              <a:tabLst>
                <a:tab pos="1627188" algn="r"/>
              </a:tabLst>
              <a:defRPr>
                <a:solidFill>
                  <a:schemeClr val="tx1"/>
                </a:solidFill>
                <a:latin typeface="Arial" pitchFamily="34" charset="0"/>
                <a:cs typeface="Arial" pitchFamily="34" charset="0"/>
              </a:defRPr>
            </a:lvl7pPr>
            <a:lvl8pPr fontAlgn="base">
              <a:spcBef>
                <a:spcPct val="0"/>
              </a:spcBef>
              <a:spcAft>
                <a:spcPct val="0"/>
              </a:spcAft>
              <a:tabLst>
                <a:tab pos="1627188" algn="r"/>
              </a:tabLst>
              <a:defRPr>
                <a:solidFill>
                  <a:schemeClr val="tx1"/>
                </a:solidFill>
                <a:latin typeface="Arial" pitchFamily="34" charset="0"/>
                <a:cs typeface="Arial" pitchFamily="34" charset="0"/>
              </a:defRPr>
            </a:lvl8pPr>
            <a:lvl9pPr fontAlgn="base">
              <a:spcBef>
                <a:spcPct val="0"/>
              </a:spcBef>
              <a:spcAft>
                <a:spcPct val="0"/>
              </a:spcAft>
              <a:tabLst>
                <a:tab pos="1627188" algn="r"/>
              </a:tabLst>
              <a:defRPr>
                <a:solidFill>
                  <a:schemeClr val="tx1"/>
                </a:solidFill>
                <a:latin typeface="Arial" pitchFamily="34" charset="0"/>
                <a:cs typeface="Arial"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tab pos="1627188" algn="r"/>
              </a:tabLst>
            </a:pP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TextBox 4"/>
          <p:cNvSpPr txBox="1"/>
          <p:nvPr/>
        </p:nvSpPr>
        <p:spPr>
          <a:xfrm>
            <a:off x="2195736" y="56271"/>
            <a:ext cx="4176464" cy="400110"/>
          </a:xfrm>
          <a:prstGeom prst="rect">
            <a:avLst/>
          </a:prstGeom>
          <a:noFill/>
        </p:spPr>
        <p:txBody>
          <a:bodyPr wrap="square" rtlCol="0">
            <a:spAutoFit/>
          </a:bodyPr>
          <a:lstStyle/>
          <a:p>
            <a:pPr algn="ctr"/>
            <a:r>
              <a:rPr lang="ru-RU" sz="2000" dirty="0" smtClean="0">
                <a:solidFill>
                  <a:srgbClr val="00B050"/>
                </a:solidFill>
                <a:latin typeface="Arial Black" panose="020B0A04020102020204" pitchFamily="34" charset="0"/>
              </a:rPr>
              <a:t>План мероприятий</a:t>
            </a:r>
            <a:endParaRPr lang="ru-RU" sz="2000" dirty="0">
              <a:solidFill>
                <a:srgbClr val="00B050"/>
              </a:solidFill>
              <a:latin typeface="Arial Black" panose="020B0A0402010202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94722"/>
          </a:xfrm>
        </p:spPr>
        <p:txBody>
          <a:bodyPr/>
          <a:lstStyle/>
          <a:p>
            <a:pPr fontAlgn="auto">
              <a:lnSpc>
                <a:spcPct val="150000"/>
              </a:lnSpc>
              <a:spcAft>
                <a:spcPts val="0"/>
              </a:spcAft>
              <a:defRPr/>
            </a:pPr>
            <a:endParaRPr lang="ru-RU" sz="1800" dirty="0">
              <a:solidFill>
                <a:srgbClr val="C00000"/>
              </a:solidFill>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5565707"/>
              </p:ext>
            </p:extLst>
          </p:nvPr>
        </p:nvGraphicFramePr>
        <p:xfrm>
          <a:off x="179512" y="75414"/>
          <a:ext cx="8964488" cy="6882743"/>
        </p:xfrm>
        <a:graphic>
          <a:graphicData uri="http://schemas.openxmlformats.org/drawingml/2006/table">
            <a:tbl>
              <a:tblPr firstRow="1" firstCol="1" bandRow="1"/>
              <a:tblGrid>
                <a:gridCol w="432048">
                  <a:extLst>
                    <a:ext uri="{9D8B030D-6E8A-4147-A177-3AD203B41FA5}">
                      <a16:colId xmlns:a16="http://schemas.microsoft.com/office/drawing/2014/main" val="20000"/>
                    </a:ext>
                  </a:extLst>
                </a:gridCol>
                <a:gridCol w="3094079">
                  <a:extLst>
                    <a:ext uri="{9D8B030D-6E8A-4147-A177-3AD203B41FA5}">
                      <a16:colId xmlns:a16="http://schemas.microsoft.com/office/drawing/2014/main" val="20001"/>
                    </a:ext>
                  </a:extLst>
                </a:gridCol>
                <a:gridCol w="1777396">
                  <a:extLst>
                    <a:ext uri="{9D8B030D-6E8A-4147-A177-3AD203B41FA5}">
                      <a16:colId xmlns:a16="http://schemas.microsoft.com/office/drawing/2014/main" val="20002"/>
                    </a:ext>
                  </a:extLst>
                </a:gridCol>
                <a:gridCol w="1825269">
                  <a:extLst>
                    <a:ext uri="{9D8B030D-6E8A-4147-A177-3AD203B41FA5}">
                      <a16:colId xmlns:a16="http://schemas.microsoft.com/office/drawing/2014/main" val="20003"/>
                    </a:ext>
                  </a:extLst>
                </a:gridCol>
                <a:gridCol w="1835696">
                  <a:extLst>
                    <a:ext uri="{9D8B030D-6E8A-4147-A177-3AD203B41FA5}">
                      <a16:colId xmlns:a16="http://schemas.microsoft.com/office/drawing/2014/main" val="20004"/>
                    </a:ext>
                  </a:extLst>
                </a:gridCol>
              </a:tblGrid>
              <a:tr h="260648">
                <a:tc gridSpan="5">
                  <a:txBody>
                    <a:bodyPr/>
                    <a:lstStyle/>
                    <a:p>
                      <a:pPr algn="ctr">
                        <a:lnSpc>
                          <a:spcPct val="115000"/>
                        </a:lnSpc>
                        <a:spcAft>
                          <a:spcPts val="0"/>
                        </a:spcAft>
                      </a:pPr>
                      <a:endParaRPr lang="ru-RU" sz="900" b="1" dirty="0" smtClean="0">
                        <a:effectLst/>
                        <a:latin typeface="Times New Roman"/>
                        <a:ea typeface="Times New Roman"/>
                      </a:endParaRPr>
                    </a:p>
                    <a:p>
                      <a:pPr algn="ctr">
                        <a:lnSpc>
                          <a:spcPct val="115000"/>
                        </a:lnSpc>
                        <a:spcAft>
                          <a:spcPts val="0"/>
                        </a:spcAft>
                      </a:pPr>
                      <a:r>
                        <a:rPr lang="ru-RU" sz="900" b="1" dirty="0" smtClean="0">
                          <a:effectLst/>
                          <a:latin typeface="Times New Roman"/>
                          <a:ea typeface="Times New Roman"/>
                        </a:rPr>
                        <a:t>Этап </a:t>
                      </a:r>
                      <a:r>
                        <a:rPr lang="ru-RU" sz="900" b="1" dirty="0">
                          <a:effectLst/>
                          <a:latin typeface="Times New Roman"/>
                          <a:ea typeface="Times New Roman"/>
                        </a:rPr>
                        <a:t>2</a:t>
                      </a:r>
                      <a:endParaRPr lang="ru-RU" sz="900" dirty="0">
                        <a:effectLst/>
                        <a:latin typeface="Times New Roman"/>
                        <a:ea typeface="Times New Roman"/>
                      </a:endParaRP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91502">
                <a:tc>
                  <a:txBody>
                    <a:bodyPr/>
                    <a:lstStyle/>
                    <a:p>
                      <a:pPr algn="just">
                        <a:lnSpc>
                          <a:spcPct val="115000"/>
                        </a:lnSpc>
                        <a:spcAft>
                          <a:spcPts val="0"/>
                        </a:spcAft>
                      </a:pPr>
                      <a:r>
                        <a:rPr lang="ru-RU" sz="1050" dirty="0">
                          <a:effectLst/>
                          <a:latin typeface="Times New Roman" panose="02020603050405020304" pitchFamily="18" charset="0"/>
                          <a:ea typeface="Times New Roman"/>
                          <a:cs typeface="Times New Roman" panose="02020603050405020304" pitchFamily="18" charset="0"/>
                        </a:rPr>
                        <a:t>1</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Участие в конкурсе «Эковесна-2017»</a:t>
                      </a:r>
                    </a:p>
                    <a:p>
                      <a:pPr>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a:t>
                      </a:r>
                    </a:p>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a:t>
                      </a:r>
                    </a:p>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15 марта-30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Педагоги, воспитанники родители.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91533">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2</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pPr>
                      <a:r>
                        <a:rPr lang="ru-RU" sz="900" dirty="0">
                          <a:effectLst/>
                          <a:latin typeface="Times New Roman" panose="02020603050405020304" pitchFamily="18" charset="0"/>
                          <a:ea typeface="Calibri"/>
                          <a:cs typeface="Times New Roman" panose="02020603050405020304" pitchFamily="18" charset="0"/>
                        </a:rPr>
                        <a:t>Конкурс «Огород на подоконнике» среди групп детского сада.</a:t>
                      </a:r>
                      <a:endParaRPr lang="ru-RU" sz="900" dirty="0">
                        <a:effectLst/>
                        <a:latin typeface="Times New Roman" panose="02020603050405020304" pitchFamily="18" charset="0"/>
                        <a:cs typeface="Times New Roman" panose="02020603050405020304" pitchFamily="18" charset="0"/>
                      </a:endParaRP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Групповые  комнаты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30 марта -20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Педагоги, воспитанники родители.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91533">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3</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Акция «Сохраним дереву жизнь» (сбор макулатуры)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Территория детского сада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3-6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Педагоги, воспитанникиродители.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16412">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4</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Познавательно-исследовательская  деятельность</a:t>
                      </a:r>
                    </a:p>
                    <a:p>
                      <a:pPr>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 с детьми  подготовительной к школе группы на тему: «Новая жизнь старой бумаги»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Групповая  комната,  кабинет татарского языка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4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Долгова </a:t>
                      </a:r>
                      <a:endParaRPr lang="ru-RU" sz="900" dirty="0" smtClean="0">
                        <a:effectLst/>
                        <a:latin typeface="Times New Roman" panose="02020603050405020304" pitchFamily="18" charset="0"/>
                        <a:ea typeface="Times New Roman"/>
                        <a:cs typeface="Times New Roman" panose="02020603050405020304" pitchFamily="18" charset="0"/>
                      </a:endParaRPr>
                    </a:p>
                    <a:p>
                      <a:pPr algn="just">
                        <a:lnSpc>
                          <a:spcPct val="115000"/>
                        </a:lnSpc>
                        <a:spcAft>
                          <a:spcPts val="0"/>
                        </a:spcAft>
                      </a:pPr>
                      <a:r>
                        <a:rPr lang="ru-RU" sz="900" dirty="0" smtClean="0">
                          <a:effectLst/>
                          <a:latin typeface="Times New Roman" panose="02020603050405020304" pitchFamily="18" charset="0"/>
                          <a:ea typeface="Times New Roman"/>
                          <a:cs typeface="Times New Roman" panose="02020603050405020304" pitchFamily="18" charset="0"/>
                        </a:rPr>
                        <a:t>Валентина Н</a:t>
                      </a:r>
                    </a:p>
                    <a:p>
                      <a:pPr algn="just">
                        <a:lnSpc>
                          <a:spcPct val="115000"/>
                        </a:lnSpc>
                        <a:spcAft>
                          <a:spcPts val="0"/>
                        </a:spcAft>
                      </a:pPr>
                      <a:r>
                        <a:rPr lang="ru-RU" sz="900" dirty="0" err="1" smtClean="0">
                          <a:effectLst/>
                          <a:latin typeface="Times New Roman" panose="02020603050405020304" pitchFamily="18" charset="0"/>
                          <a:ea typeface="Times New Roman"/>
                          <a:cs typeface="Times New Roman" panose="02020603050405020304" pitchFamily="18" charset="0"/>
                        </a:rPr>
                        <a:t>иколаевна</a:t>
                      </a:r>
                      <a:endParaRPr lang="ru-RU" sz="900" dirty="0">
                        <a:effectLst/>
                        <a:latin typeface="Times New Roman" panose="02020603050405020304" pitchFamily="18" charset="0"/>
                        <a:ea typeface="Times New Roman"/>
                        <a:cs typeface="Times New Roman" panose="02020603050405020304" pitchFamily="18" charset="0"/>
                      </a:endParaRP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22756">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5</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Выставка поделок «Космос и дети » из бумаги и бросового материала ко Дню космонавтики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Фойе детского сада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10-14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Пугачева </a:t>
                      </a:r>
                      <a:endParaRPr lang="ru-RU" sz="900" dirty="0" smtClean="0">
                        <a:effectLst/>
                        <a:latin typeface="Times New Roman" panose="02020603050405020304" pitchFamily="18" charset="0"/>
                        <a:ea typeface="Times New Roman"/>
                        <a:cs typeface="Times New Roman" panose="02020603050405020304" pitchFamily="18" charset="0"/>
                      </a:endParaRPr>
                    </a:p>
                    <a:p>
                      <a:pPr algn="just">
                        <a:lnSpc>
                          <a:spcPct val="115000"/>
                        </a:lnSpc>
                        <a:spcAft>
                          <a:spcPts val="0"/>
                        </a:spcAft>
                      </a:pPr>
                      <a:r>
                        <a:rPr lang="ru-RU" sz="900" dirty="0" smtClean="0">
                          <a:effectLst/>
                          <a:latin typeface="Times New Roman" panose="02020603050405020304" pitchFamily="18" charset="0"/>
                          <a:ea typeface="Times New Roman"/>
                          <a:cs typeface="Times New Roman" panose="02020603050405020304" pitchFamily="18" charset="0"/>
                        </a:rPr>
                        <a:t>Наталья </a:t>
                      </a:r>
                      <a:r>
                        <a:rPr lang="ru-RU" sz="900" dirty="0" err="1">
                          <a:effectLst/>
                          <a:latin typeface="Times New Roman" panose="02020603050405020304" pitchFamily="18" charset="0"/>
                          <a:ea typeface="Times New Roman"/>
                          <a:cs typeface="Times New Roman" panose="02020603050405020304" pitchFamily="18" charset="0"/>
                        </a:rPr>
                        <a:t>Хаимовна</a:t>
                      </a:r>
                      <a:endParaRPr lang="ru-RU" sz="900" dirty="0">
                        <a:effectLst/>
                        <a:latin typeface="Times New Roman" panose="02020603050405020304" pitchFamily="18" charset="0"/>
                        <a:ea typeface="Times New Roman"/>
                        <a:cs typeface="Times New Roman" panose="02020603050405020304" pitchFamily="18" charset="0"/>
                      </a:endParaRP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443377">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6</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Эколого - спортивное развлечение "Природа и дети" для детей старшего дошкольного возраста и их родителей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Музыкальный зал</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17 апреля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Кузьмина </a:t>
                      </a:r>
                      <a:endParaRPr lang="ru-RU" sz="900" dirty="0" smtClean="0">
                        <a:effectLst/>
                        <a:latin typeface="Times New Roman" panose="02020603050405020304" pitchFamily="18" charset="0"/>
                        <a:ea typeface="Times New Roman"/>
                        <a:cs typeface="Times New Roman" panose="02020603050405020304" pitchFamily="18" charset="0"/>
                      </a:endParaRPr>
                    </a:p>
                    <a:p>
                      <a:pPr algn="just">
                        <a:lnSpc>
                          <a:spcPct val="115000"/>
                        </a:lnSpc>
                        <a:spcAft>
                          <a:spcPts val="0"/>
                        </a:spcAft>
                      </a:pPr>
                      <a:r>
                        <a:rPr lang="ru-RU" sz="900" dirty="0" smtClean="0">
                          <a:effectLst/>
                          <a:latin typeface="Times New Roman" panose="02020603050405020304" pitchFamily="18" charset="0"/>
                          <a:ea typeface="Times New Roman"/>
                          <a:cs typeface="Times New Roman" panose="02020603050405020304" pitchFamily="18" charset="0"/>
                        </a:rPr>
                        <a:t>Ирина </a:t>
                      </a:r>
                      <a:r>
                        <a:rPr lang="ru-RU" sz="900" dirty="0">
                          <a:effectLst/>
                          <a:latin typeface="Times New Roman" panose="02020603050405020304" pitchFamily="18" charset="0"/>
                          <a:ea typeface="Times New Roman"/>
                          <a:cs typeface="Times New Roman" panose="02020603050405020304" pitchFamily="18" charset="0"/>
                        </a:rPr>
                        <a:t>Леонидовна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898911">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7</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Образовательная деятельность «Знакомство с красной книгой Республики Татарстан» с детьми подготовительной к школе группе. Выставка книжек- малышек «Красная Книга Республики Татарстан», изготовленных детьми совместно с родителями.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Кабинет татарского языка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20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err="1">
                          <a:effectLst/>
                          <a:latin typeface="Times New Roman" panose="02020603050405020304" pitchFamily="18" charset="0"/>
                          <a:ea typeface="Times New Roman"/>
                          <a:cs typeface="Times New Roman" panose="02020603050405020304" pitchFamily="18" charset="0"/>
                        </a:rPr>
                        <a:t>Кичатая</a:t>
                      </a:r>
                      <a:r>
                        <a:rPr lang="ru-RU" sz="900" dirty="0">
                          <a:effectLst/>
                          <a:latin typeface="Times New Roman" panose="02020603050405020304" pitchFamily="18" charset="0"/>
                          <a:ea typeface="Times New Roman"/>
                          <a:cs typeface="Times New Roman" panose="02020603050405020304" pitchFamily="18" charset="0"/>
                        </a:rPr>
                        <a:t> </a:t>
                      </a:r>
                      <a:endParaRPr lang="ru-RU" sz="900" dirty="0" smtClean="0">
                        <a:effectLst/>
                        <a:latin typeface="Times New Roman" panose="02020603050405020304" pitchFamily="18" charset="0"/>
                        <a:ea typeface="Times New Roman"/>
                        <a:cs typeface="Times New Roman" panose="02020603050405020304" pitchFamily="18" charset="0"/>
                      </a:endParaRPr>
                    </a:p>
                    <a:p>
                      <a:pPr algn="just">
                        <a:lnSpc>
                          <a:spcPct val="115000"/>
                        </a:lnSpc>
                        <a:spcAft>
                          <a:spcPts val="0"/>
                        </a:spcAft>
                      </a:pPr>
                      <a:r>
                        <a:rPr lang="ru-RU" sz="900" dirty="0" smtClean="0">
                          <a:effectLst/>
                          <a:latin typeface="Times New Roman" panose="02020603050405020304" pitchFamily="18" charset="0"/>
                          <a:ea typeface="Times New Roman"/>
                          <a:cs typeface="Times New Roman" panose="02020603050405020304" pitchFamily="18" charset="0"/>
                        </a:rPr>
                        <a:t>Лариса </a:t>
                      </a:r>
                      <a:r>
                        <a:rPr lang="ru-RU" sz="900" dirty="0">
                          <a:effectLst/>
                          <a:latin typeface="Times New Roman" panose="02020603050405020304" pitchFamily="18" charset="0"/>
                          <a:ea typeface="Times New Roman"/>
                          <a:cs typeface="Times New Roman" panose="02020603050405020304" pitchFamily="18" charset="0"/>
                        </a:rPr>
                        <a:t>Андреевна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91533">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8</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Акция по посадке деревьев «Алея выпускников»</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Территория детского сада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22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Педагоги, </a:t>
                      </a:r>
                      <a:r>
                        <a:rPr lang="ru-RU" sz="900" dirty="0" err="1">
                          <a:effectLst/>
                          <a:latin typeface="Times New Roman" panose="02020603050405020304" pitchFamily="18" charset="0"/>
                          <a:ea typeface="Times New Roman"/>
                          <a:cs typeface="Times New Roman" panose="02020603050405020304" pitchFamily="18" charset="0"/>
                        </a:rPr>
                        <a:t>воспитанникиродители</a:t>
                      </a:r>
                      <a:r>
                        <a:rPr lang="ru-RU" sz="900" dirty="0">
                          <a:effectLst/>
                          <a:latin typeface="Times New Roman" panose="02020603050405020304" pitchFamily="18" charset="0"/>
                          <a:ea typeface="Times New Roman"/>
                          <a:cs typeface="Times New Roman" panose="02020603050405020304" pitchFamily="18" charset="0"/>
                        </a:rPr>
                        <a:t>.</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443377">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9</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Познавательно-исследовательская  деятельность</a:t>
                      </a:r>
                    </a:p>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с детьми  средней группы на тему: «Воздух невидимка»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Кабинет татарского языка</a:t>
                      </a:r>
                    </a:p>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23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err="1">
                          <a:effectLst/>
                          <a:latin typeface="Times New Roman" panose="02020603050405020304" pitchFamily="18" charset="0"/>
                          <a:ea typeface="Times New Roman"/>
                          <a:cs typeface="Times New Roman" panose="02020603050405020304" pitchFamily="18" charset="0"/>
                        </a:rPr>
                        <a:t>Кичатая</a:t>
                      </a:r>
                      <a:r>
                        <a:rPr lang="ru-RU" sz="900" dirty="0">
                          <a:effectLst/>
                          <a:latin typeface="Times New Roman" panose="02020603050405020304" pitchFamily="18" charset="0"/>
                          <a:ea typeface="Times New Roman"/>
                          <a:cs typeface="Times New Roman" panose="02020603050405020304" pitchFamily="18" charset="0"/>
                        </a:rPr>
                        <a:t> Лариса Андреевна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91533">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10</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Познавательная экскурсия, экологический десант «Живи родник»</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Родник</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26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Педагоги, воспитанники родители.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39689">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11</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Субботник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Улица Озерная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29 апреля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Педагоги, родители.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443377">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12</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Мероприятие по экологическому воспитанию для детей старшей группы </a:t>
                      </a:r>
                    </a:p>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Знакомство с Елочкой-иголочкой»</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Участок детского сада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4 мая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err="1">
                          <a:effectLst/>
                          <a:latin typeface="Times New Roman" panose="02020603050405020304" pitchFamily="18" charset="0"/>
                          <a:ea typeface="Times New Roman"/>
                          <a:cs typeface="Times New Roman" panose="02020603050405020304" pitchFamily="18" charset="0"/>
                        </a:rPr>
                        <a:t>Кичатая</a:t>
                      </a:r>
                      <a:r>
                        <a:rPr lang="ru-RU" sz="900" dirty="0">
                          <a:effectLst/>
                          <a:latin typeface="Times New Roman" panose="02020603050405020304" pitchFamily="18" charset="0"/>
                          <a:ea typeface="Times New Roman"/>
                          <a:cs typeface="Times New Roman" panose="02020603050405020304" pitchFamily="18" charset="0"/>
                        </a:rPr>
                        <a:t> Лариса Андреевна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322756">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13</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Акция по благоустройству территории детского сада «Подари детям сказку»</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Территория детского сада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6 мая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Педагоги, воспитанники, родители.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516412">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14</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Познавательно-исследовательская  деятельность</a:t>
                      </a:r>
                    </a:p>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с детьми  подготовительной к школе группы на тему: «Что происходит с мусором?»</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Опытный участок детского сада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10 мая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Долгова Валентина Николаевна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443377">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15</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Познавательная экскурсия, экологический десант  «Лесные спасатели»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Опушка леса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15 мая</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Педагоги, воспитанники, родители</a:t>
                      </a:r>
                    </a:p>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291533">
                <a:tc>
                  <a:txBody>
                    <a:bodyPr/>
                    <a:lstStyle/>
                    <a:p>
                      <a:pPr algn="just">
                        <a:lnSpc>
                          <a:spcPct val="115000"/>
                        </a:lnSpc>
                        <a:spcAft>
                          <a:spcPts val="0"/>
                        </a:spcAft>
                      </a:pPr>
                      <a:r>
                        <a:rPr lang="ru-RU" sz="1050">
                          <a:effectLst/>
                          <a:latin typeface="Times New Roman" panose="02020603050405020304" pitchFamily="18" charset="0"/>
                          <a:ea typeface="Times New Roman"/>
                          <a:cs typeface="Times New Roman" panose="02020603050405020304" pitchFamily="18" charset="0"/>
                        </a:rPr>
                        <a:t>16</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Акция «Красавица петунья» (посадка цветов)</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Цветники детского сада</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22 мая</a:t>
                      </a:r>
                    </a:p>
                    <a:p>
                      <a:pPr algn="just">
                        <a:lnSpc>
                          <a:spcPct val="115000"/>
                        </a:lnSpc>
                        <a:spcAft>
                          <a:spcPts val="0"/>
                        </a:spcAft>
                      </a:pPr>
                      <a:r>
                        <a:rPr lang="ru-RU" sz="900">
                          <a:effectLst/>
                          <a:latin typeface="Times New Roman" panose="02020603050405020304" pitchFamily="18" charset="0"/>
                          <a:ea typeface="Times New Roman"/>
                          <a:cs typeface="Times New Roman" panose="02020603050405020304" pitchFamily="18" charset="0"/>
                        </a:rPr>
                        <a:t> </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900" dirty="0">
                          <a:effectLst/>
                          <a:latin typeface="Times New Roman" panose="02020603050405020304" pitchFamily="18" charset="0"/>
                          <a:ea typeface="Times New Roman"/>
                          <a:cs typeface="Times New Roman" panose="02020603050405020304" pitchFamily="18" charset="0"/>
                        </a:rPr>
                        <a:t>Педагоги, воспитанники, родители.</a:t>
                      </a:r>
                    </a:p>
                  </a:txBody>
                  <a:tcPr marL="15618" marR="15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74638"/>
            <a:ext cx="8435280" cy="6322714"/>
          </a:xfrm>
        </p:spPr>
        <p:txBody>
          <a:bodyPr/>
          <a:lstStyle/>
          <a:p>
            <a:pPr fontAlgn="auto">
              <a:lnSpc>
                <a:spcPct val="150000"/>
              </a:lnSpc>
              <a:spcAft>
                <a:spcPts val="0"/>
              </a:spcAft>
              <a:defRPr/>
            </a:pPr>
            <a:endParaRPr lang="ru-RU" sz="1800" dirty="0">
              <a:solidFill>
                <a:srgbClr val="C00000"/>
              </a:solidFill>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1870558552"/>
              </p:ext>
            </p:extLst>
          </p:nvPr>
        </p:nvGraphicFramePr>
        <p:xfrm>
          <a:off x="251520" y="521298"/>
          <a:ext cx="8203029" cy="5571998"/>
        </p:xfrm>
        <a:graphic>
          <a:graphicData uri="http://schemas.openxmlformats.org/drawingml/2006/table">
            <a:tbl>
              <a:tblPr firstRow="1" firstCol="1" bandRow="1"/>
              <a:tblGrid>
                <a:gridCol w="418251">
                  <a:extLst>
                    <a:ext uri="{9D8B030D-6E8A-4147-A177-3AD203B41FA5}">
                      <a16:colId xmlns:a16="http://schemas.microsoft.com/office/drawing/2014/main" val="20000"/>
                    </a:ext>
                  </a:extLst>
                </a:gridCol>
                <a:gridCol w="2955182">
                  <a:extLst>
                    <a:ext uri="{9D8B030D-6E8A-4147-A177-3AD203B41FA5}">
                      <a16:colId xmlns:a16="http://schemas.microsoft.com/office/drawing/2014/main" val="20001"/>
                    </a:ext>
                  </a:extLst>
                </a:gridCol>
                <a:gridCol w="1700429">
                  <a:extLst>
                    <a:ext uri="{9D8B030D-6E8A-4147-A177-3AD203B41FA5}">
                      <a16:colId xmlns:a16="http://schemas.microsoft.com/office/drawing/2014/main" val="20002"/>
                    </a:ext>
                  </a:extLst>
                </a:gridCol>
                <a:gridCol w="1336174">
                  <a:extLst>
                    <a:ext uri="{9D8B030D-6E8A-4147-A177-3AD203B41FA5}">
                      <a16:colId xmlns:a16="http://schemas.microsoft.com/office/drawing/2014/main" val="20003"/>
                    </a:ext>
                  </a:extLst>
                </a:gridCol>
                <a:gridCol w="1792993">
                  <a:extLst>
                    <a:ext uri="{9D8B030D-6E8A-4147-A177-3AD203B41FA5}">
                      <a16:colId xmlns:a16="http://schemas.microsoft.com/office/drawing/2014/main" val="20004"/>
                    </a:ext>
                  </a:extLst>
                </a:gridCol>
              </a:tblGrid>
              <a:tr h="792088">
                <a:tc gridSpan="5">
                  <a:txBody>
                    <a:bodyPr/>
                    <a:lstStyle/>
                    <a:p>
                      <a:pPr algn="ctr">
                        <a:lnSpc>
                          <a:spcPct val="115000"/>
                        </a:lnSpc>
                        <a:spcAft>
                          <a:spcPts val="0"/>
                        </a:spcAft>
                      </a:pPr>
                      <a:r>
                        <a:rPr lang="ru-RU" sz="1400" b="1" dirty="0">
                          <a:effectLst/>
                          <a:latin typeface="Times New Roman"/>
                          <a:ea typeface="Times New Roman"/>
                        </a:rPr>
                        <a:t> </a:t>
                      </a:r>
                      <a:endParaRPr lang="ru-RU" sz="1400" dirty="0">
                        <a:effectLst/>
                        <a:latin typeface="Times New Roman"/>
                        <a:ea typeface="Times New Roman"/>
                      </a:endParaRPr>
                    </a:p>
                    <a:p>
                      <a:pPr algn="ctr">
                        <a:lnSpc>
                          <a:spcPct val="115000"/>
                        </a:lnSpc>
                        <a:spcAft>
                          <a:spcPts val="0"/>
                        </a:spcAft>
                      </a:pPr>
                      <a:r>
                        <a:rPr lang="ru-RU" sz="1400" b="1" dirty="0">
                          <a:effectLst/>
                          <a:latin typeface="Times New Roman"/>
                          <a:ea typeface="Times New Roman"/>
                        </a:rPr>
                        <a:t>Этап 3</a:t>
                      </a:r>
                      <a:endParaRPr lang="ru-RU" sz="14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1188131">
                <a:tc>
                  <a:txBody>
                    <a:bodyPr/>
                    <a:lstStyle/>
                    <a:p>
                      <a:pPr algn="just">
                        <a:lnSpc>
                          <a:spcPct val="115000"/>
                        </a:lnSpc>
                        <a:spcAft>
                          <a:spcPts val="0"/>
                        </a:spcAft>
                      </a:pPr>
                      <a:r>
                        <a:rPr lang="ru-RU" sz="1400">
                          <a:effectLst/>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400">
                          <a:effectLst/>
                          <a:latin typeface="Times New Roman"/>
                          <a:ea typeface="Times New Roman"/>
                        </a:rPr>
                        <a:t>Повторное проведение мониторинга (Приложение 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a:effectLst/>
                          <a:latin typeface="Times New Roman"/>
                          <a:ea typeface="Times New Roman"/>
                        </a:rPr>
                        <a:t>23 -25 мая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a:effectLst/>
                          <a:latin typeface="Times New Roman"/>
                          <a:ea typeface="Times New Roman"/>
                        </a:rPr>
                        <a:t>Педагоги, воспитанники, родители.</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88131">
                <a:tc>
                  <a:txBody>
                    <a:bodyPr/>
                    <a:lstStyle/>
                    <a:p>
                      <a:pPr algn="just">
                        <a:lnSpc>
                          <a:spcPct val="115000"/>
                        </a:lnSpc>
                        <a:spcAft>
                          <a:spcPts val="0"/>
                        </a:spcAft>
                      </a:pPr>
                      <a:r>
                        <a:rPr lang="ru-RU" sz="1400">
                          <a:effectLst/>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400">
                          <a:effectLst/>
                          <a:latin typeface="Times New Roman"/>
                          <a:ea typeface="Times New Roman"/>
                        </a:rPr>
                        <a:t>Обработка и оформление документации и материалов проекта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dirty="0">
                          <a:effectLst/>
                          <a:latin typeface="Times New Roman"/>
                          <a:ea typeface="Times New Roman"/>
                        </a:rPr>
                        <a:t>Рабочая лаборатория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dirty="0">
                          <a:effectLst/>
                          <a:latin typeface="Times New Roman"/>
                          <a:ea typeface="Times New Roman"/>
                        </a:rPr>
                        <a:t>26-29 мая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a:effectLst/>
                          <a:latin typeface="Times New Roman"/>
                          <a:ea typeface="Times New Roman"/>
                        </a:rPr>
                        <a:t>Педагоги</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179512">
                <a:tc>
                  <a:txBody>
                    <a:bodyPr/>
                    <a:lstStyle/>
                    <a:p>
                      <a:pPr algn="just">
                        <a:lnSpc>
                          <a:spcPct val="115000"/>
                        </a:lnSpc>
                        <a:spcAft>
                          <a:spcPts val="0"/>
                        </a:spcAft>
                      </a:pPr>
                      <a:r>
                        <a:rPr lang="ru-RU" sz="1400">
                          <a:effectLst/>
                          <a:latin typeface="Times New Roman"/>
                          <a:ea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400">
                          <a:effectLst/>
                          <a:latin typeface="Times New Roman"/>
                          <a:ea typeface="Times New Roman"/>
                        </a:rPr>
                        <a:t>Оценка проектной деятельности на педагогическом совете ДОУ</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a:effectLst/>
                          <a:latin typeface="Times New Roman"/>
                          <a:ea typeface="Times New Roman"/>
                        </a:rPr>
                        <a:t>Музыкальный зал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dirty="0">
                          <a:effectLst/>
                          <a:latin typeface="Times New Roman"/>
                          <a:ea typeface="Times New Roman"/>
                        </a:rPr>
                        <a:t>30 мая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dirty="0">
                          <a:effectLst/>
                          <a:latin typeface="Times New Roman"/>
                          <a:ea typeface="Times New Roman"/>
                        </a:rPr>
                        <a:t>Педагоги</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224136">
                <a:tc>
                  <a:txBody>
                    <a:bodyPr/>
                    <a:lstStyle/>
                    <a:p>
                      <a:pPr algn="just">
                        <a:lnSpc>
                          <a:spcPct val="115000"/>
                        </a:lnSpc>
                        <a:spcAft>
                          <a:spcPts val="0"/>
                        </a:spcAft>
                      </a:pPr>
                      <a:r>
                        <a:rPr lang="ru-RU" sz="1400">
                          <a:effectLst/>
                          <a:latin typeface="Times New Roman"/>
                          <a:ea typeface="Times New Roman"/>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400">
                          <a:effectLst/>
                          <a:latin typeface="Times New Roman"/>
                          <a:ea typeface="Times New Roman"/>
                        </a:rPr>
                        <a:t>Круглый стол. Результаты реализации проекта «Сохраним наш поселок вместе»</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a:effectLst/>
                          <a:latin typeface="Times New Roman"/>
                          <a:ea typeface="Times New Roman"/>
                        </a:rPr>
                        <a:t>Музыкальный зал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dirty="0">
                          <a:effectLst/>
                          <a:latin typeface="Times New Roman"/>
                          <a:ea typeface="Times New Roman"/>
                        </a:rPr>
                        <a:t>31 мая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dirty="0">
                          <a:effectLst/>
                          <a:latin typeface="Times New Roman"/>
                          <a:ea typeface="Times New Roman"/>
                        </a:rPr>
                        <a:t>Педагоги, воспитанники, родители.</a:t>
                      </a:r>
                    </a:p>
                    <a:p>
                      <a:pPr algn="just">
                        <a:lnSpc>
                          <a:spcPct val="115000"/>
                        </a:lnSpc>
                        <a:spcAft>
                          <a:spcPts val="0"/>
                        </a:spcAft>
                      </a:pPr>
                      <a:r>
                        <a:rPr lang="ru-RU" sz="14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551986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pPr algn="ctr">
              <a:spcAft>
                <a:spcPts val="0"/>
              </a:spcAft>
            </a:pPr>
            <a:r>
              <a:rPr lang="ru-RU" sz="1800" dirty="0">
                <a:solidFill>
                  <a:srgbClr val="C00000"/>
                </a:solidFill>
                <a:effectLst/>
                <a:latin typeface="Times New Roman"/>
                <a:ea typeface="Times New Roman"/>
              </a:rPr>
              <a:t>Участие в конкурсе «Эковесна-2017</a:t>
            </a:r>
            <a:r>
              <a:rPr lang="ru-RU" sz="1800" dirty="0" smtClean="0">
                <a:solidFill>
                  <a:srgbClr val="C00000"/>
                </a:solidFill>
                <a:effectLst/>
                <a:latin typeface="Times New Roman"/>
                <a:ea typeface="Times New Roman"/>
              </a:rPr>
              <a:t>»</a:t>
            </a:r>
            <a:r>
              <a:rPr lang="ru-RU" sz="1600" dirty="0">
                <a:effectLst/>
                <a:latin typeface="Times New Roman"/>
                <a:ea typeface="Times New Roman"/>
              </a:rPr>
              <a:t/>
            </a:r>
            <a:br>
              <a:rPr lang="ru-RU" sz="1600" dirty="0">
                <a:effectLst/>
                <a:latin typeface="Times New Roman"/>
                <a:ea typeface="Times New Roman"/>
              </a:rPr>
            </a:br>
            <a:endParaRPr lang="ru-RU" sz="1800" dirty="0">
              <a:solidFill>
                <a:srgbClr val="C00000"/>
              </a:solidFill>
              <a:latin typeface="Times New Roman" pitchFamily="18" charset="0"/>
              <a:cs typeface="Times New Roman" pitchFamily="18" charset="0"/>
            </a:endParaRPr>
          </a:p>
        </p:txBody>
      </p:sp>
      <p:pic>
        <p:nvPicPr>
          <p:cNvPr id="10242" name="Picture 2" descr="C:\Users\Солнышко\Desktop\ЭКО проект3\для ПРЕЗЕН\эковесна МОЯ\DSCN183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4921"/>
          <a:stretch/>
        </p:blipFill>
        <p:spPr bwMode="auto">
          <a:xfrm rot="21408605">
            <a:off x="357889" y="831669"/>
            <a:ext cx="3628326" cy="39241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43"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587" t="7589" r="12496"/>
          <a:stretch/>
        </p:blipFill>
        <p:spPr bwMode="auto">
          <a:xfrm rot="5677781">
            <a:off x="5247635" y="1983855"/>
            <a:ext cx="4424740" cy="292050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816" r="7831" b="3203"/>
          <a:stretch/>
        </p:blipFill>
        <p:spPr bwMode="auto">
          <a:xfrm rot="5400000">
            <a:off x="2327168" y="2721505"/>
            <a:ext cx="4869162" cy="34038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655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1000" fill="hold"/>
                                        <p:tgtEl>
                                          <p:spTgt spid="10243"/>
                                        </p:tgtEl>
                                        <p:attrNameLst>
                                          <p:attrName>ppt_w</p:attrName>
                                        </p:attrNameLst>
                                      </p:cBhvr>
                                      <p:tavLst>
                                        <p:tav tm="0">
                                          <p:val>
                                            <p:fltVal val="0"/>
                                          </p:val>
                                        </p:tav>
                                        <p:tav tm="100000">
                                          <p:val>
                                            <p:strVal val="#ppt_w"/>
                                          </p:val>
                                        </p:tav>
                                      </p:tavLst>
                                    </p:anim>
                                    <p:anim calcmode="lin" valueType="num">
                                      <p:cBhvr>
                                        <p:cTn id="8" dur="1000" fill="hold"/>
                                        <p:tgtEl>
                                          <p:spTgt spid="10243"/>
                                        </p:tgtEl>
                                        <p:attrNameLst>
                                          <p:attrName>ppt_h</p:attrName>
                                        </p:attrNameLst>
                                      </p:cBhvr>
                                      <p:tavLst>
                                        <p:tav tm="0">
                                          <p:val>
                                            <p:fltVal val="0"/>
                                          </p:val>
                                        </p:tav>
                                        <p:tav tm="100000">
                                          <p:val>
                                            <p:strVal val="#ppt_h"/>
                                          </p:val>
                                        </p:tav>
                                      </p:tavLst>
                                    </p:anim>
                                    <p:anim calcmode="lin" valueType="num">
                                      <p:cBhvr>
                                        <p:cTn id="9" dur="1000" fill="hold"/>
                                        <p:tgtEl>
                                          <p:spTgt spid="10243"/>
                                        </p:tgtEl>
                                        <p:attrNameLst>
                                          <p:attrName>style.rotation</p:attrName>
                                        </p:attrNameLst>
                                      </p:cBhvr>
                                      <p:tavLst>
                                        <p:tav tm="0">
                                          <p:val>
                                            <p:fltVal val="90"/>
                                          </p:val>
                                        </p:tav>
                                        <p:tav tm="100000">
                                          <p:val>
                                            <p:fltVal val="0"/>
                                          </p:val>
                                        </p:tav>
                                      </p:tavLst>
                                    </p:anim>
                                    <p:animEffect transition="in" filter="fade">
                                      <p:cBhvr>
                                        <p:cTn id="10" dur="1000"/>
                                        <p:tgtEl>
                                          <p:spTgt spid="1024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44"/>
                                        </p:tgtEl>
                                        <p:attrNameLst>
                                          <p:attrName>style.visibility</p:attrName>
                                        </p:attrNameLst>
                                      </p:cBhvr>
                                      <p:to>
                                        <p:strVal val="visible"/>
                                      </p:to>
                                    </p:set>
                                    <p:anim calcmode="lin" valueType="num">
                                      <p:cBhvr>
                                        <p:cTn id="15" dur="1000" fill="hold"/>
                                        <p:tgtEl>
                                          <p:spTgt spid="10244"/>
                                        </p:tgtEl>
                                        <p:attrNameLst>
                                          <p:attrName>ppt_w</p:attrName>
                                        </p:attrNameLst>
                                      </p:cBhvr>
                                      <p:tavLst>
                                        <p:tav tm="0">
                                          <p:val>
                                            <p:fltVal val="0"/>
                                          </p:val>
                                        </p:tav>
                                        <p:tav tm="100000">
                                          <p:val>
                                            <p:strVal val="#ppt_w"/>
                                          </p:val>
                                        </p:tav>
                                      </p:tavLst>
                                    </p:anim>
                                    <p:anim calcmode="lin" valueType="num">
                                      <p:cBhvr>
                                        <p:cTn id="16" dur="1000" fill="hold"/>
                                        <p:tgtEl>
                                          <p:spTgt spid="10244"/>
                                        </p:tgtEl>
                                        <p:attrNameLst>
                                          <p:attrName>ppt_h</p:attrName>
                                        </p:attrNameLst>
                                      </p:cBhvr>
                                      <p:tavLst>
                                        <p:tav tm="0">
                                          <p:val>
                                            <p:fltVal val="0"/>
                                          </p:val>
                                        </p:tav>
                                        <p:tav tm="100000">
                                          <p:val>
                                            <p:strVal val="#ppt_h"/>
                                          </p:val>
                                        </p:tav>
                                      </p:tavLst>
                                    </p:anim>
                                    <p:anim calcmode="lin" valueType="num">
                                      <p:cBhvr>
                                        <p:cTn id="17" dur="1000" fill="hold"/>
                                        <p:tgtEl>
                                          <p:spTgt spid="10244"/>
                                        </p:tgtEl>
                                        <p:attrNameLst>
                                          <p:attrName>style.rotation</p:attrName>
                                        </p:attrNameLst>
                                      </p:cBhvr>
                                      <p:tavLst>
                                        <p:tav tm="0">
                                          <p:val>
                                            <p:fltVal val="90"/>
                                          </p:val>
                                        </p:tav>
                                        <p:tav tm="100000">
                                          <p:val>
                                            <p:fltVal val="0"/>
                                          </p:val>
                                        </p:tav>
                                      </p:tavLst>
                                    </p:anim>
                                    <p:animEffect transition="in" filter="fade">
                                      <p:cBhvr>
                                        <p:cTn id="18" dur="10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9" name="Picture 5"/>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3823"/>
          <a:stretch/>
        </p:blipFill>
        <p:spPr bwMode="auto">
          <a:xfrm>
            <a:off x="2267744" y="3429000"/>
            <a:ext cx="4409304" cy="34290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p:txBody>
          <a:bodyPr/>
          <a:lstStyle/>
          <a:p>
            <a:endParaRPr lang="ru-RU" dirty="0"/>
          </a:p>
        </p:txBody>
      </p:sp>
      <p:sp>
        <p:nvSpPr>
          <p:cNvPr id="3" name="Прямоугольник 2"/>
          <p:cNvSpPr/>
          <p:nvPr/>
        </p:nvSpPr>
        <p:spPr>
          <a:xfrm>
            <a:off x="395536" y="260648"/>
            <a:ext cx="8352928" cy="707886"/>
          </a:xfrm>
          <a:prstGeom prst="rect">
            <a:avLst/>
          </a:prstGeom>
        </p:spPr>
        <p:txBody>
          <a:bodyPr wrap="square">
            <a:spAutoFit/>
          </a:bodyPr>
          <a:lstStyle/>
          <a:p>
            <a:pPr algn="ctr"/>
            <a:r>
              <a:rPr lang="ru-RU" sz="2000" b="1" dirty="0">
                <a:solidFill>
                  <a:srgbClr val="C00000"/>
                </a:solidFill>
                <a:latin typeface="Times New Roman"/>
                <a:ea typeface="Times New Roman"/>
              </a:rPr>
              <a:t>Выставка поделок «Космос и дети » из бумаги и бросового материала </a:t>
            </a:r>
            <a:endParaRPr lang="ru-RU" sz="2000" b="1" dirty="0" smtClean="0">
              <a:solidFill>
                <a:srgbClr val="C00000"/>
              </a:solidFill>
              <a:latin typeface="Times New Roman"/>
              <a:ea typeface="Times New Roman"/>
            </a:endParaRPr>
          </a:p>
          <a:p>
            <a:pPr algn="ctr"/>
            <a:r>
              <a:rPr lang="ru-RU" sz="2000" b="1" dirty="0" smtClean="0">
                <a:solidFill>
                  <a:srgbClr val="C00000"/>
                </a:solidFill>
                <a:latin typeface="Times New Roman"/>
                <a:ea typeface="Times New Roman"/>
              </a:rPr>
              <a:t>ко </a:t>
            </a:r>
            <a:r>
              <a:rPr lang="ru-RU" sz="2000" b="1" dirty="0">
                <a:solidFill>
                  <a:srgbClr val="C00000"/>
                </a:solidFill>
                <a:latin typeface="Times New Roman"/>
                <a:ea typeface="Times New Roman"/>
              </a:rPr>
              <a:t>Дню космонавтики </a:t>
            </a:r>
            <a:endParaRPr lang="ru-RU" sz="2000" b="1" dirty="0">
              <a:solidFill>
                <a:srgbClr val="C00000"/>
              </a:solidFill>
            </a:endParaRPr>
          </a:p>
        </p:txBody>
      </p:sp>
      <p:pic>
        <p:nvPicPr>
          <p:cNvPr id="1126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365" r="18948"/>
          <a:stretch/>
        </p:blipFill>
        <p:spPr bwMode="auto">
          <a:xfrm>
            <a:off x="179512" y="1080199"/>
            <a:ext cx="3240360" cy="28304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058" t="4290" r="23296"/>
          <a:stretch/>
        </p:blipFill>
        <p:spPr bwMode="auto">
          <a:xfrm rot="5400000">
            <a:off x="5507891" y="826360"/>
            <a:ext cx="3075187" cy="307476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2446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p:cTn id="7" dur="1000" fill="hold"/>
                                        <p:tgtEl>
                                          <p:spTgt spid="11269"/>
                                        </p:tgtEl>
                                        <p:attrNameLst>
                                          <p:attrName>ppt_w</p:attrName>
                                        </p:attrNameLst>
                                      </p:cBhvr>
                                      <p:tavLst>
                                        <p:tav tm="0">
                                          <p:val>
                                            <p:fltVal val="0"/>
                                          </p:val>
                                        </p:tav>
                                        <p:tav tm="100000">
                                          <p:val>
                                            <p:strVal val="#ppt_w"/>
                                          </p:val>
                                        </p:tav>
                                      </p:tavLst>
                                    </p:anim>
                                    <p:anim calcmode="lin" valueType="num">
                                      <p:cBhvr>
                                        <p:cTn id="8" dur="1000" fill="hold"/>
                                        <p:tgtEl>
                                          <p:spTgt spid="11269"/>
                                        </p:tgtEl>
                                        <p:attrNameLst>
                                          <p:attrName>ppt_h</p:attrName>
                                        </p:attrNameLst>
                                      </p:cBhvr>
                                      <p:tavLst>
                                        <p:tav tm="0">
                                          <p:val>
                                            <p:fltVal val="0"/>
                                          </p:val>
                                        </p:tav>
                                        <p:tav tm="100000">
                                          <p:val>
                                            <p:strVal val="#ppt_h"/>
                                          </p:val>
                                        </p:tav>
                                      </p:tavLst>
                                    </p:anim>
                                    <p:anim calcmode="lin" valueType="num">
                                      <p:cBhvr>
                                        <p:cTn id="9" dur="1000" fill="hold"/>
                                        <p:tgtEl>
                                          <p:spTgt spid="11269"/>
                                        </p:tgtEl>
                                        <p:attrNameLst>
                                          <p:attrName>style.rotation</p:attrName>
                                        </p:attrNameLst>
                                      </p:cBhvr>
                                      <p:tavLst>
                                        <p:tav tm="0">
                                          <p:val>
                                            <p:fltVal val="90"/>
                                          </p:val>
                                        </p:tav>
                                        <p:tav tm="100000">
                                          <p:val>
                                            <p:fltVal val="0"/>
                                          </p:val>
                                        </p:tav>
                                      </p:tavLst>
                                    </p:anim>
                                    <p:animEffect transition="in" filter="fade">
                                      <p:cBhvr>
                                        <p:cTn id="10" dur="1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ВСЕ ФОТО с раб стола 17 г\фото 16-17г\100NIKON\DSCN009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941" t="22430" r="9603"/>
          <a:stretch/>
        </p:blipFill>
        <p:spPr bwMode="auto">
          <a:xfrm>
            <a:off x="5207658" y="65245"/>
            <a:ext cx="3684822" cy="44361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57200" y="116633"/>
            <a:ext cx="8229600" cy="576064"/>
          </a:xfrm>
          <a:solidFill>
            <a:schemeClr val="accent1">
              <a:lumMod val="40000"/>
              <a:lumOff val="60000"/>
            </a:schemeClr>
          </a:solidFill>
        </p:spPr>
        <p:txBody>
          <a:bodyPr>
            <a:normAutofit fontScale="90000"/>
          </a:bodyPr>
          <a:lstStyle/>
          <a:p>
            <a:pPr algn="ctr"/>
            <a:r>
              <a:rPr lang="ru-RU" sz="2000" dirty="0" err="1">
                <a:solidFill>
                  <a:srgbClr val="C00000"/>
                </a:solidFill>
                <a:effectLst/>
                <a:latin typeface="Times New Roman"/>
                <a:ea typeface="Times New Roman"/>
              </a:rPr>
              <a:t>Эколого</a:t>
            </a:r>
            <a:r>
              <a:rPr lang="ru-RU" sz="2000" dirty="0">
                <a:solidFill>
                  <a:srgbClr val="C00000"/>
                </a:solidFill>
                <a:effectLst/>
                <a:latin typeface="Times New Roman"/>
                <a:ea typeface="Times New Roman"/>
              </a:rPr>
              <a:t> - спортивное развлечение </a:t>
            </a:r>
            <a:r>
              <a:rPr lang="ru-RU" sz="2000" dirty="0" smtClean="0">
                <a:solidFill>
                  <a:srgbClr val="C00000"/>
                </a:solidFill>
                <a:effectLst/>
                <a:latin typeface="Times New Roman"/>
                <a:ea typeface="Times New Roman"/>
              </a:rPr>
              <a:t/>
            </a:r>
            <a:br>
              <a:rPr lang="ru-RU" sz="2000" dirty="0" smtClean="0">
                <a:solidFill>
                  <a:srgbClr val="C00000"/>
                </a:solidFill>
                <a:effectLst/>
                <a:latin typeface="Times New Roman"/>
                <a:ea typeface="Times New Roman"/>
              </a:rPr>
            </a:br>
            <a:r>
              <a:rPr lang="ru-RU" sz="2000" dirty="0" smtClean="0">
                <a:solidFill>
                  <a:srgbClr val="C00000"/>
                </a:solidFill>
                <a:effectLst/>
                <a:latin typeface="Times New Roman"/>
                <a:ea typeface="Times New Roman"/>
              </a:rPr>
              <a:t>"</a:t>
            </a:r>
            <a:r>
              <a:rPr lang="ru-RU" sz="2000" dirty="0">
                <a:solidFill>
                  <a:srgbClr val="C00000"/>
                </a:solidFill>
                <a:effectLst/>
                <a:latin typeface="Times New Roman"/>
                <a:ea typeface="Times New Roman"/>
              </a:rPr>
              <a:t>Природа и дети</a:t>
            </a:r>
            <a:r>
              <a:rPr lang="ru-RU" sz="2000" dirty="0" smtClean="0">
                <a:solidFill>
                  <a:srgbClr val="C00000"/>
                </a:solidFill>
                <a:effectLst/>
                <a:latin typeface="Times New Roman"/>
                <a:ea typeface="Times New Roman"/>
              </a:rPr>
              <a:t>"</a:t>
            </a:r>
            <a:endParaRPr lang="ru-RU" sz="2000" dirty="0">
              <a:solidFill>
                <a:srgbClr val="C00000"/>
              </a:solidFill>
            </a:endParaRPr>
          </a:p>
        </p:txBody>
      </p:sp>
      <p:pic>
        <p:nvPicPr>
          <p:cNvPr id="12290" name="Picture 2" descr="C:\ВСЕ ФОТО с раб стола 17 г\фото 16-17г\100NIKON\DSCN007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0362" b="14756"/>
          <a:stretch/>
        </p:blipFill>
        <p:spPr bwMode="auto">
          <a:xfrm>
            <a:off x="173256" y="919304"/>
            <a:ext cx="4110712" cy="28892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2" name="Picture 4" descr="C:\ВСЕ ФОТО с раб стола 17 г\фото 16-17г\100NIKON\DSCN011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35547" b="16385"/>
          <a:stretch/>
        </p:blipFill>
        <p:spPr bwMode="auto">
          <a:xfrm>
            <a:off x="755576" y="3789040"/>
            <a:ext cx="5688632" cy="28803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601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1000" fill="hold"/>
                                        <p:tgtEl>
                                          <p:spTgt spid="12292"/>
                                        </p:tgtEl>
                                        <p:attrNameLst>
                                          <p:attrName>ppt_w</p:attrName>
                                        </p:attrNameLst>
                                      </p:cBhvr>
                                      <p:tavLst>
                                        <p:tav tm="0">
                                          <p:val>
                                            <p:fltVal val="0"/>
                                          </p:val>
                                        </p:tav>
                                        <p:tav tm="100000">
                                          <p:val>
                                            <p:strVal val="#ppt_w"/>
                                          </p:val>
                                        </p:tav>
                                      </p:tavLst>
                                    </p:anim>
                                    <p:anim calcmode="lin" valueType="num">
                                      <p:cBhvr>
                                        <p:cTn id="8" dur="1000" fill="hold"/>
                                        <p:tgtEl>
                                          <p:spTgt spid="12292"/>
                                        </p:tgtEl>
                                        <p:attrNameLst>
                                          <p:attrName>ppt_h</p:attrName>
                                        </p:attrNameLst>
                                      </p:cBhvr>
                                      <p:tavLst>
                                        <p:tav tm="0">
                                          <p:val>
                                            <p:fltVal val="0"/>
                                          </p:val>
                                        </p:tav>
                                        <p:tav tm="100000">
                                          <p:val>
                                            <p:strVal val="#ppt_h"/>
                                          </p:val>
                                        </p:tav>
                                      </p:tavLst>
                                    </p:anim>
                                    <p:anim calcmode="lin" valueType="num">
                                      <p:cBhvr>
                                        <p:cTn id="9" dur="1000" fill="hold"/>
                                        <p:tgtEl>
                                          <p:spTgt spid="12292"/>
                                        </p:tgtEl>
                                        <p:attrNameLst>
                                          <p:attrName>style.rotation</p:attrName>
                                        </p:attrNameLst>
                                      </p:cBhvr>
                                      <p:tavLst>
                                        <p:tav tm="0">
                                          <p:val>
                                            <p:fltVal val="90"/>
                                          </p:val>
                                        </p:tav>
                                        <p:tav tm="100000">
                                          <p:val>
                                            <p:fltVal val="0"/>
                                          </p:val>
                                        </p:tav>
                                      </p:tavLst>
                                    </p:anim>
                                    <p:animEffect transition="in" filter="fade">
                                      <p:cBhvr>
                                        <p:cTn id="10" dur="1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579296" cy="850106"/>
          </a:xfrm>
        </p:spPr>
        <p:txBody>
          <a:bodyPr>
            <a:normAutofit/>
          </a:bodyPr>
          <a:lstStyle/>
          <a:p>
            <a:pPr algn="ctr">
              <a:spcAft>
                <a:spcPts val="0"/>
              </a:spcAft>
            </a:pPr>
            <a:r>
              <a:rPr lang="ru-RU" sz="1800" dirty="0">
                <a:solidFill>
                  <a:srgbClr val="C00000"/>
                </a:solidFill>
                <a:effectLst/>
                <a:latin typeface="Times New Roman"/>
                <a:ea typeface="Times New Roman"/>
              </a:rPr>
              <a:t>Познавательно-исследовательская  </a:t>
            </a:r>
            <a:r>
              <a:rPr lang="ru-RU" sz="1800" dirty="0" smtClean="0">
                <a:solidFill>
                  <a:srgbClr val="C00000"/>
                </a:solidFill>
                <a:effectLst/>
                <a:latin typeface="Times New Roman"/>
                <a:ea typeface="Times New Roman"/>
              </a:rPr>
              <a:t>деятельность детей </a:t>
            </a:r>
            <a:endParaRPr lang="ru-RU" sz="1800" dirty="0">
              <a:solidFill>
                <a:srgbClr val="C00000"/>
              </a:solidFill>
            </a:endParaRPr>
          </a:p>
        </p:txBody>
      </p:sp>
      <p:pic>
        <p:nvPicPr>
          <p:cNvPr id="1331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4643" t="8891" r="21190"/>
          <a:stretch/>
        </p:blipFill>
        <p:spPr bwMode="auto">
          <a:xfrm rot="5400000">
            <a:off x="-540570" y="2132859"/>
            <a:ext cx="4824537" cy="3528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6825"/>
          <a:stretch/>
        </p:blipFill>
        <p:spPr bwMode="auto">
          <a:xfrm>
            <a:off x="3635895" y="1196752"/>
            <a:ext cx="5184577" cy="48965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17883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648072"/>
          </a:xfrm>
        </p:spPr>
        <p:txBody>
          <a:bodyPr>
            <a:normAutofit/>
          </a:bodyPr>
          <a:lstStyle/>
          <a:p>
            <a:pPr algn="ctr" fontAlgn="auto">
              <a:lnSpc>
                <a:spcPct val="150000"/>
              </a:lnSpc>
              <a:spcAft>
                <a:spcPts val="0"/>
              </a:spcAft>
              <a:defRPr/>
            </a:pPr>
            <a:r>
              <a:rPr lang="ru-RU" sz="2400" dirty="0">
                <a:solidFill>
                  <a:srgbClr val="C00000"/>
                </a:solidFill>
                <a:effectLst/>
                <a:latin typeface="Times New Roman"/>
                <a:ea typeface="Times New Roman"/>
              </a:rPr>
              <a:t>Акция по посадке деревьев «Алея выпускников»</a:t>
            </a:r>
            <a:endParaRPr lang="ru-RU" sz="2400" dirty="0">
              <a:solidFill>
                <a:srgbClr val="C00000"/>
              </a:solidFill>
              <a:latin typeface="Times New Roman" pitchFamily="18" charset="0"/>
              <a:cs typeface="Times New Roman" pitchFamily="18" charset="0"/>
            </a:endParaRPr>
          </a:p>
        </p:txBody>
      </p:sp>
      <p:pic>
        <p:nvPicPr>
          <p:cNvPr id="4" name="Рисунок 3" descr="Рисунок1.jpg"/>
          <p:cNvPicPr>
            <a:picLocks noChangeAspect="1"/>
          </p:cNvPicPr>
          <p:nvPr/>
        </p:nvPicPr>
        <p:blipFill>
          <a:blip r:embed="rId2"/>
          <a:stretch>
            <a:fillRect/>
          </a:stretch>
        </p:blipFill>
        <p:spPr>
          <a:xfrm>
            <a:off x="107504" y="1124744"/>
            <a:ext cx="4032448" cy="3960440"/>
          </a:xfrm>
          <a:prstGeom prst="rect">
            <a:avLst/>
          </a:prstGeom>
          <a:ln>
            <a:noFill/>
          </a:ln>
          <a:effectLst>
            <a:softEdge rad="112500"/>
          </a:effectLst>
        </p:spPr>
      </p:pic>
      <p:pic>
        <p:nvPicPr>
          <p:cNvPr id="4100" name="Picture 4" descr="C:\Users\Солнышко\Desktop\ЭКО проект3\для ПРЕЗЕН\родник1\S73F954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5038" r="10151"/>
          <a:stretch/>
        </p:blipFill>
        <p:spPr bwMode="auto">
          <a:xfrm>
            <a:off x="5220072" y="836712"/>
            <a:ext cx="3859769" cy="42484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099" name="Picture 3" descr="C:\Users\Солнышко\Desktop\ЭКО проект3\для ПРЕЗЕН\субботник\GEDC481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1212" t="11919" r="19394"/>
          <a:stretch/>
        </p:blipFill>
        <p:spPr bwMode="auto">
          <a:xfrm>
            <a:off x="3203848" y="4221088"/>
            <a:ext cx="3158658" cy="26369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198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8507288" cy="778098"/>
          </a:xfrm>
        </p:spPr>
        <p:txBody>
          <a:bodyPr>
            <a:noAutofit/>
          </a:bodyPr>
          <a:lstStyle/>
          <a:p>
            <a:pPr algn="ctr" fontAlgn="auto">
              <a:lnSpc>
                <a:spcPct val="150000"/>
              </a:lnSpc>
              <a:spcAft>
                <a:spcPts val="0"/>
              </a:spcAft>
              <a:defRPr/>
            </a:pPr>
            <a:r>
              <a:rPr lang="ru-RU" sz="2400" dirty="0" smtClean="0">
                <a:solidFill>
                  <a:srgbClr val="C00000"/>
                </a:solidFill>
                <a:latin typeface="Times New Roman" pitchFamily="18" charset="0"/>
                <a:cs typeface="Times New Roman" pitchFamily="18" charset="0"/>
              </a:rPr>
              <a:t>Познавательная </a:t>
            </a:r>
            <a:r>
              <a:rPr lang="ru-RU" sz="2400" dirty="0">
                <a:solidFill>
                  <a:srgbClr val="C00000"/>
                </a:solidFill>
                <a:latin typeface="Times New Roman" pitchFamily="18" charset="0"/>
                <a:cs typeface="Times New Roman" pitchFamily="18" charset="0"/>
              </a:rPr>
              <a:t>экскурсия, экологический десант </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ru-RU" sz="2400" dirty="0" smtClean="0">
                <a:solidFill>
                  <a:srgbClr val="C00000"/>
                </a:solidFill>
                <a:latin typeface="Times New Roman" pitchFamily="18" charset="0"/>
                <a:cs typeface="Times New Roman" pitchFamily="18" charset="0"/>
              </a:rPr>
              <a:t>«</a:t>
            </a:r>
            <a:r>
              <a:rPr lang="ru-RU" sz="2400" dirty="0">
                <a:solidFill>
                  <a:srgbClr val="C00000"/>
                </a:solidFill>
                <a:latin typeface="Times New Roman" pitchFamily="18" charset="0"/>
                <a:cs typeface="Times New Roman" pitchFamily="18" charset="0"/>
              </a:rPr>
              <a:t>Живи родник»</a:t>
            </a:r>
          </a:p>
        </p:txBody>
      </p:sp>
      <p:pic>
        <p:nvPicPr>
          <p:cNvPr id="8194" name="Picture 2" descr="C:\Users\Солнышко\Desktop\ЭКО проект3\для ПРЕЗЕН\родник1\S73F943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455" r="15454"/>
          <a:stretch/>
        </p:blipFill>
        <p:spPr bwMode="auto">
          <a:xfrm>
            <a:off x="4139953" y="1235538"/>
            <a:ext cx="4752527" cy="54338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5" name="Picture 3" descr="C:\Users\Солнышко\Desktop\ЭКО проект3\для ПРЕЗЕН\родник1\S73F942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4909" r="10727"/>
          <a:stretch/>
        </p:blipFill>
        <p:spPr bwMode="auto">
          <a:xfrm>
            <a:off x="179513" y="1196752"/>
            <a:ext cx="3960440" cy="5143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0714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400" dirty="0" smtClean="0">
                <a:solidFill>
                  <a:srgbClr val="C00000"/>
                </a:solidFill>
                <a:effectLst/>
                <a:latin typeface="Arial Black" panose="020B0A04020102020204" pitchFamily="34" charset="0"/>
              </a:rPr>
              <a:t>Наши субботники</a:t>
            </a:r>
            <a:endParaRPr lang="ru-RU" sz="2400" dirty="0">
              <a:solidFill>
                <a:srgbClr val="C00000"/>
              </a:solidFill>
              <a:effectLst/>
              <a:latin typeface="Arial Black" panose="020B0A04020102020204" pitchFamily="34" charset="0"/>
            </a:endParaRPr>
          </a:p>
        </p:txBody>
      </p:sp>
      <p:pic>
        <p:nvPicPr>
          <p:cNvPr id="3" name="Рисунок 2" descr="Рисунок4.jpg"/>
          <p:cNvPicPr>
            <a:picLocks noChangeAspect="1"/>
          </p:cNvPicPr>
          <p:nvPr/>
        </p:nvPicPr>
        <p:blipFill rotWithShape="1">
          <a:blip r:embed="rId2"/>
          <a:srcRect t="12668" b="13280"/>
          <a:stretch/>
        </p:blipFill>
        <p:spPr>
          <a:xfrm>
            <a:off x="5908733" y="2519719"/>
            <a:ext cx="3214678" cy="3794420"/>
          </a:xfrm>
          <a:prstGeom prst="rect">
            <a:avLst/>
          </a:prstGeom>
          <a:ln>
            <a:noFill/>
          </a:ln>
          <a:effectLst>
            <a:softEdge rad="112500"/>
          </a:effectLst>
        </p:spPr>
      </p:pic>
      <p:pic>
        <p:nvPicPr>
          <p:cNvPr id="921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6431" b="31542"/>
          <a:stretch/>
        </p:blipFill>
        <p:spPr bwMode="auto">
          <a:xfrm>
            <a:off x="2848817" y="1484784"/>
            <a:ext cx="3078298" cy="4536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descr="C:\Users\Солнышко\Desktop\ЭКО проект3\для ПРЕЗЕН\эковесна МОЯ\Порядок прежде всего\DSCN1698.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091" t="8727" r="20545" b="16365"/>
          <a:stretch/>
        </p:blipFill>
        <p:spPr bwMode="auto">
          <a:xfrm>
            <a:off x="0" y="188641"/>
            <a:ext cx="2843807" cy="42282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981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Солнышко\Desktop\ЭКО проект3\для ПРЕЗЕН\субботник\GEDC481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906" t="20312" r="16719"/>
          <a:stretch/>
        </p:blipFill>
        <p:spPr bwMode="auto">
          <a:xfrm>
            <a:off x="3923928" y="908720"/>
            <a:ext cx="4003774" cy="30760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179512" y="274638"/>
            <a:ext cx="8507288" cy="634082"/>
          </a:xfrm>
        </p:spPr>
        <p:txBody>
          <a:bodyPr>
            <a:noAutofit/>
          </a:bodyPr>
          <a:lstStyle/>
          <a:p>
            <a:pPr algn="ctr" fontAlgn="auto">
              <a:spcAft>
                <a:spcPts val="0"/>
              </a:spcAft>
              <a:defRPr/>
            </a:pPr>
            <a:r>
              <a:rPr lang="ru-RU" sz="2400" dirty="0" smtClean="0">
                <a:solidFill>
                  <a:srgbClr val="00B050"/>
                </a:solidFill>
                <a:effectLst/>
                <a:latin typeface="Times New Roman" pitchFamily="18" charset="0"/>
                <a:cs typeface="Times New Roman" pitchFamily="18" charset="0"/>
              </a:rPr>
              <a:t/>
            </a:r>
            <a:br>
              <a:rPr lang="ru-RU" sz="2400" dirty="0" smtClean="0">
                <a:solidFill>
                  <a:srgbClr val="00B050"/>
                </a:solidFill>
                <a:effectLst/>
                <a:latin typeface="Times New Roman" pitchFamily="18" charset="0"/>
                <a:cs typeface="Times New Roman" pitchFamily="18" charset="0"/>
              </a:rPr>
            </a:br>
            <a:r>
              <a:rPr lang="ru-RU" sz="2400" dirty="0" smtClean="0">
                <a:solidFill>
                  <a:srgbClr val="C00000"/>
                </a:solidFill>
                <a:effectLst/>
                <a:latin typeface="Times New Roman" pitchFamily="18" charset="0"/>
                <a:cs typeface="Times New Roman" pitchFamily="18" charset="0"/>
              </a:rPr>
              <a:t>Акция </a:t>
            </a:r>
            <a:r>
              <a:rPr lang="ru-RU" sz="2400" dirty="0">
                <a:solidFill>
                  <a:srgbClr val="C00000"/>
                </a:solidFill>
                <a:effectLst/>
                <a:latin typeface="Times New Roman" pitchFamily="18" charset="0"/>
                <a:cs typeface="Times New Roman" pitchFamily="18" charset="0"/>
              </a:rPr>
              <a:t>по </a:t>
            </a:r>
            <a:r>
              <a:rPr lang="ru-RU" sz="2400" dirty="0" smtClean="0">
                <a:solidFill>
                  <a:srgbClr val="C00000"/>
                </a:solidFill>
                <a:effectLst/>
                <a:latin typeface="Times New Roman" pitchFamily="18" charset="0"/>
                <a:cs typeface="Times New Roman" pitchFamily="18" charset="0"/>
              </a:rPr>
              <a:t>благоустройству </a:t>
            </a:r>
            <a:r>
              <a:rPr lang="ru-RU" sz="2400" dirty="0">
                <a:solidFill>
                  <a:srgbClr val="C00000"/>
                </a:solidFill>
                <a:effectLst/>
                <a:latin typeface="Times New Roman" pitchFamily="18" charset="0"/>
                <a:cs typeface="Times New Roman" pitchFamily="18" charset="0"/>
              </a:rPr>
              <a:t>территории детского сада «Подари детям сказку</a:t>
            </a:r>
            <a:r>
              <a:rPr lang="ru-RU" sz="2400" dirty="0" smtClean="0">
                <a:solidFill>
                  <a:srgbClr val="C00000"/>
                </a:solidFill>
                <a:effectLst/>
                <a:latin typeface="Times New Roman" pitchFamily="18" charset="0"/>
                <a:cs typeface="Times New Roman" pitchFamily="18" charset="0"/>
              </a:rPr>
              <a:t>»</a:t>
            </a:r>
            <a:br>
              <a:rPr lang="ru-RU" sz="2400" dirty="0" smtClean="0">
                <a:solidFill>
                  <a:srgbClr val="C00000"/>
                </a:solidFill>
                <a:effectLst/>
                <a:latin typeface="Times New Roman" pitchFamily="18" charset="0"/>
                <a:cs typeface="Times New Roman" pitchFamily="18" charset="0"/>
              </a:rPr>
            </a:br>
            <a:endParaRPr lang="ru-RU" sz="2400" dirty="0">
              <a:solidFill>
                <a:srgbClr val="C00000"/>
              </a:solidFill>
              <a:effectLst/>
              <a:latin typeface="Times New Roman" pitchFamily="18" charset="0"/>
              <a:cs typeface="Times New Roman" pitchFamily="18" charset="0"/>
            </a:endParaRPr>
          </a:p>
        </p:txBody>
      </p:sp>
      <p:pic>
        <p:nvPicPr>
          <p:cNvPr id="5123" name="Picture 3" descr="C:\Users\Солнышко\Desktop\ЭКО проект3\для ПРЕЗЕН\субботник\GEDC481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1250" r="7813" b="11562"/>
          <a:stretch/>
        </p:blipFill>
        <p:spPr bwMode="auto">
          <a:xfrm>
            <a:off x="179512" y="3556923"/>
            <a:ext cx="3384376" cy="30381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4" name="Picture 4" descr="C:\Users\Солнышко\Desktop\ЭКО проект3\для ПРЕЗЕН\эковесна МОЯ\Порядок прежде всего\P_20170526_182919.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538" r="12917"/>
          <a:stretch/>
        </p:blipFill>
        <p:spPr bwMode="auto">
          <a:xfrm>
            <a:off x="4499992" y="3951560"/>
            <a:ext cx="3168352" cy="2804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5" name="Picture 5" descr="C:\Users\Солнышко\Desktop\ЭКО проект3\эко\эко\S73F9358.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8750" r="27223"/>
          <a:stretch/>
        </p:blipFill>
        <p:spPr bwMode="auto">
          <a:xfrm>
            <a:off x="323528" y="908720"/>
            <a:ext cx="2952328" cy="27157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1986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066130"/>
          </a:xfrm>
        </p:spPr>
        <p:txBody>
          <a:bodyPr/>
          <a:lstStyle/>
          <a:p>
            <a:pPr fontAlgn="auto">
              <a:lnSpc>
                <a:spcPct val="150000"/>
              </a:lnSpc>
              <a:spcAft>
                <a:spcPts val="0"/>
              </a:spcAft>
              <a:defRPr/>
            </a:pPr>
            <a:r>
              <a:rPr lang="ru-RU" sz="1800" dirty="0">
                <a:solidFill>
                  <a:srgbClr val="C00000"/>
                </a:solidFill>
                <a:latin typeface="Times New Roman" pitchFamily="18" charset="0"/>
                <a:cs typeface="Times New Roman" pitchFamily="18" charset="0"/>
              </a:rPr>
              <a:t>Познавательная экскурсия, экологический десант  «Лесные спасатели»</a:t>
            </a:r>
          </a:p>
        </p:txBody>
      </p:sp>
      <p:pic>
        <p:nvPicPr>
          <p:cNvPr id="4" name="Рисунок 3" descr="IMG-20170504-WA0007.jpg"/>
          <p:cNvPicPr>
            <a:picLocks noChangeAspect="1"/>
          </p:cNvPicPr>
          <p:nvPr/>
        </p:nvPicPr>
        <p:blipFill rotWithShape="1">
          <a:blip r:embed="rId2"/>
          <a:srcRect b="18567"/>
          <a:stretch/>
        </p:blipFill>
        <p:spPr>
          <a:xfrm>
            <a:off x="107504" y="1268760"/>
            <a:ext cx="3888432" cy="5400600"/>
          </a:xfrm>
          <a:prstGeom prst="rect">
            <a:avLst/>
          </a:prstGeom>
          <a:ln>
            <a:noFill/>
          </a:ln>
          <a:effectLst>
            <a:softEdge rad="112500"/>
          </a:effectLst>
        </p:spPr>
      </p:pic>
      <p:pic>
        <p:nvPicPr>
          <p:cNvPr id="7170" name="Picture 2" descr="C:\Users\Солнышко\Desktop\ЭКО проект3\лес\DSCN2733.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028" r="21805" b="9051"/>
          <a:stretch/>
        </p:blipFill>
        <p:spPr bwMode="auto">
          <a:xfrm>
            <a:off x="4139952" y="1364196"/>
            <a:ext cx="4538411" cy="48245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071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196752"/>
          </a:xfrm>
        </p:spPr>
        <p:txBody>
          <a:bodyPr/>
          <a:lstStyle/>
          <a:p>
            <a:pPr algn="ctr" fontAlgn="auto">
              <a:lnSpc>
                <a:spcPct val="150000"/>
              </a:lnSpc>
              <a:spcAft>
                <a:spcPts val="0"/>
              </a:spcAft>
              <a:defRPr/>
            </a:pPr>
            <a:r>
              <a:rPr lang="ru-RU" sz="1800" dirty="0">
                <a:solidFill>
                  <a:srgbClr val="C00000"/>
                </a:solidFill>
                <a:latin typeface="Times New Roman" pitchFamily="18" charset="0"/>
                <a:cs typeface="Times New Roman" pitchFamily="18" charset="0"/>
              </a:rPr>
              <a:t>Акция «Красавица петунья» </a:t>
            </a:r>
          </a:p>
        </p:txBody>
      </p:sp>
      <p:pic>
        <p:nvPicPr>
          <p:cNvPr id="6146" name="Picture 2" descr="C:\Users\Солнышко\Desktop\ЭКО проект3\для ПРЕЗЕН\эковесна МОЯ\Петунья\GEDC471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0556" b="12894"/>
          <a:stretch/>
        </p:blipFill>
        <p:spPr bwMode="auto">
          <a:xfrm>
            <a:off x="395536" y="836712"/>
            <a:ext cx="3347864" cy="25922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7" name="Picture 3" descr="C:\Users\Солнышко\Desktop\ЭКО проект3\для ПРЕЗЕН\эковесна МОЯ\Петунья\P_20170523_10500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889" t="8024" r="9584"/>
          <a:stretch/>
        </p:blipFill>
        <p:spPr bwMode="auto">
          <a:xfrm>
            <a:off x="4211960" y="3803892"/>
            <a:ext cx="4637665" cy="27729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8" name="Picture 4" descr="C:\Users\Солнышко\Desktop\ЭКО проект3\для ПРЕЗЕН\эковесна МОЯ\Петунья\P_20170531_09125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1623"/>
          <a:stretch/>
        </p:blipFill>
        <p:spPr bwMode="auto">
          <a:xfrm>
            <a:off x="3995936" y="824137"/>
            <a:ext cx="4392488" cy="29797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787" y="3630538"/>
            <a:ext cx="3751386" cy="321982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80714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746750"/>
          </a:xfrm>
        </p:spPr>
        <p:txBody>
          <a:bodyPr/>
          <a:lstStyle/>
          <a:p>
            <a:pPr fontAlgn="auto">
              <a:lnSpc>
                <a:spcPct val="150000"/>
              </a:lnSpc>
              <a:spcAft>
                <a:spcPts val="0"/>
              </a:spcAft>
              <a:defRPr/>
            </a:pPr>
            <a:r>
              <a:rPr lang="ru-RU" sz="1600" u="sng" dirty="0">
                <a:solidFill>
                  <a:srgbClr val="002060"/>
                </a:solidFill>
                <a:latin typeface="Times New Roman" pitchFamily="18" charset="0"/>
                <a:cs typeface="Times New Roman" pitchFamily="18" charset="0"/>
              </a:rPr>
              <a:t>Ожидаемые результаты реализации проекта</a:t>
            </a:r>
            <a:r>
              <a:rPr lang="ru-RU" sz="1300" u="sng" dirty="0">
                <a:solidFill>
                  <a:srgbClr val="002060"/>
                </a:solidFill>
                <a:latin typeface="Times New Roman" pitchFamily="18" charset="0"/>
                <a:cs typeface="Times New Roman" pitchFamily="18" charset="0"/>
              </a:rPr>
              <a:t/>
            </a:r>
            <a:br>
              <a:rPr lang="ru-RU" sz="1300" u="sng" dirty="0">
                <a:solidFill>
                  <a:srgbClr val="002060"/>
                </a:solidFill>
                <a:latin typeface="Times New Roman" pitchFamily="18" charset="0"/>
                <a:cs typeface="Times New Roman" pitchFamily="18" charset="0"/>
              </a:rPr>
            </a:br>
            <a:r>
              <a:rPr lang="ru-RU" sz="1400" dirty="0">
                <a:solidFill>
                  <a:srgbClr val="C00000"/>
                </a:solidFill>
                <a:latin typeface="Times New Roman" pitchFamily="18" charset="0"/>
                <a:cs typeface="Times New Roman" pitchFamily="18" charset="0"/>
              </a:rPr>
              <a:t>1. приобретение детьми навыков бережного, созидательного отношения к окружающему миру; расширение кругозора воспитанников;</a:t>
            </a:r>
            <a:br>
              <a:rPr lang="ru-RU" sz="1400" dirty="0">
                <a:solidFill>
                  <a:srgbClr val="C00000"/>
                </a:solidFill>
                <a:latin typeface="Times New Roman" pitchFamily="18" charset="0"/>
                <a:cs typeface="Times New Roman" pitchFamily="18" charset="0"/>
              </a:rPr>
            </a:br>
            <a:r>
              <a:rPr lang="ru-RU" sz="1400" dirty="0">
                <a:solidFill>
                  <a:srgbClr val="C00000"/>
                </a:solidFill>
                <a:latin typeface="Times New Roman" pitchFamily="18" charset="0"/>
                <a:cs typeface="Times New Roman" pitchFamily="18" charset="0"/>
              </a:rPr>
              <a:t>2. вовлечение родителей воспитанников в активное эколого-образовательное пространство детского сада;</a:t>
            </a:r>
            <a:br>
              <a:rPr lang="ru-RU" sz="1400" dirty="0">
                <a:solidFill>
                  <a:srgbClr val="C00000"/>
                </a:solidFill>
                <a:latin typeface="Times New Roman" pitchFamily="18" charset="0"/>
                <a:cs typeface="Times New Roman" pitchFamily="18" charset="0"/>
              </a:rPr>
            </a:br>
            <a:r>
              <a:rPr lang="ru-RU" sz="1400" dirty="0">
                <a:solidFill>
                  <a:srgbClr val="C00000"/>
                </a:solidFill>
                <a:latin typeface="Times New Roman" pitchFamily="18" charset="0"/>
                <a:cs typeface="Times New Roman" pitchFamily="18" charset="0"/>
              </a:rPr>
              <a:t>3.  развитие умственных способностей детей, которые проявляются в умении экспериментировать, исследовать, анализировать, делать выводы;</a:t>
            </a:r>
            <a:br>
              <a:rPr lang="ru-RU" sz="1400" dirty="0">
                <a:solidFill>
                  <a:srgbClr val="C00000"/>
                </a:solidFill>
                <a:latin typeface="Times New Roman" pitchFamily="18" charset="0"/>
                <a:cs typeface="Times New Roman" pitchFamily="18" charset="0"/>
              </a:rPr>
            </a:br>
            <a:r>
              <a:rPr lang="ru-RU" sz="1400" dirty="0">
                <a:solidFill>
                  <a:srgbClr val="C00000"/>
                </a:solidFill>
                <a:latin typeface="Times New Roman" pitchFamily="18" charset="0"/>
                <a:cs typeface="Times New Roman" pitchFamily="18" charset="0"/>
              </a:rPr>
              <a:t>4. объединение педагогического коллектива и родителей  в работе над проектом, сплочение детского коллектива;</a:t>
            </a:r>
            <a:br>
              <a:rPr lang="ru-RU" sz="1400" dirty="0">
                <a:solidFill>
                  <a:srgbClr val="C00000"/>
                </a:solidFill>
                <a:latin typeface="Times New Roman" pitchFamily="18" charset="0"/>
                <a:cs typeface="Times New Roman" pitchFamily="18" charset="0"/>
              </a:rPr>
            </a:br>
            <a:r>
              <a:rPr lang="ru-RU" sz="1400" dirty="0">
                <a:solidFill>
                  <a:srgbClr val="C00000"/>
                </a:solidFill>
                <a:latin typeface="Times New Roman" pitchFamily="18" charset="0"/>
                <a:cs typeface="Times New Roman" pitchFamily="18" charset="0"/>
              </a:rPr>
              <a:t>5. воспитание навыков экологически безопасного поведения в природе;</a:t>
            </a:r>
            <a:br>
              <a:rPr lang="ru-RU" sz="1400" dirty="0">
                <a:solidFill>
                  <a:srgbClr val="C00000"/>
                </a:solidFill>
                <a:latin typeface="Times New Roman" pitchFamily="18" charset="0"/>
                <a:cs typeface="Times New Roman" pitchFamily="18" charset="0"/>
              </a:rPr>
            </a:br>
            <a:r>
              <a:rPr lang="ru-RU" sz="1400" dirty="0">
                <a:solidFill>
                  <a:srgbClr val="C00000"/>
                </a:solidFill>
                <a:latin typeface="Times New Roman" pitchFamily="18" charset="0"/>
                <a:cs typeface="Times New Roman" pitchFamily="18" charset="0"/>
              </a:rPr>
              <a:t>6.  создание на территории и в помещении детского сада предметно-развивающей среды, которая научит понимать окружающий мир;</a:t>
            </a:r>
            <a:br>
              <a:rPr lang="ru-RU" sz="1400" dirty="0">
                <a:solidFill>
                  <a:srgbClr val="C00000"/>
                </a:solidFill>
                <a:latin typeface="Times New Roman" pitchFamily="18" charset="0"/>
                <a:cs typeface="Times New Roman" pitchFamily="18" charset="0"/>
              </a:rPr>
            </a:br>
            <a:r>
              <a:rPr lang="ru-RU" sz="1400" dirty="0">
                <a:solidFill>
                  <a:srgbClr val="C00000"/>
                </a:solidFill>
                <a:latin typeface="Times New Roman" pitchFamily="18" charset="0"/>
                <a:cs typeface="Times New Roman" pitchFamily="18" charset="0"/>
              </a:rPr>
              <a:t>7. появления желания общаться с природой и отражать свои впечатления через различные виды деятельности;</a:t>
            </a:r>
            <a:br>
              <a:rPr lang="ru-RU" sz="1400" dirty="0">
                <a:solidFill>
                  <a:srgbClr val="C00000"/>
                </a:solidFill>
                <a:latin typeface="Times New Roman" pitchFamily="18" charset="0"/>
                <a:cs typeface="Times New Roman" pitchFamily="18" charset="0"/>
              </a:rPr>
            </a:br>
            <a:r>
              <a:rPr lang="ru-RU" sz="1400" dirty="0">
                <a:solidFill>
                  <a:srgbClr val="C00000"/>
                </a:solidFill>
                <a:latin typeface="Times New Roman" pitchFamily="18" charset="0"/>
                <a:cs typeface="Times New Roman" pitchFamily="18" charset="0"/>
              </a:rPr>
              <a:t>8. воспитания трудолюбия, любознательности, желания постоянно открывать что- то новое.</a:t>
            </a:r>
            <a:br>
              <a:rPr lang="ru-RU" sz="1400" dirty="0">
                <a:solidFill>
                  <a:srgbClr val="C00000"/>
                </a:solidFill>
                <a:latin typeface="Times New Roman" pitchFamily="18" charset="0"/>
                <a:cs typeface="Times New Roman" pitchFamily="18" charset="0"/>
              </a:rPr>
            </a:br>
            <a:endParaRPr lang="ru-RU" sz="1800"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980714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9036496" cy="6741368"/>
          </a:xfrm>
        </p:spPr>
        <p:txBody>
          <a:bodyPr>
            <a:normAutofit fontScale="90000"/>
          </a:bodyPr>
          <a:lstStyle/>
          <a:p>
            <a:pPr>
              <a:lnSpc>
                <a:spcPct val="150000"/>
              </a:lnSpc>
            </a:pPr>
            <a:r>
              <a:rPr lang="ru-RU" sz="2000" u="sng" dirty="0">
                <a:solidFill>
                  <a:srgbClr val="002060"/>
                </a:solidFill>
                <a:latin typeface="Times New Roman" panose="02020603050405020304" pitchFamily="18" charset="0"/>
                <a:cs typeface="Times New Roman" panose="02020603050405020304" pitchFamily="18" charset="0"/>
              </a:rPr>
              <a:t>Результаты проекта</a:t>
            </a:r>
            <a:r>
              <a:rPr lang="ru-RU" sz="2000" u="sng" dirty="0" smtClean="0">
                <a:solidFill>
                  <a:srgbClr val="002060"/>
                </a:solidFill>
                <a:latin typeface="Times New Roman" panose="02020603050405020304" pitchFamily="18" charset="0"/>
                <a:cs typeface="Times New Roman" panose="02020603050405020304" pitchFamily="18" charset="0"/>
              </a:rPr>
              <a:t>:</a:t>
            </a:r>
            <a:br>
              <a:rPr lang="ru-RU" sz="2000" u="sng" dirty="0" smtClean="0">
                <a:solidFill>
                  <a:srgbClr val="002060"/>
                </a:solidFill>
                <a:latin typeface="Times New Roman" panose="02020603050405020304" pitchFamily="18" charset="0"/>
                <a:cs typeface="Times New Roman" panose="02020603050405020304" pitchFamily="18" charset="0"/>
              </a:rPr>
            </a:br>
            <a:r>
              <a:rPr lang="ru-RU" sz="2000" dirty="0" smtClean="0">
                <a:solidFill>
                  <a:srgbClr val="C00000"/>
                </a:solidFill>
                <a:latin typeface="Times New Roman" panose="02020603050405020304" pitchFamily="18" charset="0"/>
                <a:cs typeface="Times New Roman" panose="02020603050405020304" pitchFamily="18" charset="0"/>
              </a:rPr>
              <a:t>1. Облагородили </a:t>
            </a:r>
            <a:r>
              <a:rPr lang="ru-RU" sz="2000" dirty="0">
                <a:solidFill>
                  <a:srgbClr val="C00000"/>
                </a:solidFill>
                <a:latin typeface="Times New Roman" panose="02020603050405020304" pitchFamily="18" charset="0"/>
                <a:cs typeface="Times New Roman" panose="02020603050405020304" pitchFamily="18" charset="0"/>
              </a:rPr>
              <a:t>территорию детского сада  и очистили от  мусора близлежащую природную зону.</a:t>
            </a:r>
            <a:br>
              <a:rPr lang="ru-RU" sz="2000" dirty="0">
                <a:solidFill>
                  <a:srgbClr val="C00000"/>
                </a:solidFill>
                <a:latin typeface="Times New Roman" panose="02020603050405020304" pitchFamily="18" charset="0"/>
                <a:cs typeface="Times New Roman" panose="02020603050405020304" pitchFamily="18" charset="0"/>
              </a:rPr>
            </a:br>
            <a:r>
              <a:rPr lang="ru-RU" sz="2000" dirty="0" smtClean="0">
                <a:solidFill>
                  <a:srgbClr val="C00000"/>
                </a:solidFill>
                <a:latin typeface="Times New Roman" panose="02020603050405020304" pitchFamily="18" charset="0"/>
                <a:cs typeface="Times New Roman" panose="02020603050405020304" pitchFamily="18" charset="0"/>
              </a:rPr>
              <a:t>2. Повысили </a:t>
            </a:r>
            <a:r>
              <a:rPr lang="ru-RU" sz="2000" dirty="0">
                <a:solidFill>
                  <a:srgbClr val="C00000"/>
                </a:solidFill>
                <a:latin typeface="Times New Roman" panose="02020603050405020304" pitchFamily="18" charset="0"/>
                <a:cs typeface="Times New Roman" panose="02020603050405020304" pitchFamily="18" charset="0"/>
              </a:rPr>
              <a:t>экологическую культуру дошкольников ДОУ и их родителей.</a:t>
            </a:r>
            <a:br>
              <a:rPr lang="ru-RU" sz="2000" dirty="0">
                <a:solidFill>
                  <a:srgbClr val="C00000"/>
                </a:solidFill>
                <a:latin typeface="Times New Roman" panose="02020603050405020304" pitchFamily="18" charset="0"/>
                <a:cs typeface="Times New Roman" panose="02020603050405020304" pitchFamily="18" charset="0"/>
              </a:rPr>
            </a:br>
            <a:r>
              <a:rPr lang="ru-RU" sz="2000" dirty="0" smtClean="0">
                <a:solidFill>
                  <a:srgbClr val="C00000"/>
                </a:solidFill>
                <a:latin typeface="Times New Roman" panose="02020603050405020304" pitchFamily="18" charset="0"/>
                <a:cs typeface="Times New Roman" panose="02020603050405020304" pitchFamily="18" charset="0"/>
              </a:rPr>
              <a:t>3. Участвовали </a:t>
            </a:r>
            <a:r>
              <a:rPr lang="ru-RU" sz="2000" dirty="0">
                <a:solidFill>
                  <a:srgbClr val="C00000"/>
                </a:solidFill>
                <a:latin typeface="Times New Roman" panose="02020603050405020304" pitchFamily="18" charset="0"/>
                <a:cs typeface="Times New Roman" panose="02020603050405020304" pitchFamily="18" charset="0"/>
              </a:rPr>
              <a:t>и одержали победу в Республиканском конкурсе «</a:t>
            </a:r>
            <a:r>
              <a:rPr lang="ru-RU" sz="2000" dirty="0" smtClean="0">
                <a:solidFill>
                  <a:srgbClr val="C00000"/>
                </a:solidFill>
                <a:latin typeface="Times New Roman" panose="02020603050405020304" pitchFamily="18" charset="0"/>
                <a:cs typeface="Times New Roman" panose="02020603050405020304" pitchFamily="18" charset="0"/>
              </a:rPr>
              <a:t>Эковесна-2019»  </a:t>
            </a:r>
            <a:r>
              <a:rPr lang="ru-RU" sz="2000" dirty="0">
                <a:solidFill>
                  <a:srgbClr val="C00000"/>
                </a:solidFill>
                <a:latin typeface="Times New Roman" panose="02020603050405020304" pitchFamily="18" charset="0"/>
                <a:cs typeface="Times New Roman" panose="02020603050405020304" pitchFamily="18" charset="0"/>
              </a:rPr>
              <a:t>в номинации «Экосад».</a:t>
            </a:r>
            <a:br>
              <a:rPr lang="ru-RU" sz="2000" dirty="0">
                <a:solidFill>
                  <a:srgbClr val="C00000"/>
                </a:solidFill>
                <a:latin typeface="Times New Roman" panose="02020603050405020304" pitchFamily="18" charset="0"/>
                <a:cs typeface="Times New Roman" panose="02020603050405020304" pitchFamily="18" charset="0"/>
              </a:rPr>
            </a:br>
            <a:r>
              <a:rPr lang="ru-RU" sz="2000" dirty="0" smtClean="0">
                <a:solidFill>
                  <a:srgbClr val="C00000"/>
                </a:solidFill>
                <a:latin typeface="Times New Roman" panose="02020603050405020304" pitchFamily="18" charset="0"/>
                <a:cs typeface="Times New Roman" panose="02020603050405020304" pitchFamily="18" charset="0"/>
              </a:rPr>
              <a:t>4. Обогатили  </a:t>
            </a:r>
            <a:r>
              <a:rPr lang="ru-RU" sz="2000" dirty="0">
                <a:solidFill>
                  <a:srgbClr val="C00000"/>
                </a:solidFill>
                <a:latin typeface="Times New Roman" panose="02020603050405020304" pitchFamily="18" charset="0"/>
                <a:cs typeface="Times New Roman" panose="02020603050405020304" pitchFamily="18" charset="0"/>
              </a:rPr>
              <a:t>предметно – развивающую среду в группах, в детском саду  </a:t>
            </a:r>
            <a:r>
              <a:rPr lang="ru-RU" sz="2000" dirty="0" smtClean="0">
                <a:solidFill>
                  <a:srgbClr val="C00000"/>
                </a:solidFill>
                <a:latin typeface="Times New Roman" panose="02020603050405020304" pitchFamily="18" charset="0"/>
                <a:cs typeface="Times New Roman" panose="02020603050405020304" pitchFamily="18" charset="0"/>
              </a:rPr>
              <a:t>На </a:t>
            </a:r>
            <a:r>
              <a:rPr lang="ru-RU" sz="2000" dirty="0">
                <a:solidFill>
                  <a:srgbClr val="C00000"/>
                </a:solidFill>
                <a:latin typeface="Times New Roman" panose="02020603050405020304" pitchFamily="18" charset="0"/>
                <a:cs typeface="Times New Roman" panose="02020603050405020304" pitchFamily="18" charset="0"/>
              </a:rPr>
              <a:t>территории </a:t>
            </a:r>
            <a:r>
              <a:rPr lang="ru-RU" sz="2000" dirty="0" smtClean="0">
                <a:solidFill>
                  <a:srgbClr val="C00000"/>
                </a:solidFill>
                <a:latin typeface="Times New Roman" panose="02020603050405020304" pitchFamily="18" charset="0"/>
                <a:cs typeface="Times New Roman" panose="02020603050405020304" pitchFamily="18" charset="0"/>
              </a:rPr>
              <a:t>ДОУ  установили эко боксы. </a:t>
            </a:r>
            <a:r>
              <a:rPr lang="ru-RU" sz="2000" dirty="0">
                <a:solidFill>
                  <a:srgbClr val="C00000"/>
                </a:solidFill>
                <a:latin typeface="Times New Roman" panose="02020603050405020304" pitchFamily="18" charset="0"/>
                <a:cs typeface="Times New Roman" panose="02020603050405020304" pitchFamily="18" charset="0"/>
              </a:rPr>
              <a:t/>
            </a:r>
            <a:br>
              <a:rPr lang="ru-RU" sz="2000" dirty="0">
                <a:solidFill>
                  <a:srgbClr val="C00000"/>
                </a:solidFill>
                <a:latin typeface="Times New Roman" panose="02020603050405020304" pitchFamily="18" charset="0"/>
                <a:cs typeface="Times New Roman" panose="02020603050405020304" pitchFamily="18" charset="0"/>
              </a:rPr>
            </a:br>
            <a:r>
              <a:rPr lang="ru-RU" sz="2000" dirty="0" smtClean="0">
                <a:solidFill>
                  <a:srgbClr val="C00000"/>
                </a:solidFill>
                <a:latin typeface="Times New Roman" panose="02020603050405020304" pitchFamily="18" charset="0"/>
                <a:cs typeface="Times New Roman" panose="02020603050405020304" pitchFamily="18" charset="0"/>
              </a:rPr>
              <a:t>5.В </a:t>
            </a:r>
            <a:r>
              <a:rPr lang="ru-RU" sz="2000" dirty="0">
                <a:solidFill>
                  <a:srgbClr val="C00000"/>
                </a:solidFill>
                <a:latin typeface="Times New Roman" panose="02020603050405020304" pitchFamily="18" charset="0"/>
                <a:cs typeface="Times New Roman" panose="02020603050405020304" pitchFamily="18" charset="0"/>
              </a:rPr>
              <a:t>ходе экспериментальной деятельности у детей сформировали навыки элементарной исследовательской деятельности. Воспитали  желание трудиться, видя результаты своего труда в объектах природы. </a:t>
            </a:r>
            <a:br>
              <a:rPr lang="ru-RU" sz="2000" dirty="0">
                <a:solidFill>
                  <a:srgbClr val="C00000"/>
                </a:solidFill>
                <a:latin typeface="Times New Roman" panose="02020603050405020304" pitchFamily="18" charset="0"/>
                <a:cs typeface="Times New Roman" panose="02020603050405020304" pitchFamily="18" charset="0"/>
              </a:rPr>
            </a:br>
            <a:r>
              <a:rPr lang="ru-RU" sz="2000" dirty="0" smtClean="0">
                <a:solidFill>
                  <a:srgbClr val="C00000"/>
                </a:solidFill>
                <a:latin typeface="Times New Roman" panose="02020603050405020304" pitchFamily="18" charset="0"/>
                <a:cs typeface="Times New Roman" panose="02020603050405020304" pitchFamily="18" charset="0"/>
              </a:rPr>
              <a:t>6. Дошкольники </a:t>
            </a:r>
            <a:r>
              <a:rPr lang="ru-RU" sz="2000" dirty="0">
                <a:solidFill>
                  <a:srgbClr val="C00000"/>
                </a:solidFill>
                <a:latin typeface="Times New Roman" panose="02020603050405020304" pitchFamily="18" charset="0"/>
                <a:cs typeface="Times New Roman" panose="02020603050405020304" pitchFamily="18" charset="0"/>
              </a:rPr>
              <a:t>научились передавать свои чувства в рисунках, поделках и произведениях.</a:t>
            </a:r>
            <a:r>
              <a:rPr lang="ru-RU" sz="2200" dirty="0">
                <a:solidFill>
                  <a:srgbClr val="C00000"/>
                </a:solidFill>
                <a:latin typeface="Times New Roman" panose="02020603050405020304" pitchFamily="18" charset="0"/>
                <a:cs typeface="Times New Roman" panose="02020603050405020304" pitchFamily="18" charset="0"/>
              </a:rPr>
              <a:t/>
            </a:r>
            <a:br>
              <a:rPr lang="ru-RU" sz="2200" dirty="0">
                <a:solidFill>
                  <a:srgbClr val="C00000"/>
                </a:solidFill>
                <a:latin typeface="Times New Roman" panose="02020603050405020304" pitchFamily="18" charset="0"/>
                <a:cs typeface="Times New Roman" panose="02020603050405020304" pitchFamily="18" charset="0"/>
              </a:rPr>
            </a:br>
            <a:endParaRPr lang="ru-RU"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74960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u="sng" dirty="0" smtClean="0">
                <a:solidFill>
                  <a:srgbClr val="002060"/>
                </a:solidFill>
              </a:rPr>
              <a:t>Заключение </a:t>
            </a:r>
            <a:endParaRPr lang="ru-RU" u="sng" dirty="0">
              <a:solidFill>
                <a:srgbClr val="002060"/>
              </a:solidFill>
            </a:endParaRPr>
          </a:p>
        </p:txBody>
      </p:sp>
      <p:sp>
        <p:nvSpPr>
          <p:cNvPr id="3" name="Прямоугольник 2"/>
          <p:cNvSpPr/>
          <p:nvPr/>
        </p:nvSpPr>
        <p:spPr>
          <a:xfrm>
            <a:off x="467544" y="1271696"/>
            <a:ext cx="8352928" cy="4764381"/>
          </a:xfrm>
          <a:prstGeom prst="rect">
            <a:avLst/>
          </a:prstGeom>
        </p:spPr>
        <p:txBody>
          <a:bodyPr wrap="square">
            <a:spAutoFit/>
          </a:bodyPr>
          <a:lstStyle/>
          <a:p>
            <a:pPr algn="just">
              <a:lnSpc>
                <a:spcPct val="115000"/>
              </a:lnSpc>
              <a:spcAft>
                <a:spcPts val="1000"/>
              </a:spcAft>
            </a:pPr>
            <a:r>
              <a:rPr lang="ru-RU" sz="2400" dirty="0" smtClean="0">
                <a:solidFill>
                  <a:srgbClr val="C00000"/>
                </a:solidFill>
                <a:latin typeface="Times New Roman"/>
                <a:ea typeface="Times New Roman"/>
                <a:cs typeface="Times New Roman"/>
              </a:rPr>
              <a:t>       В </a:t>
            </a:r>
            <a:r>
              <a:rPr lang="ru-RU" sz="2400" dirty="0">
                <a:solidFill>
                  <a:srgbClr val="C00000"/>
                </a:solidFill>
                <a:latin typeface="Times New Roman"/>
                <a:ea typeface="Times New Roman"/>
                <a:cs typeface="Times New Roman"/>
              </a:rPr>
              <a:t>ходе работе над проектом мы обобщили и обогатили опыт детей в сфере экологического воспитания путем применения различных методов и приемов. Мы использовали различные формы деятельности. Совместно с детьми и родителями разработаны, организованы различные акции, субботники, конкурсы, и праздники.</a:t>
            </a:r>
            <a:r>
              <a:rPr lang="ru-RU" sz="2400" dirty="0">
                <a:solidFill>
                  <a:srgbClr val="C00000"/>
                </a:solidFill>
                <a:latin typeface="Times New Roman"/>
                <a:ea typeface="Calibri"/>
                <a:cs typeface="Times New Roman"/>
              </a:rPr>
              <a:t> Надеемся, что наши старания не пройдут даром и люди задумаются над своим отношением к окружающей природе, мусора станет меньше, а жители поселка научатся пользоваться урнами. И каждый год местные жители выйдут на субботник, чтобы сделать улицы нашего поселка </a:t>
            </a:r>
            <a:r>
              <a:rPr lang="ru-RU" sz="2400" b="1" dirty="0">
                <a:solidFill>
                  <a:srgbClr val="C00000"/>
                </a:solidFill>
                <a:latin typeface="Times New Roman"/>
                <a:ea typeface="Calibri"/>
                <a:cs typeface="Times New Roman"/>
              </a:rPr>
              <a:t>чистыми и красивыми</a:t>
            </a:r>
            <a:r>
              <a:rPr lang="ru-RU" sz="2400" dirty="0">
                <a:solidFill>
                  <a:srgbClr val="C00000"/>
                </a:solidFill>
                <a:latin typeface="Times New Roman"/>
                <a:ea typeface="Times New Roman"/>
                <a:cs typeface="Times New Roman"/>
              </a:rPr>
              <a:t>.</a:t>
            </a:r>
            <a:endParaRPr lang="ru-RU" sz="2400" dirty="0">
              <a:solidFill>
                <a:srgbClr val="C00000"/>
              </a:solidFill>
              <a:effectLst/>
              <a:latin typeface="Calibri"/>
              <a:ea typeface="Calibri"/>
              <a:cs typeface="Times New Roman"/>
            </a:endParaRPr>
          </a:p>
        </p:txBody>
      </p:sp>
    </p:spTree>
    <p:extLst>
      <p:ext uri="{BB962C8B-B14F-4D97-AF65-F5344CB8AC3E}">
        <p14:creationId xmlns:p14="http://schemas.microsoft.com/office/powerpoint/2010/main" val="14659000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74638"/>
            <a:ext cx="8712968" cy="6394722"/>
          </a:xfrm>
        </p:spPr>
        <p:txBody>
          <a:bodyPr>
            <a:noAutofit/>
          </a:bodyPr>
          <a:lstStyle/>
          <a:p>
            <a:pPr>
              <a:lnSpc>
                <a:spcPct val="150000"/>
              </a:lnSpc>
              <a:spcAft>
                <a:spcPts val="1000"/>
              </a:spcAft>
            </a:pPr>
            <a:r>
              <a:rPr lang="ru-RU" sz="1600" u="sng" dirty="0" smtClean="0">
                <a:solidFill>
                  <a:srgbClr val="002060"/>
                </a:solidFill>
                <a:effectLst/>
                <a:latin typeface="Times New Roman" panose="02020603050405020304" pitchFamily="18" charset="0"/>
                <a:ea typeface="Calibri"/>
                <a:cs typeface="Times New Roman" panose="02020603050405020304" pitchFamily="18" charset="0"/>
              </a:rPr>
              <a:t>Список использованной литературы:  </a:t>
            </a:r>
            <a:r>
              <a:rPr lang="ru-RU" sz="1600" dirty="0">
                <a:solidFill>
                  <a:srgbClr val="C00000"/>
                </a:solidFill>
                <a:effectLst/>
                <a:latin typeface="Times New Roman" panose="02020603050405020304" pitchFamily="18" charset="0"/>
                <a:ea typeface="Calibri"/>
                <a:cs typeface="Times New Roman" panose="02020603050405020304" pitchFamily="18" charset="0"/>
              </a:rPr>
              <a:t/>
            </a:r>
            <a:br>
              <a:rPr lang="ru-RU" sz="1600" dirty="0">
                <a:solidFill>
                  <a:srgbClr val="C00000"/>
                </a:solidFill>
                <a:effectLst/>
                <a:latin typeface="Times New Roman" panose="02020603050405020304" pitchFamily="18" charset="0"/>
                <a:ea typeface="Calibri"/>
                <a:cs typeface="Times New Roman" panose="02020603050405020304" pitchFamily="18" charset="0"/>
              </a:rPr>
            </a:b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1. </a:t>
            </a:r>
            <a:r>
              <a:rPr lang="ru-RU" sz="1600" dirty="0" err="1" smtClean="0">
                <a:solidFill>
                  <a:srgbClr val="C00000"/>
                </a:solidFill>
                <a:effectLst/>
                <a:latin typeface="Times New Roman" panose="02020603050405020304" pitchFamily="18" charset="0"/>
                <a:ea typeface="Calibri"/>
                <a:cs typeface="Times New Roman" panose="02020603050405020304" pitchFamily="18" charset="0"/>
              </a:rPr>
              <a:t>Соломенникова</a:t>
            </a: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 </a:t>
            </a:r>
            <a:r>
              <a:rPr lang="ru-RU" sz="1600" dirty="0">
                <a:solidFill>
                  <a:srgbClr val="C00000"/>
                </a:solidFill>
                <a:effectLst/>
                <a:latin typeface="Times New Roman" panose="02020603050405020304" pitchFamily="18" charset="0"/>
                <a:ea typeface="Calibri"/>
                <a:cs typeface="Times New Roman" panose="02020603050405020304" pitchFamily="18" charset="0"/>
              </a:rPr>
              <a:t>О.А. Формирование элементарных экологических представлений у детей дошкольного возраста в условиях реализации Программы воспитания и обучения в детском саду </a:t>
            </a:r>
            <a:r>
              <a:rPr lang="ru-RU" sz="1600">
                <a:solidFill>
                  <a:srgbClr val="C00000"/>
                </a:solidFill>
                <a:effectLst/>
                <a:latin typeface="Times New Roman" panose="02020603050405020304" pitchFamily="18" charset="0"/>
                <a:ea typeface="Calibri"/>
                <a:cs typeface="Times New Roman" panose="02020603050405020304" pitchFamily="18" charset="0"/>
              </a:rPr>
              <a:t/>
            </a:r>
            <a:br>
              <a:rPr lang="ru-RU" sz="1600">
                <a:solidFill>
                  <a:srgbClr val="C00000"/>
                </a:solidFill>
                <a:effectLst/>
                <a:latin typeface="Times New Roman" panose="02020603050405020304" pitchFamily="18" charset="0"/>
                <a:ea typeface="Calibri"/>
                <a:cs typeface="Times New Roman" panose="02020603050405020304" pitchFamily="18" charset="0"/>
              </a:rPr>
            </a:br>
            <a:r>
              <a:rPr lang="ru-RU" sz="1600" smtClean="0">
                <a:solidFill>
                  <a:srgbClr val="C00000"/>
                </a:solidFill>
                <a:effectLst/>
                <a:latin typeface="Times New Roman" panose="02020603050405020304" pitchFamily="18" charset="0"/>
                <a:ea typeface="Calibri"/>
                <a:cs typeface="Times New Roman" panose="02020603050405020304" pitchFamily="18" charset="0"/>
              </a:rPr>
              <a:t>2</a:t>
            </a: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 </a:t>
            </a:r>
            <a:r>
              <a:rPr lang="ru-RU" sz="1600" dirty="0" err="1" smtClean="0">
                <a:solidFill>
                  <a:srgbClr val="C00000"/>
                </a:solidFill>
                <a:effectLst/>
                <a:latin typeface="Times New Roman" panose="02020603050405020304" pitchFamily="18" charset="0"/>
                <a:ea typeface="Calibri"/>
                <a:cs typeface="Times New Roman" panose="02020603050405020304" pitchFamily="18" charset="0"/>
              </a:rPr>
              <a:t>О.А.Соломенникова</a:t>
            </a: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 </a:t>
            </a:r>
            <a:r>
              <a:rPr lang="ru-RU" sz="1600" dirty="0">
                <a:solidFill>
                  <a:srgbClr val="C00000"/>
                </a:solidFill>
                <a:effectLst/>
                <a:latin typeface="Times New Roman" panose="02020603050405020304" pitchFamily="18" charset="0"/>
                <a:ea typeface="Calibri"/>
                <a:cs typeface="Times New Roman" panose="02020603050405020304" pitchFamily="18" charset="0"/>
              </a:rPr>
              <a:t>Диагностика экологических знаний дошкольников / О. </a:t>
            </a:r>
            <a:r>
              <a:rPr lang="ru-RU" sz="1600" dirty="0" err="1">
                <a:solidFill>
                  <a:srgbClr val="C00000"/>
                </a:solidFill>
                <a:effectLst/>
                <a:latin typeface="Times New Roman" panose="02020603050405020304" pitchFamily="18" charset="0"/>
                <a:ea typeface="Calibri"/>
                <a:cs typeface="Times New Roman" panose="02020603050405020304" pitchFamily="18" charset="0"/>
              </a:rPr>
              <a:t>Соломенникова</a:t>
            </a:r>
            <a:r>
              <a:rPr lang="ru-RU" sz="1600" dirty="0">
                <a:solidFill>
                  <a:srgbClr val="C00000"/>
                </a:solidFill>
                <a:effectLst/>
                <a:latin typeface="Times New Roman" panose="02020603050405020304" pitchFamily="18" charset="0"/>
                <a:ea typeface="Calibri"/>
                <a:cs typeface="Times New Roman" panose="02020603050405020304" pitchFamily="18" charset="0"/>
              </a:rPr>
              <a:t>  </a:t>
            </a: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Дошкольное </a:t>
            </a:r>
            <a:r>
              <a:rPr lang="ru-RU" sz="1600" dirty="0">
                <a:solidFill>
                  <a:srgbClr val="C00000"/>
                </a:solidFill>
                <a:effectLst/>
                <a:latin typeface="Times New Roman" panose="02020603050405020304" pitchFamily="18" charset="0"/>
                <a:ea typeface="Calibri"/>
                <a:cs typeface="Times New Roman" panose="02020603050405020304" pitchFamily="18" charset="0"/>
              </a:rPr>
              <a:t>воспитание.-2004.-№7.-С.21-27.</a:t>
            </a:r>
            <a:br>
              <a:rPr lang="ru-RU" sz="1600" dirty="0">
                <a:solidFill>
                  <a:srgbClr val="C00000"/>
                </a:solidFill>
                <a:effectLst/>
                <a:latin typeface="Times New Roman" panose="02020603050405020304" pitchFamily="18" charset="0"/>
                <a:ea typeface="Calibri"/>
                <a:cs typeface="Times New Roman" panose="02020603050405020304" pitchFamily="18" charset="0"/>
              </a:rPr>
            </a:b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3. Аксенова</a:t>
            </a:r>
            <a:r>
              <a:rPr lang="ru-RU" sz="1600" dirty="0">
                <a:solidFill>
                  <a:srgbClr val="C00000"/>
                </a:solidFill>
                <a:effectLst/>
                <a:latin typeface="Times New Roman" panose="02020603050405020304" pitchFamily="18" charset="0"/>
                <a:ea typeface="Calibri"/>
                <a:cs typeface="Times New Roman" panose="02020603050405020304" pitchFamily="18" charset="0"/>
              </a:rPr>
              <a:t>, З.Ф. Войди в природу другом. Экологическое воспитание дошкольников. – Москва: ТЦ Сфера, 2011. – 128 с</a:t>
            </a: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a:t>
            </a:r>
            <a:r>
              <a:rPr lang="ru-RU" sz="1600" dirty="0">
                <a:solidFill>
                  <a:srgbClr val="C00000"/>
                </a:solidFill>
                <a:effectLst/>
                <a:latin typeface="Times New Roman" panose="02020603050405020304" pitchFamily="18" charset="0"/>
                <a:ea typeface="Calibri"/>
                <a:cs typeface="Times New Roman" panose="02020603050405020304" pitchFamily="18" charset="0"/>
              </a:rPr>
              <a:t/>
            </a:r>
            <a:br>
              <a:rPr lang="ru-RU" sz="1600" dirty="0">
                <a:solidFill>
                  <a:srgbClr val="C00000"/>
                </a:solidFill>
                <a:effectLst/>
                <a:latin typeface="Times New Roman" panose="02020603050405020304" pitchFamily="18" charset="0"/>
                <a:ea typeface="Calibri"/>
                <a:cs typeface="Times New Roman" panose="02020603050405020304" pitchFamily="18" charset="0"/>
              </a:rPr>
            </a:b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4. Луконина</a:t>
            </a:r>
            <a:r>
              <a:rPr lang="ru-RU" sz="1600" dirty="0">
                <a:solidFill>
                  <a:srgbClr val="C00000"/>
                </a:solidFill>
                <a:effectLst/>
                <a:latin typeface="Times New Roman" panose="02020603050405020304" pitchFamily="18" charset="0"/>
                <a:ea typeface="Calibri"/>
                <a:cs typeface="Times New Roman" panose="02020603050405020304" pitchFamily="18" charset="0"/>
              </a:rPr>
              <a:t>, Н.Н. Утренники в детском саду: Сценарии о природе / Н.Н. Луконина, Л.Е. </a:t>
            </a:r>
            <a:r>
              <a:rPr lang="ru-RU" sz="1600" dirty="0" err="1">
                <a:solidFill>
                  <a:srgbClr val="C00000"/>
                </a:solidFill>
                <a:effectLst/>
                <a:latin typeface="Times New Roman" panose="02020603050405020304" pitchFamily="18" charset="0"/>
                <a:ea typeface="Calibri"/>
                <a:cs typeface="Times New Roman" panose="02020603050405020304" pitchFamily="18" charset="0"/>
              </a:rPr>
              <a:t>Чадова</a:t>
            </a:r>
            <a:r>
              <a:rPr lang="ru-RU" sz="1600" dirty="0">
                <a:solidFill>
                  <a:srgbClr val="C00000"/>
                </a:solidFill>
                <a:effectLst/>
                <a:latin typeface="Times New Roman" panose="02020603050405020304" pitchFamily="18" charset="0"/>
                <a:ea typeface="Calibri"/>
                <a:cs typeface="Times New Roman" panose="02020603050405020304" pitchFamily="18" charset="0"/>
              </a:rPr>
              <a:t>. - Москва: Айрис- пресс, 2002. - 240с.: ил. </a:t>
            </a:r>
            <a:br>
              <a:rPr lang="ru-RU" sz="1600" dirty="0">
                <a:solidFill>
                  <a:srgbClr val="C00000"/>
                </a:solidFill>
                <a:effectLst/>
                <a:latin typeface="Times New Roman" panose="02020603050405020304" pitchFamily="18" charset="0"/>
                <a:ea typeface="Calibri"/>
                <a:cs typeface="Times New Roman" panose="02020603050405020304" pitchFamily="18" charset="0"/>
              </a:rPr>
            </a:b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5. </a:t>
            </a:r>
            <a:r>
              <a:rPr lang="ru-RU" sz="1600" dirty="0" err="1" smtClean="0">
                <a:solidFill>
                  <a:srgbClr val="C00000"/>
                </a:solidFill>
                <a:effectLst/>
                <a:latin typeface="Times New Roman" panose="02020603050405020304" pitchFamily="18" charset="0"/>
                <a:ea typeface="Calibri"/>
                <a:cs typeface="Times New Roman" panose="02020603050405020304" pitchFamily="18" charset="0"/>
              </a:rPr>
              <a:t>Мазильникова</a:t>
            </a:r>
            <a:r>
              <a:rPr lang="ru-RU" sz="1600" dirty="0">
                <a:solidFill>
                  <a:srgbClr val="C00000"/>
                </a:solidFill>
                <a:effectLst/>
                <a:latin typeface="Times New Roman" panose="02020603050405020304" pitchFamily="18" charset="0"/>
                <a:ea typeface="Calibri"/>
                <a:cs typeface="Times New Roman" panose="02020603050405020304" pitchFamily="18" charset="0"/>
              </a:rPr>
              <a:t>, Н.Н. Эколого-</a:t>
            </a:r>
            <a:r>
              <a:rPr lang="ru-RU" sz="1600" dirty="0" err="1">
                <a:solidFill>
                  <a:srgbClr val="C00000"/>
                </a:solidFill>
                <a:effectLst/>
                <a:latin typeface="Times New Roman" panose="02020603050405020304" pitchFamily="18" charset="0"/>
                <a:ea typeface="Calibri"/>
                <a:cs typeface="Times New Roman" panose="02020603050405020304" pitchFamily="18" charset="0"/>
              </a:rPr>
              <a:t>валеологическое</a:t>
            </a:r>
            <a:r>
              <a:rPr lang="ru-RU" sz="1600" dirty="0">
                <a:solidFill>
                  <a:srgbClr val="C00000"/>
                </a:solidFill>
                <a:effectLst/>
                <a:latin typeface="Times New Roman" panose="02020603050405020304" pitchFamily="18" charset="0"/>
                <a:ea typeface="Calibri"/>
                <a:cs typeface="Times New Roman" panose="02020603050405020304" pitchFamily="18" charset="0"/>
              </a:rPr>
              <a:t> воспитание дошкольников. Организация прогулок в летний период / Н.Н. </a:t>
            </a:r>
            <a:r>
              <a:rPr lang="ru-RU" sz="1600" dirty="0" err="1">
                <a:solidFill>
                  <a:srgbClr val="C00000"/>
                </a:solidFill>
                <a:effectLst/>
                <a:latin typeface="Times New Roman" panose="02020603050405020304" pitchFamily="18" charset="0"/>
                <a:ea typeface="Calibri"/>
                <a:cs typeface="Times New Roman" panose="02020603050405020304" pitchFamily="18" charset="0"/>
              </a:rPr>
              <a:t>Мазильникова</a:t>
            </a:r>
            <a:r>
              <a:rPr lang="ru-RU" sz="1600" dirty="0">
                <a:solidFill>
                  <a:srgbClr val="C00000"/>
                </a:solidFill>
                <a:effectLst/>
                <a:latin typeface="Times New Roman" panose="02020603050405020304" pitchFamily="18" charset="0"/>
                <a:ea typeface="Calibri"/>
                <a:cs typeface="Times New Roman" panose="02020603050405020304" pitchFamily="18" charset="0"/>
              </a:rPr>
              <a:t>, С.В. Терехина. – Санкт-Петербург: ООО «ИЗДАТЕЛЬСТВО «ДЕТСТВО-ПРЕСС», 2013. – 96с.</a:t>
            </a:r>
            <a:br>
              <a:rPr lang="ru-RU" sz="1600" dirty="0">
                <a:solidFill>
                  <a:srgbClr val="C00000"/>
                </a:solidFill>
                <a:effectLst/>
                <a:latin typeface="Times New Roman" panose="02020603050405020304" pitchFamily="18" charset="0"/>
                <a:ea typeface="Calibri"/>
                <a:cs typeface="Times New Roman" panose="02020603050405020304" pitchFamily="18" charset="0"/>
              </a:rPr>
            </a:b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6. Николаева</a:t>
            </a:r>
            <a:r>
              <a:rPr lang="ru-RU" sz="1600" dirty="0">
                <a:solidFill>
                  <a:srgbClr val="C00000"/>
                </a:solidFill>
                <a:effectLst/>
                <a:latin typeface="Times New Roman" panose="02020603050405020304" pitchFamily="18" charset="0"/>
                <a:ea typeface="Calibri"/>
                <a:cs typeface="Times New Roman" panose="02020603050405020304" pitchFamily="18" charset="0"/>
              </a:rPr>
              <a:t>, С.Н. Теория и методика экологического образования детей: Учеб. пособие для студ. </a:t>
            </a:r>
            <a:r>
              <a:rPr lang="ru-RU" sz="1600" dirty="0" err="1">
                <a:solidFill>
                  <a:srgbClr val="C00000"/>
                </a:solidFill>
                <a:effectLst/>
                <a:latin typeface="Times New Roman" panose="02020603050405020304" pitchFamily="18" charset="0"/>
                <a:ea typeface="Calibri"/>
                <a:cs typeface="Times New Roman" panose="02020603050405020304" pitchFamily="18" charset="0"/>
              </a:rPr>
              <a:t>высш</a:t>
            </a:r>
            <a:r>
              <a:rPr lang="ru-RU" sz="1600" dirty="0">
                <a:solidFill>
                  <a:srgbClr val="C00000"/>
                </a:solidFill>
                <a:effectLst/>
                <a:latin typeface="Times New Roman" panose="02020603050405020304" pitchFamily="18" charset="0"/>
                <a:ea typeface="Calibri"/>
                <a:cs typeface="Times New Roman" panose="02020603050405020304" pitchFamily="18" charset="0"/>
              </a:rPr>
              <a:t>. </a:t>
            </a:r>
            <a:r>
              <a:rPr lang="ru-RU" sz="1600" dirty="0" err="1">
                <a:solidFill>
                  <a:srgbClr val="C00000"/>
                </a:solidFill>
                <a:effectLst/>
                <a:latin typeface="Times New Roman" panose="02020603050405020304" pitchFamily="18" charset="0"/>
                <a:ea typeface="Calibri"/>
                <a:cs typeface="Times New Roman" panose="02020603050405020304" pitchFamily="18" charset="0"/>
              </a:rPr>
              <a:t>пед</a:t>
            </a:r>
            <a:r>
              <a:rPr lang="ru-RU" sz="1600" dirty="0">
                <a:solidFill>
                  <a:srgbClr val="C00000"/>
                </a:solidFill>
                <a:effectLst/>
                <a:latin typeface="Times New Roman" panose="02020603050405020304" pitchFamily="18" charset="0"/>
                <a:ea typeface="Calibri"/>
                <a:cs typeface="Times New Roman" panose="02020603050405020304" pitchFamily="18" charset="0"/>
              </a:rPr>
              <a:t>. учеб. заведений. - Москва: Издательский центр «Академия», 2002. - 336с.</a:t>
            </a:r>
            <a:br>
              <a:rPr lang="ru-RU" sz="1600" dirty="0">
                <a:solidFill>
                  <a:srgbClr val="C00000"/>
                </a:solidFill>
                <a:effectLst/>
                <a:latin typeface="Times New Roman" panose="02020603050405020304" pitchFamily="18" charset="0"/>
                <a:ea typeface="Calibri"/>
                <a:cs typeface="Times New Roman" panose="02020603050405020304" pitchFamily="18" charset="0"/>
              </a:rPr>
            </a:br>
            <a:r>
              <a:rPr lang="ru-RU" sz="1600" dirty="0" smtClean="0">
                <a:solidFill>
                  <a:srgbClr val="C00000"/>
                </a:solidFill>
                <a:effectLst/>
                <a:latin typeface="Times New Roman" panose="02020603050405020304" pitchFamily="18" charset="0"/>
                <a:ea typeface="Calibri"/>
                <a:cs typeface="Times New Roman" panose="02020603050405020304" pitchFamily="18" charset="0"/>
              </a:rPr>
              <a:t>7. Рыжова</a:t>
            </a:r>
            <a:r>
              <a:rPr lang="ru-RU" sz="1600" dirty="0">
                <a:solidFill>
                  <a:srgbClr val="C00000"/>
                </a:solidFill>
                <a:effectLst/>
                <a:latin typeface="Times New Roman" panose="02020603050405020304" pitchFamily="18" charset="0"/>
                <a:ea typeface="Calibri"/>
                <a:cs typeface="Times New Roman" panose="02020603050405020304" pitchFamily="18" charset="0"/>
              </a:rPr>
              <a:t>, Н.А. Воздух вокруг нас: [метод. пособие] / Н.А. Рыжова, С.И. Мусиенко. – 2-е изд. – Москва: Обруч, 2013. – 208с.: ил.</a:t>
            </a:r>
            <a:br>
              <a:rPr lang="ru-RU" sz="1600" dirty="0">
                <a:solidFill>
                  <a:srgbClr val="C00000"/>
                </a:solidFill>
                <a:effectLst/>
                <a:latin typeface="Times New Roman" panose="02020603050405020304" pitchFamily="18" charset="0"/>
                <a:ea typeface="Calibri"/>
                <a:cs typeface="Times New Roman" panose="02020603050405020304" pitchFamily="18" charset="0"/>
              </a:rPr>
            </a:br>
            <a:endParaRPr lang="ru-RU" sz="16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51742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3" name="Рисунок 2" descr="c7d67a3c8078436e8a3e3bf21dd62a6f.jpg"/>
          <p:cNvPicPr>
            <a:picLocks noChangeAspect="1"/>
          </p:cNvPicPr>
          <p:nvPr/>
        </p:nvPicPr>
        <p:blipFill>
          <a:blip r:embed="rId2"/>
          <a:stretch>
            <a:fillRect/>
          </a:stretch>
        </p:blipFill>
        <p:spPr>
          <a:xfrm>
            <a:off x="0" y="0"/>
            <a:ext cx="9143999" cy="6858000"/>
          </a:xfrm>
          <a:prstGeom prst="rect">
            <a:avLst/>
          </a:prstGeom>
        </p:spPr>
      </p:pic>
      <p:sp>
        <p:nvSpPr>
          <p:cNvPr id="4" name="TextBox 3"/>
          <p:cNvSpPr txBox="1"/>
          <p:nvPr/>
        </p:nvSpPr>
        <p:spPr>
          <a:xfrm flipV="1">
            <a:off x="12060832" y="4293096"/>
            <a:ext cx="216024" cy="45719"/>
          </a:xfrm>
          <a:prstGeom prst="rect">
            <a:avLst/>
          </a:prstGeom>
          <a:solidFill>
            <a:schemeClr val="accent4">
              <a:lumMod val="60000"/>
              <a:lumOff val="40000"/>
            </a:schemeClr>
          </a:solidFill>
        </p:spPr>
        <p:txBody>
          <a:bodyPr wrap="square" rtlCol="0">
            <a:spAutoFit/>
          </a:bodyPr>
          <a:lstStyle/>
          <a:p>
            <a:pPr algn="ctr"/>
            <a:endParaRPr lang="ru-RU" b="1" i="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4097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Открыт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1_Открыт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4.xml><?xml version="1.0" encoding="utf-8"?>
<a:theme xmlns:a="http://schemas.openxmlformats.org/drawingml/2006/main" name="2_Открыт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3_Открыт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4_Открыт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5_Открыт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588</TotalTime>
  <Words>813</Words>
  <Application>Microsoft Office PowerPoint</Application>
  <PresentationFormat>Экран (4:3)</PresentationFormat>
  <Paragraphs>187</Paragraphs>
  <Slides>25</Slides>
  <Notes>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7</vt:i4>
      </vt:variant>
      <vt:variant>
        <vt:lpstr>Заголовки слайдов</vt:lpstr>
      </vt:variant>
      <vt:variant>
        <vt:i4>25</vt:i4>
      </vt:variant>
    </vt:vector>
  </HeadingPairs>
  <TitlesOfParts>
    <vt:vector size="41" baseType="lpstr">
      <vt:lpstr>Arial</vt:lpstr>
      <vt:lpstr>Arial Black</vt:lpstr>
      <vt:lpstr>Calibri</vt:lpstr>
      <vt:lpstr>Lucida Sans Unicode</vt:lpstr>
      <vt:lpstr>Monotype Corsiva</vt:lpstr>
      <vt:lpstr>Times New Roman</vt:lpstr>
      <vt:lpstr>Verdana</vt:lpstr>
      <vt:lpstr>Wingdings 2</vt:lpstr>
      <vt:lpstr>Wingdings 3</vt:lpstr>
      <vt:lpstr>Тема Office</vt:lpstr>
      <vt:lpstr>Открытая</vt:lpstr>
      <vt:lpstr>1_Открытая</vt:lpstr>
      <vt:lpstr>2_Открытая</vt:lpstr>
      <vt:lpstr>3_Открытая</vt:lpstr>
      <vt:lpstr>4_Открытая</vt:lpstr>
      <vt:lpstr>5_Открытая</vt:lpstr>
      <vt:lpstr> Муниципальное бюджетное дошкольное образовательное учреждение - детский сад   «Солнышко» Тукаевского муниципального района  Республики Татарстан  Экологический проект по теме:  « Сохраним наш поселок вместе»                                                                                                                                                                                                                                     Автор работы: Пугачева Наталья Хаимовна  п. Сосновый Бор. 2020г </vt:lpstr>
      <vt:lpstr>                                                         Актуальность проекта Наш детский сад «Солнышко» расположен на  месте бывшей барской усадьбы Татищева, которая была окружена тенистыми аллеями из сосен и елей, яблоневым и вишневым садами. На территории усадьбы находился огромный пруд с чистейшей водой, дно которого было выложено природным камнем, а с лева от пруда- родник с питьевой водой. Это место было очень живописным и люди целыми семьями любили там отдыхать. С развитием технического прогресса: строительство детских лагерей отдыха КамАЗа в поселке, возведение свинокомплекса; часть соснового бора была вырублена. В  одну из аномальных зим (-50 градусов) все плодовые деревья вымерзли, что усугубило экологическую обстановку. С годами  люди  разучились бережно относиться к природе; вырубали деревья, устраивали свалки в лесу, незаконно истребляли диких зверей.  В связи с этим экология ухудшилась;  пруд обмелел, родник заилился, некоторые виды животных и растений исчезли. Причиной экологического ухудшения  является- потребительское отношение человека к окружаемому миру.  Именно поэтому задачи изменения мировоззрения человека и экологического развития ребенка представляются первоочередными. Детский сад является первым звеном системы непрерывного экологического образования, так как в этот период ребенок проходит самый интенсивный духовный и интеллектуальный путь развития.  Познания природы возможно только при непосредственном взаимодействии с ней и в этом нам помогает наиболее эффективный метод – метод экологических проектов, который подразумевает совместную деятельность педагогов, детей и родителей. </vt:lpstr>
      <vt:lpstr> Тип проекта: исследовательско- творческий. Вид проекта: средней продолжительности март- май 2020 года. Проблема:  насколько засорена природная зона  нашего поселка бытовыми отходами, влияет ли это на людей и животных и как относятся население поселка Сосновый Бор к этой проблеме. Гипотеза: мы  предполагаем, если благоустроить территорию детского сада  и очистить  близлежащую природную зону  от мусора, то произойдет экологическое улучшение и  нам будет приятно жить в таком поселке.  </vt:lpstr>
      <vt:lpstr>Цель проекта: облагородить территорию детского сада  и очистить  близлежащую природную зону;   сформировать экологическую культуру дошкольников ДОУ и их родителей. </vt:lpstr>
      <vt:lpstr>Задачи проекта: -изучить экологическое состояние территории детского сада и близлежащей  природной  зоны; -привлечь внимания воспитанников ДОУ и их родителей к проблеме ;  - разработать план работы по решению данной  проблемы; -организовать совместные с воспитанниками ДОУ и их родителями  экологические десанты по уборке территории детского сада и близлежащей  природной  зоны.</vt:lpstr>
      <vt:lpstr>  Продукт детской деятельности:  рисунки,  плакаты, книжки- малышки «Красная книга», выставки, конкурсы, скворечники, кормушки, цветники, дидактические экологические игры, экологические сказки, экологические развлечения, досуги, праздники, комнатные цветы, коллекции, экологические акции, новые деревца на участке детского сада, огород, фитоогород, экспериментально - исследовательские работы Продукт проектной деятельности: стенды, фотографии, папки-проекты, схемы, карты экологических тропинок, экологические акции, лабораторные или опытнические зоны в группах, художественная литература. </vt:lpstr>
      <vt:lpstr>Этапы реализации проекта:  1. Подготовительный (с 15 марта по 1 апреля 2020 года): постановка цели и задач, определение направлений, объектов и методов исследования, предварительная работа с педагогами, детьми и их родителями, выбор оборудования и материалов  2. Основной (с 3 апреля  по 22 мая 2020 года): собственно исследовательский: поиск ответов на поставленные вопросы разными способами 3. Заключительный (с 23 мая по 31 мая 2020 года): обобщающий (заключительный): обобщение результатов работы в самой различной форме, их анализ, закрепление полученных знаний, формулировка выводов и, по возможности, составление рекомендаций.</vt:lpstr>
      <vt:lpstr>Презентация PowerPoint</vt:lpstr>
      <vt:lpstr>Презентация PowerPoint</vt:lpstr>
      <vt:lpstr>Презентация PowerPoint</vt:lpstr>
      <vt:lpstr>Участие в конкурсе «Эковесна-2017» </vt:lpstr>
      <vt:lpstr>Презентация PowerPoint</vt:lpstr>
      <vt:lpstr>Эколого - спортивное развлечение  "Природа и дети"</vt:lpstr>
      <vt:lpstr>Познавательно-исследовательская  деятельность детей </vt:lpstr>
      <vt:lpstr>Акция по посадке деревьев «Алея выпускников»</vt:lpstr>
      <vt:lpstr>Познавательная экскурсия, экологический десант  «Живи родник»</vt:lpstr>
      <vt:lpstr>Наши субботники</vt:lpstr>
      <vt:lpstr> Акция по благоустройству территории детского сада «Подари детям сказку» </vt:lpstr>
      <vt:lpstr>Познавательная экскурсия, экологический десант  «Лесные спасатели»</vt:lpstr>
      <vt:lpstr>Акция «Красавица петунья» </vt:lpstr>
      <vt:lpstr>Ожидаемые результаты реализации проекта 1. приобретение детьми навыков бережного, созидательного отношения к окружающему миру; расширение кругозора воспитанников; 2. вовлечение родителей воспитанников в активное эколого-образовательное пространство детского сада; 3.  развитие умственных способностей детей, которые проявляются в умении экспериментировать, исследовать, анализировать, делать выводы; 4. объединение педагогического коллектива и родителей  в работе над проектом, сплочение детского коллектива; 5. воспитание навыков экологически безопасного поведения в природе; 6.  создание на территории и в помещении детского сада предметно-развивающей среды, которая научит понимать окружающий мир; 7. появления желания общаться с природой и отражать свои впечатления через различные виды деятельности; 8. воспитания трудолюбия, любознательности, желания постоянно открывать что- то новое. </vt:lpstr>
      <vt:lpstr>Результаты проекта: 1. Облагородили территорию детского сада  и очистили от  мусора близлежащую природную зону. 2. Повысили экологическую культуру дошкольников ДОУ и их родителей. 3. Участвовали и одержали победу в Республиканском конкурсе «Эковесна-2019»  в номинации «Экосад». 4. Обогатили  предметно – развивающую среду в группах, в детском саду  На территории ДОУ  установили эко боксы.  5.В ходе экспериментальной деятельности у детей сформировали навыки элементарной исследовательской деятельности. Воспитали  желание трудиться, видя результаты своего труда в объектах природы.  6. Дошкольники научились передавать свои чувства в рисунках, поделках и произведениях. </vt:lpstr>
      <vt:lpstr>Заключение </vt:lpstr>
      <vt:lpstr>Список использованной литературы:   1. Соломенникова О.А. Формирование элементарных экологических представлений у детей дошкольного возраста в условиях реализации Программы воспитания и обучения в детском саду  2. О.А.Соломенникова Диагностика экологических знаний дошкольников / О. Соломенникова  Дошкольное воспитание.-2004.-№7.-С.21-27. 3. Аксенова, З.Ф. Войди в природу другом. Экологическое воспитание дошкольников. – Москва: ТЦ Сфера, 2011. – 128 с. 4. Луконина, Н.Н. Утренники в детском саду: Сценарии о природе / Н.Н. Луконина, Л.Е. Чадова. - Москва: Айрис- пресс, 2002. - 240с.: ил.  5. Мазильникова, Н.Н. Эколого-валеологическое воспитание дошкольников. Организация прогулок в летний период / Н.Н. Мазильникова, С.В. Терехина. – Санкт-Петербург: ООО «ИЗДАТЕЛЬСТВО «ДЕТСТВО-ПРЕСС», 2013. – 96с. 6. Николаева, С.Н. Теория и методика экологического образования детей: Учеб. пособие для студ. высш. пед. учеб. заведений. - Москва: Издательский центр «Академия», 2002. - 336с. 7. Рыжова, Н.А. Воздух вокруг нас: [метод. пособие] / Н.А. Рыжова, С.И. Мусиенко. – 2-е изд. – Москва: Обруч, 2013. – 208с.: ил.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Муниципальное бюджетное дошкольное образовательное учреждение - детский сад   «Солнышко» Тукаевского муниципального района  Республики Татарстан  Экологический проект по теме:  « Сохраним наш поселок вместе»                                                                                                                                                                                                                  Автор работы: Долгова Валентина Николаевна                                                                                Пугачева Наталья Хаимовна                                                                              Кичатая Лариса Андреевна    </dc:title>
  <dc:creator>Солнышко</dc:creator>
  <cp:lastModifiedBy>Пользователь</cp:lastModifiedBy>
  <cp:revision>41</cp:revision>
  <dcterms:created xsi:type="dcterms:W3CDTF">2018-04-05T14:48:22Z</dcterms:created>
  <dcterms:modified xsi:type="dcterms:W3CDTF">2021-10-29T11:07:41Z</dcterms:modified>
</cp:coreProperties>
</file>