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77" r:id="rId4"/>
    <p:sldId id="257" r:id="rId5"/>
    <p:sldId id="291" r:id="rId6"/>
    <p:sldId id="290" r:id="rId7"/>
    <p:sldId id="289" r:id="rId8"/>
    <p:sldId id="288" r:id="rId9"/>
    <p:sldId id="287" r:id="rId10"/>
    <p:sldId id="259" r:id="rId11"/>
    <p:sldId id="295" r:id="rId12"/>
    <p:sldId id="294" r:id="rId13"/>
    <p:sldId id="293" r:id="rId14"/>
    <p:sldId id="299" r:id="rId15"/>
    <p:sldId id="298" r:id="rId16"/>
    <p:sldId id="297" r:id="rId17"/>
    <p:sldId id="300" r:id="rId18"/>
    <p:sldId id="302" r:id="rId19"/>
    <p:sldId id="303" r:id="rId20"/>
    <p:sldId id="304" r:id="rId21"/>
    <p:sldId id="305" r:id="rId22"/>
    <p:sldId id="306" r:id="rId23"/>
    <p:sldId id="273" r:id="rId24"/>
  </p:sldIdLst>
  <p:sldSz cx="9144000" cy="6858000" type="screen4x3"/>
  <p:notesSz cx="6881813" cy="100028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8000"/>
    <a:srgbClr val="9933FF"/>
    <a:srgbClr val="9966FF"/>
    <a:srgbClr val="CCFF33"/>
    <a:srgbClr val="006600"/>
    <a:srgbClr val="9900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6912" autoAdjust="0"/>
    <p:restoredTop sz="94660"/>
  </p:normalViewPr>
  <p:slideViewPr>
    <p:cSldViewPr>
      <p:cViewPr>
        <p:scale>
          <a:sx n="73" d="100"/>
          <a:sy n="73" d="100"/>
        </p:scale>
        <p:origin x="-1062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9186C-5510-48CD-B5FD-D73DC74B9FA2}" type="datetimeFigureOut">
              <a:rPr lang="ru-RU" smtClean="0"/>
              <a:pPr/>
              <a:t>18.01.2022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CB798-7E35-4C47-8723-0C16F11432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54462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9186C-5510-48CD-B5FD-D73DC74B9FA2}" type="datetimeFigureOut">
              <a:rPr lang="ru-RU" smtClean="0"/>
              <a:pPr/>
              <a:t>18.01.2022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CB798-7E35-4C47-8723-0C16F11432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46834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9186C-5510-48CD-B5FD-D73DC74B9FA2}" type="datetimeFigureOut">
              <a:rPr lang="ru-RU" smtClean="0"/>
              <a:pPr/>
              <a:t>18.01.2022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CB798-7E35-4C47-8723-0C16F11432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56092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9186C-5510-48CD-B5FD-D73DC74B9FA2}" type="datetimeFigureOut">
              <a:rPr lang="ru-RU" smtClean="0"/>
              <a:pPr/>
              <a:t>18.01.2022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CB798-7E35-4C47-8723-0C16F11432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82492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9186C-5510-48CD-B5FD-D73DC74B9FA2}" type="datetimeFigureOut">
              <a:rPr lang="ru-RU" smtClean="0"/>
              <a:pPr/>
              <a:t>18.01.2022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CB798-7E35-4C47-8723-0C16F11432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14228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9186C-5510-48CD-B5FD-D73DC74B9FA2}" type="datetimeFigureOut">
              <a:rPr lang="ru-RU" smtClean="0"/>
              <a:pPr/>
              <a:t>18.01.2022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CB798-7E35-4C47-8723-0C16F11432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82825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9186C-5510-48CD-B5FD-D73DC74B9FA2}" type="datetimeFigureOut">
              <a:rPr lang="ru-RU" smtClean="0"/>
              <a:pPr/>
              <a:t>18.01.2022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CB798-7E35-4C47-8723-0C16F11432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67013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9186C-5510-48CD-B5FD-D73DC74B9FA2}" type="datetimeFigureOut">
              <a:rPr lang="ru-RU" smtClean="0"/>
              <a:pPr/>
              <a:t>18.01.2022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CB798-7E35-4C47-8723-0C16F11432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3584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9186C-5510-48CD-B5FD-D73DC74B9FA2}" type="datetimeFigureOut">
              <a:rPr lang="ru-RU" smtClean="0"/>
              <a:pPr/>
              <a:t>18.01.2022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CB798-7E35-4C47-8723-0C16F11432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51482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9186C-5510-48CD-B5FD-D73DC74B9FA2}" type="datetimeFigureOut">
              <a:rPr lang="ru-RU" smtClean="0"/>
              <a:pPr/>
              <a:t>18.01.2022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CB798-7E35-4C47-8723-0C16F11432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3073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9186C-5510-48CD-B5FD-D73DC74B9FA2}" type="datetimeFigureOut">
              <a:rPr lang="ru-RU" smtClean="0"/>
              <a:pPr/>
              <a:t>18.01.2022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CB798-7E35-4C47-8723-0C16F11432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44731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49186C-5510-48CD-B5FD-D73DC74B9FA2}" type="datetimeFigureOut">
              <a:rPr lang="ru-RU" smtClean="0"/>
              <a:pPr/>
              <a:t>18.01.2022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FCB798-7E35-4C47-8723-0C16F11432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50742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10" Type="http://schemas.openxmlformats.org/officeDocument/2006/relationships/image" Target="../media/image46.jpeg"/><Relationship Id="rId4" Type="http://schemas.openxmlformats.org/officeDocument/2006/relationships/image" Target="../media/image40.jpeg"/><Relationship Id="rId9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10" Type="http://schemas.openxmlformats.org/officeDocument/2006/relationships/image" Target="../media/image60.jpeg"/><Relationship Id="rId4" Type="http://schemas.openxmlformats.org/officeDocument/2006/relationships/image" Target="../media/image54.jpeg"/><Relationship Id="rId9" Type="http://schemas.openxmlformats.org/officeDocument/2006/relationships/image" Target="../media/image59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image" Target="../media/image61.jpeg"/><Relationship Id="rId7" Type="http://schemas.openxmlformats.org/officeDocument/2006/relationships/image" Target="../media/image6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Relationship Id="rId9" Type="http://schemas.openxmlformats.org/officeDocument/2006/relationships/image" Target="../media/image67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image" Target="../media/image68.jpeg"/><Relationship Id="rId7" Type="http://schemas.openxmlformats.org/officeDocument/2006/relationships/image" Target="../media/image7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11" Type="http://schemas.openxmlformats.org/officeDocument/2006/relationships/image" Target="../media/image76.jpeg"/><Relationship Id="rId5" Type="http://schemas.openxmlformats.org/officeDocument/2006/relationships/image" Target="../media/image70.jpeg"/><Relationship Id="rId10" Type="http://schemas.openxmlformats.org/officeDocument/2006/relationships/image" Target="../media/image75.jpeg"/><Relationship Id="rId4" Type="http://schemas.openxmlformats.org/officeDocument/2006/relationships/image" Target="../media/image69.png"/><Relationship Id="rId9" Type="http://schemas.openxmlformats.org/officeDocument/2006/relationships/image" Target="../media/image7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jpeg"/><Relationship Id="rId3" Type="http://schemas.openxmlformats.org/officeDocument/2006/relationships/image" Target="../media/image77.jpeg"/><Relationship Id="rId7" Type="http://schemas.openxmlformats.org/officeDocument/2006/relationships/image" Target="../media/image8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image" Target="../media/image78.jpeg"/><Relationship Id="rId9" Type="http://schemas.openxmlformats.org/officeDocument/2006/relationships/image" Target="../media/image83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jpeg"/><Relationship Id="rId3" Type="http://schemas.openxmlformats.org/officeDocument/2006/relationships/image" Target="../media/image84.jpeg"/><Relationship Id="rId7" Type="http://schemas.openxmlformats.org/officeDocument/2006/relationships/image" Target="../media/image8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jpeg"/><Relationship Id="rId5" Type="http://schemas.openxmlformats.org/officeDocument/2006/relationships/image" Target="../media/image86.jpeg"/><Relationship Id="rId4" Type="http://schemas.openxmlformats.org/officeDocument/2006/relationships/image" Target="../media/image85.jpeg"/><Relationship Id="rId9" Type="http://schemas.openxmlformats.org/officeDocument/2006/relationships/image" Target="../media/image9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-19356"/>
            <a:ext cx="9143999" cy="6922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5656" y="1124744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98360" y="2072430"/>
            <a:ext cx="828092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endParaRPr lang="ru-RU" sz="28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ru-RU" sz="28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  <a:cs typeface="Times New Roman"/>
              </a:rPr>
              <a:t>Родительская пятница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Lucida Handwriting"/>
                <a:ea typeface="Calibri"/>
                <a:cs typeface="Times New Roman"/>
              </a:rPr>
              <a:t> 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  <a:cs typeface="Times New Roman"/>
              </a:rPr>
              <a:t>В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Lucida Handwriting"/>
                <a:ea typeface="Calibri"/>
                <a:cs typeface="Times New Roman"/>
              </a:rPr>
              <a:t> 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  <a:cs typeface="Times New Roman"/>
              </a:rPr>
              <a:t>ПЕРВОЙ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Lucida Handwriting"/>
                <a:ea typeface="Calibri"/>
                <a:cs typeface="Times New Roman"/>
              </a:rPr>
              <a:t> </a:t>
            </a:r>
          </a:p>
          <a:p>
            <a:pPr algn="ctr">
              <a:spcAft>
                <a:spcPts val="0"/>
              </a:spcAft>
            </a:pPr>
            <a:endParaRPr lang="ru-RU" sz="28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  <a:cs typeface="Times New Roman"/>
              </a:rPr>
              <a:t>МЛАДШЕЙ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Lucida Handwriting"/>
                <a:ea typeface="Calibri"/>
                <a:cs typeface="Times New Roman"/>
              </a:rPr>
              <a:t> 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  <a:cs typeface="Times New Roman"/>
              </a:rPr>
              <a:t>ГРУППЕ.</a:t>
            </a:r>
            <a:endParaRPr lang="ru-RU" sz="28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ru-RU" sz="4400" dirty="0">
              <a:ea typeface="Calibri"/>
              <a:cs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87724" y="4941168"/>
            <a:ext cx="51845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dirty="0" smtClean="0"/>
              <a:t>Выполнила: </a:t>
            </a:r>
          </a:p>
          <a:p>
            <a:pPr algn="r"/>
            <a:r>
              <a:rPr lang="ru-RU" sz="2800" dirty="0" smtClean="0"/>
              <a:t>воспитатель детского сада МАДОУ «Детский сад 7» г.Тобольска </a:t>
            </a:r>
            <a:r>
              <a:rPr lang="ru-RU" sz="2800" dirty="0" err="1" smtClean="0"/>
              <a:t>Зайнутдинова</a:t>
            </a:r>
            <a:r>
              <a:rPr lang="ru-RU" sz="2800" dirty="0" smtClean="0"/>
              <a:t> М.А.</a:t>
            </a:r>
            <a:endParaRPr lang="ru-RU" sz="2800" dirty="0"/>
          </a:p>
          <a:p>
            <a:pPr algn="r"/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12572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6417" cy="687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43608" y="863743"/>
            <a:ext cx="770485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lang="ru-RU" altLang="ru-RU" sz="3200" b="1" kern="0" dirty="0" smtClean="0">
                <a:solidFill>
                  <a:srgbClr val="000099"/>
                </a:solidFill>
                <a:latin typeface="Monotype Corsiva" pitchFamily="66" charset="0"/>
              </a:rPr>
              <a:t>Тема:</a:t>
            </a:r>
          </a:p>
          <a:p>
            <a:pPr marL="342900" lvl="0" indent="-342900"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kumimoji="0" lang="ru-RU" altLang="ru-RU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«Развитие творческих способностей детей дошкольного возраста средствами нетрадиционных техник рисования </a:t>
            </a:r>
          </a:p>
          <a:p>
            <a:pPr marL="342900" lvl="0" indent="-342900"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kumimoji="0" lang="ru-RU" altLang="ru-RU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в ДОУ и в семье».</a:t>
            </a:r>
          </a:p>
          <a:p>
            <a:pPr marL="342900" lvl="0" indent="-342900" algn="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endParaRPr kumimoji="0" lang="ru-RU" altLang="ru-RU" sz="3200" b="0" i="0" u="none" strike="noStrike" kern="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pic>
        <p:nvPicPr>
          <p:cNvPr id="6" name="Picture 4" descr="5d02c8a3193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312" y="2878138"/>
            <a:ext cx="3887787" cy="377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35315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2397"/>
            <a:ext cx="9166417" cy="687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43608" y="863743"/>
            <a:ext cx="770485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kumimoji="0" lang="ru-RU" altLang="ru-RU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«... Каждый из нас, педагогов и родителей, несёт свою долю ответственности за</a:t>
            </a:r>
            <a:r>
              <a:rPr kumimoji="0" lang="ru-RU" altLang="ru-RU" sz="4000" b="0" i="0" u="none" strike="noStrike" kern="0" cap="none" spc="0" normalizeH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 сокровище по имени Детство».</a:t>
            </a:r>
          </a:p>
          <a:p>
            <a:pPr marL="342900" lvl="0" indent="-342900" algn="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lang="ru-RU" altLang="ru-RU" sz="4000" kern="0" baseline="0" dirty="0" err="1" smtClean="0">
                <a:solidFill>
                  <a:srgbClr val="000099"/>
                </a:solidFill>
                <a:latin typeface="Monotype Corsiva" pitchFamily="66" charset="0"/>
              </a:rPr>
              <a:t>Е.П.Арнаутова</a:t>
            </a:r>
            <a:endParaRPr kumimoji="0" lang="ru-RU" altLang="ru-RU" sz="4000" b="1" i="0" u="none" strike="noStrike" kern="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L="342900" lvl="0" indent="-342900" algn="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endParaRPr kumimoji="0" lang="ru-RU" altLang="ru-RU" sz="3200" b="0" i="0" u="none" strike="noStrike" kern="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pic>
        <p:nvPicPr>
          <p:cNvPr id="6" name="Picture 4" descr="5d02c8a3193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312" y="2878138"/>
            <a:ext cx="3887787" cy="377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35315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Эффективность данного проекта:&#10;1. В ходе подготовки и реализации данного проекта дети более&#10;глубоко познакомились с одной ...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CECECE"/>
              </a:clrFrom>
              <a:clrTo>
                <a:srgbClr val="CECEC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11000"/>
                    </a14:imgEffect>
                    <a14:imgEffect>
                      <a14:saturation sat="20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4740" y="-11330"/>
            <a:ext cx="9149543" cy="6869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15616" y="260648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15595" y="1628800"/>
            <a:ext cx="784887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3600" b="1" dirty="0" smtClean="0">
                <a:solidFill>
                  <a:srgbClr val="215868"/>
                </a:solidFill>
                <a:effectLst/>
                <a:latin typeface="Monotype Corsiva" panose="03010101010201010101" pitchFamily="66" charset="0"/>
                <a:ea typeface="Calibri"/>
                <a:cs typeface="Times New Roman"/>
              </a:rPr>
              <a:t>Детям:</a:t>
            </a:r>
          </a:p>
          <a:p>
            <a:pPr algn="just">
              <a:spcAft>
                <a:spcPts val="0"/>
              </a:spcAft>
            </a:pPr>
            <a:r>
              <a:rPr lang="ru-RU" sz="2800" b="1" dirty="0" smtClean="0">
                <a:solidFill>
                  <a:srgbClr val="215868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>- защиту, эмоциональный комфорт;</a:t>
            </a:r>
          </a:p>
          <a:p>
            <a:pPr algn="just">
              <a:spcAft>
                <a:spcPts val="0"/>
              </a:spcAft>
              <a:buFontTx/>
              <a:buChar char="-"/>
            </a:pPr>
            <a:r>
              <a:rPr lang="ru-RU" sz="2800" b="1" dirty="0" smtClean="0">
                <a:solidFill>
                  <a:srgbClr val="215868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> и</a:t>
            </a:r>
            <a:r>
              <a:rPr lang="ru-RU" sz="2800" b="1" dirty="0" smtClean="0">
                <a:solidFill>
                  <a:srgbClr val="215868"/>
                </a:solidFill>
                <a:effectLst/>
                <a:latin typeface="Monotype Corsiva" panose="03010101010201010101" pitchFamily="66" charset="0"/>
                <a:ea typeface="Calibri"/>
                <a:cs typeface="Times New Roman"/>
              </a:rPr>
              <a:t>нтересную и содержательную жизнь в детском саду и дома;</a:t>
            </a:r>
          </a:p>
          <a:p>
            <a:pPr algn="just">
              <a:spcAft>
                <a:spcPts val="0"/>
              </a:spcAft>
              <a:buFontTx/>
              <a:buChar char="-"/>
            </a:pPr>
            <a:r>
              <a:rPr lang="ru-RU" sz="2800" b="1" dirty="0" smtClean="0">
                <a:solidFill>
                  <a:srgbClr val="215868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> развитие основных способностей;</a:t>
            </a:r>
          </a:p>
          <a:p>
            <a:pPr algn="just">
              <a:spcAft>
                <a:spcPts val="0"/>
              </a:spcAft>
              <a:buFontTx/>
              <a:buChar char="-"/>
            </a:pPr>
            <a:r>
              <a:rPr lang="ru-RU" sz="2800" b="1" dirty="0" smtClean="0">
                <a:solidFill>
                  <a:srgbClr val="215868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> умение общаться со сверстниками, с пониманием относиться                 друг к другу;</a:t>
            </a:r>
          </a:p>
          <a:p>
            <a:pPr algn="just">
              <a:spcAft>
                <a:spcPts val="0"/>
              </a:spcAft>
              <a:buFontTx/>
              <a:buChar char="-"/>
            </a:pPr>
            <a:r>
              <a:rPr lang="ru-RU" sz="2800" b="1" dirty="0" smtClean="0">
                <a:solidFill>
                  <a:srgbClr val="215868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>ф</a:t>
            </a:r>
            <a:r>
              <a:rPr lang="ru-RU" sz="2800" b="1" dirty="0" smtClean="0">
                <a:solidFill>
                  <a:srgbClr val="215868"/>
                </a:solidFill>
                <a:effectLst/>
                <a:latin typeface="Monotype Corsiva" panose="03010101010201010101" pitchFamily="66" charset="0"/>
                <a:ea typeface="Calibri"/>
                <a:cs typeface="Times New Roman"/>
              </a:rPr>
              <a:t>ормирование уверенности в себе и в своих возможностях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43432" y="445314"/>
            <a:ext cx="8543877" cy="707886"/>
          </a:xfrm>
          <a:prstGeom prst="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Задачи «Родительской пятницы» – объединить усилия педагогов</a:t>
            </a:r>
          </a:p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и родителей и обеспечить:</a:t>
            </a:r>
            <a:endParaRPr lang="ru-RU" sz="2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8467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-16813"/>
            <a:ext cx="9144000" cy="687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43608" y="863743"/>
            <a:ext cx="7704856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kumimoji="0" lang="ru-RU" alt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Родителям: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lang="ru-RU" altLang="ru-RU" sz="2400" kern="0" dirty="0" smtClean="0">
                <a:solidFill>
                  <a:srgbClr val="000099"/>
                </a:solidFill>
                <a:latin typeface="Monotype Corsiva" pitchFamily="66" charset="0"/>
              </a:rPr>
              <a:t>- личностное общение с детьми;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FontTx/>
              <a:buChar char="-"/>
            </a:pPr>
            <a:r>
              <a:rPr kumimoji="0" lang="ru-RU" altLang="ru-RU" sz="2400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активное участие в делах группы;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FontTx/>
              <a:buChar char="-"/>
            </a:pPr>
            <a:r>
              <a:rPr lang="ru-RU" altLang="ru-RU" sz="2400" kern="0" dirty="0" smtClean="0">
                <a:solidFill>
                  <a:srgbClr val="000099"/>
                </a:solidFill>
                <a:latin typeface="Monotype Corsiva" pitchFamily="66" charset="0"/>
              </a:rPr>
              <a:t>опыт педагогического сотрудничества;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FontTx/>
              <a:buChar char="-"/>
            </a:pPr>
            <a:r>
              <a:rPr lang="ru-RU" altLang="ru-RU" sz="2400" kern="0" dirty="0" smtClean="0">
                <a:solidFill>
                  <a:srgbClr val="000099"/>
                </a:solidFill>
                <a:latin typeface="Monotype Corsiva" pitchFamily="66" charset="0"/>
              </a:rPr>
              <a:t>в</a:t>
            </a:r>
            <a:r>
              <a:rPr kumimoji="0" lang="ru-RU" altLang="ru-RU" sz="240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згляд</a:t>
            </a:r>
            <a:r>
              <a:rPr kumimoji="0" lang="ru-RU" altLang="ru-RU" sz="2400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 на мир с позиции ребёнка;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FontTx/>
              <a:buChar char="-"/>
            </a:pPr>
            <a:r>
              <a:rPr lang="ru-RU" altLang="ru-RU" sz="2400" kern="0" dirty="0" smtClean="0">
                <a:solidFill>
                  <a:srgbClr val="000099"/>
                </a:solidFill>
                <a:latin typeface="Monotype Corsiva" pitchFamily="66" charset="0"/>
              </a:rPr>
              <a:t>отношение к своему ребёнку как к равному;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FontTx/>
              <a:buChar char="-"/>
            </a:pPr>
            <a:r>
              <a:rPr kumimoji="0" lang="ru-RU" altLang="ru-RU" sz="2400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-возможность моделировать варианты своего поведения в игровой обстановке;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FontTx/>
              <a:buChar char="-"/>
            </a:pPr>
            <a:r>
              <a:rPr lang="ru-RU" altLang="ru-RU" sz="2400" kern="0" noProof="0" dirty="0" smtClean="0">
                <a:solidFill>
                  <a:srgbClr val="000099"/>
                </a:solidFill>
                <a:latin typeface="Monotype Corsiva" pitchFamily="66" charset="0"/>
              </a:rPr>
              <a:t>                      - проявление  искренней заинтересованности </a:t>
            </a:r>
            <a:r>
              <a:rPr lang="ru-RU" altLang="ru-RU" sz="2400" kern="0" noProof="0" dirty="0" err="1" smtClean="0">
                <a:solidFill>
                  <a:srgbClr val="000099"/>
                </a:solidFill>
                <a:latin typeface="Monotype Corsiva" pitchFamily="66" charset="0"/>
              </a:rPr>
              <a:t>вдействиях</a:t>
            </a:r>
            <a:r>
              <a:rPr lang="ru-RU" altLang="ru-RU" sz="2400" kern="0" noProof="0" dirty="0" smtClean="0">
                <a:solidFill>
                  <a:srgbClr val="000099"/>
                </a:solidFill>
                <a:latin typeface="Monotype Corsiva" pitchFamily="66" charset="0"/>
              </a:rPr>
              <a:t>                          в действиях ребёнка.</a:t>
            </a:r>
            <a:endParaRPr kumimoji="0" lang="ru-RU" altLang="ru-RU" sz="2400" i="0" u="none" strike="noStrike" kern="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L="342900" lvl="0" indent="-342900" algn="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endParaRPr kumimoji="0" lang="ru-RU" altLang="ru-RU" sz="3200" b="0" i="0" u="none" strike="noStrike" kern="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pic>
        <p:nvPicPr>
          <p:cNvPr id="6" name="Picture 4" descr="5d02c8a3193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852936"/>
            <a:ext cx="3815655" cy="3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35315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-16813"/>
            <a:ext cx="9144000" cy="687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43608" y="836712"/>
            <a:ext cx="7704856" cy="31454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kumimoji="0" lang="ru-RU" alt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Педагогам: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FontTx/>
              <a:buChar char="-"/>
            </a:pPr>
            <a:r>
              <a:rPr lang="ru-RU" altLang="ru-RU" sz="3200" kern="0" dirty="0" smtClean="0">
                <a:solidFill>
                  <a:srgbClr val="000099"/>
                </a:solidFill>
                <a:latin typeface="Monotype Corsiva" pitchFamily="66" charset="0"/>
              </a:rPr>
              <a:t>вовлечение родителей в жизнь группы;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FontTx/>
              <a:buChar char="-"/>
            </a:pPr>
            <a:r>
              <a:rPr lang="ru-RU" altLang="ru-RU" sz="3200" kern="0" dirty="0" smtClean="0">
                <a:solidFill>
                  <a:srgbClr val="000099"/>
                </a:solidFill>
                <a:latin typeface="Monotype Corsiva" pitchFamily="66" charset="0"/>
              </a:rPr>
              <a:t>в</a:t>
            </a:r>
            <a:r>
              <a:rPr kumimoji="0" lang="ru-RU" altLang="ru-RU" sz="320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оспитание</a:t>
            </a:r>
            <a:r>
              <a:rPr kumimoji="0" lang="ru-RU" altLang="ru-RU" sz="3200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 в детях любви и уважения к родителям;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FontTx/>
              <a:buChar char="-"/>
            </a:pPr>
            <a:r>
              <a:rPr lang="ru-RU" altLang="ru-RU" sz="3200" kern="0" dirty="0" smtClean="0">
                <a:solidFill>
                  <a:srgbClr val="000099"/>
                </a:solidFill>
                <a:latin typeface="Monotype Corsiva" pitchFamily="66" charset="0"/>
              </a:rPr>
              <a:t>учёт пожеланий и предложений родителей.</a:t>
            </a:r>
            <a:endParaRPr kumimoji="0" lang="ru-RU" altLang="ru-RU" sz="3200" i="0" u="none" strike="noStrike" kern="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L="342900" lvl="0" indent="-342900" algn="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endParaRPr kumimoji="0" lang="ru-RU" altLang="ru-RU" sz="3200" b="0" i="0" u="none" strike="noStrike" kern="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pic>
        <p:nvPicPr>
          <p:cNvPr id="6" name="Picture 4" descr="5d02c8a3193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2852936"/>
            <a:ext cx="3887787" cy="377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35315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6813"/>
            <a:ext cx="9144000" cy="687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43608" y="620688"/>
            <a:ext cx="7704856" cy="39580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lang="ru-RU" altLang="ru-RU" sz="3200" b="1" kern="0" dirty="0" smtClean="0">
                <a:solidFill>
                  <a:srgbClr val="000099"/>
                </a:solidFill>
                <a:latin typeface="Monotype Corsiva" pitchFamily="66" charset="0"/>
              </a:rPr>
              <a:t>Ожидаемые результаты: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FontTx/>
              <a:buChar char="-"/>
            </a:pPr>
            <a:r>
              <a:rPr lang="ru-RU" altLang="ru-RU" sz="2400" kern="0" dirty="0" smtClean="0">
                <a:solidFill>
                  <a:srgbClr val="000099"/>
                </a:solidFill>
                <a:latin typeface="Monotype Corsiva" pitchFamily="66" charset="0"/>
              </a:rPr>
              <a:t>п</a:t>
            </a:r>
            <a:r>
              <a:rPr kumimoji="0" lang="ru-RU" altLang="ru-RU" sz="2400" i="0" u="none" strike="noStrike" kern="0" cap="none" spc="0" normalizeH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рофилактика</a:t>
            </a:r>
            <a:r>
              <a:rPr kumimoji="0" lang="ru-RU" altLang="ru-RU" sz="2400" i="0" u="none" strike="noStrike" kern="0" cap="none" spc="0" normalizeH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 неврозов и невротических  реакций детей, нарушения поведения и других проблем психологического характера;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FontTx/>
              <a:buChar char="-"/>
            </a:pPr>
            <a:r>
              <a:rPr lang="ru-RU" altLang="ru-RU" sz="2400" kern="0" dirty="0" smtClean="0">
                <a:solidFill>
                  <a:srgbClr val="000099"/>
                </a:solidFill>
                <a:latin typeface="Monotype Corsiva" pitchFamily="66" charset="0"/>
              </a:rPr>
              <a:t>к</a:t>
            </a:r>
            <a:r>
              <a:rPr lang="ru-RU" altLang="ru-RU" sz="2400" kern="0" noProof="0" dirty="0" err="1" smtClean="0">
                <a:solidFill>
                  <a:srgbClr val="000099"/>
                </a:solidFill>
                <a:latin typeface="Monotype Corsiva" pitchFamily="66" charset="0"/>
              </a:rPr>
              <a:t>оррекция</a:t>
            </a:r>
            <a:r>
              <a:rPr lang="ru-RU" altLang="ru-RU" sz="2400" kern="0" noProof="0" dirty="0" smtClean="0">
                <a:solidFill>
                  <a:srgbClr val="000099"/>
                </a:solidFill>
                <a:latin typeface="Monotype Corsiva" pitchFamily="66" charset="0"/>
              </a:rPr>
              <a:t>  эмоционального самочувствия, снятие эмоциональной напряжённости, снижение индекса агрессивности и деструктивных форм поведения;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FontTx/>
              <a:buChar char="-"/>
            </a:pPr>
            <a:r>
              <a:rPr lang="ru-RU" altLang="ru-RU" sz="2400" kern="0" dirty="0" smtClean="0">
                <a:solidFill>
                  <a:srgbClr val="000099"/>
                </a:solidFill>
                <a:latin typeface="Monotype Corsiva" pitchFamily="66" charset="0"/>
              </a:rPr>
              <a:t>р</a:t>
            </a:r>
            <a:r>
              <a:rPr kumimoji="0" lang="ru-RU" altLang="ru-RU" sz="2400" i="0" u="none" strike="noStrike" kern="0" cap="none" spc="0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азвитие творческого потенциала ребёнка, создание</a:t>
            </a:r>
            <a:r>
              <a:rPr kumimoji="0" lang="ru-RU" altLang="ru-RU" sz="2400" i="0" u="none" strike="noStrike" kern="0" cap="none" spc="0" normalizeH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 позитивного настроя, усиление конструктивного поведения.</a:t>
            </a:r>
            <a:endParaRPr kumimoji="0" lang="ru-RU" altLang="ru-RU" sz="2400" i="0" u="none" strike="noStrike" kern="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L="342900" lvl="0" indent="-342900" algn="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endParaRPr kumimoji="0" lang="ru-RU" altLang="ru-RU" sz="3200" b="0" i="0" u="none" strike="noStrike" kern="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pic>
        <p:nvPicPr>
          <p:cNvPr id="6" name="Picture 4" descr="5d02c8a3193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2852936"/>
            <a:ext cx="3887787" cy="377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35315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-16813"/>
            <a:ext cx="9144000" cy="687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43608" y="863743"/>
            <a:ext cx="7704856" cy="2973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lang="ru-RU" altLang="ru-RU" sz="3200" b="1" kern="0" dirty="0" smtClean="0">
                <a:solidFill>
                  <a:srgbClr val="000099"/>
                </a:solidFill>
                <a:latin typeface="Monotype Corsiva" pitchFamily="66" charset="0"/>
              </a:rPr>
              <a:t>Что такое «нетрадиционное рисование»?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kumimoji="0" lang="ru-RU" altLang="ru-RU" sz="2000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-</a:t>
            </a:r>
            <a:r>
              <a:rPr kumimoji="0" lang="ru-RU" altLang="ru-RU" sz="2800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искусство  изображать, не основываясь на традиции;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lang="ru-RU" altLang="ru-RU" sz="2800" kern="0" dirty="0" smtClean="0">
                <a:solidFill>
                  <a:srgbClr val="000099"/>
                </a:solidFill>
                <a:latin typeface="Monotype Corsiva" pitchFamily="66" charset="0"/>
              </a:rPr>
              <a:t>-изображать не по заведённому обычаю;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FontTx/>
              <a:buChar char="-"/>
            </a:pPr>
            <a:r>
              <a:rPr lang="ru-RU" altLang="ru-RU" sz="2800" kern="0" dirty="0" smtClean="0">
                <a:solidFill>
                  <a:srgbClr val="000099"/>
                </a:solidFill>
                <a:latin typeface="Monotype Corsiva" pitchFamily="66" charset="0"/>
              </a:rPr>
              <a:t>о</a:t>
            </a:r>
            <a:r>
              <a:rPr kumimoji="0" lang="ru-RU" altLang="ru-RU" sz="280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тличаясь</a:t>
            </a:r>
            <a:r>
              <a:rPr kumimoji="0" lang="ru-RU" altLang="ru-RU" sz="2800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 оригинальностью;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FontTx/>
              <a:buChar char="-"/>
            </a:pPr>
            <a:r>
              <a:rPr lang="ru-RU" altLang="ru-RU" sz="2800" kern="0" dirty="0" smtClean="0">
                <a:solidFill>
                  <a:srgbClr val="000099"/>
                </a:solidFill>
                <a:latin typeface="Monotype Corsiva" pitchFamily="66" charset="0"/>
              </a:rPr>
              <a:t>н</a:t>
            </a:r>
            <a:r>
              <a:rPr lang="ru-RU" altLang="ru-RU" sz="2800" kern="0" noProof="0" dirty="0" smtClean="0">
                <a:solidFill>
                  <a:srgbClr val="000099"/>
                </a:solidFill>
                <a:latin typeface="Monotype Corsiva" pitchFamily="66" charset="0"/>
              </a:rPr>
              <a:t>е придерживаясь традиций.</a:t>
            </a:r>
            <a:endParaRPr kumimoji="0" lang="ru-RU" altLang="ru-RU" sz="2800" i="0" u="none" strike="noStrike" kern="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L="342900" lvl="0" indent="-342900" algn="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endParaRPr kumimoji="0" lang="ru-RU" altLang="ru-RU" sz="3200" b="0" i="0" u="none" strike="noStrike" kern="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pic>
        <p:nvPicPr>
          <p:cNvPr id="6" name="Picture 4" descr="5d02c8a3193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2780928"/>
            <a:ext cx="3887787" cy="377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35315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364" y="0"/>
            <a:ext cx="9121636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43608" y="863743"/>
            <a:ext cx="77048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endParaRPr kumimoji="0" lang="ru-RU" altLang="ru-RU" sz="3200" b="1" i="0" u="none" strike="noStrike" kern="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L="342900" lvl="0" indent="-342900" algn="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endParaRPr kumimoji="0" lang="ru-RU" altLang="ru-RU" sz="3200" b="0" i="0" u="none" strike="noStrike" kern="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404664"/>
            <a:ext cx="9144000" cy="1132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lang="ru-RU" altLang="ru-RU" sz="3600" b="1" u="sng" kern="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Путешествие в страну «</a:t>
            </a:r>
            <a:r>
              <a:rPr lang="ru-RU" altLang="ru-RU" sz="3600" b="1" u="sng" kern="0" dirty="0" err="1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Рисовандия</a:t>
            </a:r>
            <a:r>
              <a:rPr lang="ru-RU" altLang="ru-RU" sz="3600" b="1" u="sng" kern="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».</a:t>
            </a:r>
          </a:p>
          <a:p>
            <a:pPr marL="342900" lvl="0" indent="-342900"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lang="ru-RU" altLang="ru-RU" sz="3200" b="1" kern="0" dirty="0" smtClean="0">
                <a:solidFill>
                  <a:srgbClr val="000099"/>
                </a:solidFill>
                <a:latin typeface="Monotype Corsiva" pitchFamily="66" charset="0"/>
              </a:rPr>
              <a:t>1. Рисование пальчиками.</a:t>
            </a:r>
          </a:p>
        </p:txBody>
      </p:sp>
      <p:pic>
        <p:nvPicPr>
          <p:cNvPr id="11" name="Рисунок 10" descr="C:\Users\Пользователь\OneDrive\Рабочий стол\IMG_20211013_09010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628800"/>
            <a:ext cx="1584176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Пользователь\OneDrive\Рабочий стол\IMG_20211011_09203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1484784"/>
            <a:ext cx="1645915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Пользователь\OneDrive\Рабочий стол\IMG_20220112_151550~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1628800"/>
            <a:ext cx="1584176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Пользователь\OneDrive\Рабочий стол\IMG_20220112_151450~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4293096"/>
            <a:ext cx="2664296" cy="1959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Пользователь\OneDrive\Рабочий стол\IMG_20220112_151625~2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0152" y="4077072"/>
            <a:ext cx="2431686" cy="1873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Пользователь\OneDrive\Рабочий стол\IMG_20220112_151643~2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1628800"/>
            <a:ext cx="2238375" cy="1674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Пользователь\OneDrive\Рабочий стол\IMG_20220112_151525~2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91880" y="4869160"/>
            <a:ext cx="2037390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Пользователь\OneDrive\Рабочий стол\IMG_20220112_151418~2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483768" y="2708920"/>
            <a:ext cx="3456384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35315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-16813"/>
            <a:ext cx="9144000" cy="687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11560" y="404665"/>
            <a:ext cx="8136904" cy="1132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lang="ru-RU" altLang="ru-RU" sz="3600" b="1" kern="0" dirty="0" smtClean="0">
                <a:solidFill>
                  <a:srgbClr val="000099"/>
                </a:solidFill>
                <a:latin typeface="Monotype Corsiva" pitchFamily="66" charset="0"/>
              </a:rPr>
              <a:t>2. Рисование ладошкой.</a:t>
            </a:r>
            <a:endParaRPr kumimoji="0" lang="ru-RU" altLang="ru-RU" sz="3600" b="1" i="0" u="none" strike="noStrike" kern="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L="342900" lvl="0" indent="-342900" algn="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endParaRPr kumimoji="0" lang="ru-RU" altLang="ru-RU" sz="3200" b="0" i="0" u="none" strike="noStrike" kern="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pic>
        <p:nvPicPr>
          <p:cNvPr id="5" name="Рисунок 4" descr="C:\Users\Пользователь\OneDrive\Рабочий стол\IMG_20211012_093559.jpg"/>
          <p:cNvPicPr/>
          <p:nvPr/>
        </p:nvPicPr>
        <p:blipFill>
          <a:blip r:embed="rId3" cstate="print"/>
          <a:srcRect t="13187"/>
          <a:stretch>
            <a:fillRect/>
          </a:stretch>
        </p:blipFill>
        <p:spPr bwMode="auto">
          <a:xfrm>
            <a:off x="6372200" y="620688"/>
            <a:ext cx="216024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Пользователь\OneDrive\Рабочий стол\0-02-05-b961e65ff6197cfe711fc4208bc7e7b9f5e80ea09eb3fac5679e9c3280e45830_c48752a2b3466298.jpg"/>
          <p:cNvPicPr/>
          <p:nvPr/>
        </p:nvPicPr>
        <p:blipFill>
          <a:blip r:embed="rId4" cstate="print"/>
          <a:srcRect l="5245" t="24584" b="17162"/>
          <a:stretch>
            <a:fillRect/>
          </a:stretch>
        </p:blipFill>
        <p:spPr bwMode="auto">
          <a:xfrm>
            <a:off x="3059832" y="5229200"/>
            <a:ext cx="3096344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Пользователь\OneDrive\Рабочий стол\0-02-05-e835ae1986ed18c44154e71187d5380c55d45d10c524243f3cd7e64845f531b3_4c73bad1e92d4bf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3861048"/>
            <a:ext cx="2304256" cy="2341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Пользователь\OneDrive\Рабочий стол\0-02-05-2f1c77ff962364c1d02b9b5adcc7d9a148d6c475b44badbd5c1e6befb21568dd_14c02bf0e9a272ce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683569" y="4077072"/>
            <a:ext cx="2088231" cy="2520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Пользователь\OneDrive\Рабочий стол\0-02-05-a199d76bdd7e57c8b81d2ec204c4361879dd1471b88c4b8b8724c2a756c33782_308fba2ecb6c61ff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59832" y="1196752"/>
            <a:ext cx="288032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Пользователь\OneDrive\Рабочий стол\IMG_20210921_153703.jpg"/>
          <p:cNvPicPr/>
          <p:nvPr/>
        </p:nvPicPr>
        <p:blipFill>
          <a:blip r:embed="rId8" cstate="print"/>
          <a:srcRect t="14904" r="7757"/>
          <a:stretch>
            <a:fillRect/>
          </a:stretch>
        </p:blipFill>
        <p:spPr bwMode="auto">
          <a:xfrm>
            <a:off x="467544" y="1052736"/>
            <a:ext cx="2160240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D:\Camera\IMG_20180719_155551.jpg"/>
          <p:cNvPicPr/>
          <p:nvPr/>
        </p:nvPicPr>
        <p:blipFill>
          <a:blip r:embed="rId9" cstate="print"/>
          <a:srcRect l="8190" t="9751" r="8507" b="7949"/>
          <a:stretch>
            <a:fillRect/>
          </a:stretch>
        </p:blipFill>
        <p:spPr bwMode="auto">
          <a:xfrm rot="5190159">
            <a:off x="2907205" y="2114819"/>
            <a:ext cx="3301805" cy="3548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35315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-16813"/>
            <a:ext cx="9144000" cy="687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 descr="C:\Users\Пользователь\OneDrive\Рабочий стол\IMG_20220112_152436~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476672"/>
            <a:ext cx="2520280" cy="2711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Пользователь\OneDrive\Рабочий стол\IMG_20220112_152358~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76672"/>
            <a:ext cx="2798440" cy="2328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Пользователь\OneDrive\Рабочий стол\IMG_20220112_152332~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3573016"/>
            <a:ext cx="3457947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Пользователь\OneDrive\Рабочий стол\IMG_20220112_152417~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1700808"/>
            <a:ext cx="2952328" cy="199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Пользователь\OneDrive\Рабочий стол\0-02-05-a36dcd4b56ef9ef2affda94a84cb716cd2cdc063504596a5ff80b9d7f8ede199_d837a16c397e1415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6056" y="3573016"/>
            <a:ext cx="3133725" cy="2344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35315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-16813"/>
            <a:ext cx="9144000" cy="687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39552" y="404664"/>
            <a:ext cx="8208912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lang="ru-RU" altLang="ru-RU" sz="3200" b="1" kern="0" noProof="0" dirty="0" smtClean="0">
                <a:solidFill>
                  <a:srgbClr val="000099"/>
                </a:solidFill>
                <a:latin typeface="Monotype Corsiva" pitchFamily="66" charset="0"/>
              </a:rPr>
              <a:t>3. Рисование с использованием соли.</a:t>
            </a:r>
            <a:endParaRPr kumimoji="0" lang="ru-RU" altLang="ru-RU" sz="3200" b="1" i="0" u="none" strike="noStrike" kern="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L="342900" lvl="0" indent="-342900"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endParaRPr kumimoji="0" lang="ru-RU" altLang="ru-RU" sz="3200" b="0" i="0" u="none" strike="noStrike" kern="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pic>
        <p:nvPicPr>
          <p:cNvPr id="4" name="Рисунок 3" descr="C:\Users\Пользователь\OneDrive\Рабочий стол\100.jpg"/>
          <p:cNvPicPr/>
          <p:nvPr/>
        </p:nvPicPr>
        <p:blipFill>
          <a:blip r:embed="rId3" cstate="print"/>
          <a:srcRect t="7619" b="12381"/>
          <a:stretch>
            <a:fillRect/>
          </a:stretch>
        </p:blipFill>
        <p:spPr bwMode="auto">
          <a:xfrm>
            <a:off x="539552" y="1052736"/>
            <a:ext cx="2088232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Пользователь\OneDrive\Рабочий стол\1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1052736"/>
            <a:ext cx="2232248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Пользователь\OneDrive\Рабочий стол\красим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980728"/>
            <a:ext cx="288949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Пользователь\OneDrive\Рабочий стол\salt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3212976"/>
            <a:ext cx="1889755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Пользователь\OneDrive\Рабочий стол\6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3861048"/>
            <a:ext cx="2880320" cy="2514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Пользователь\OneDrive\Рабочий стол\4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51920" y="4437112"/>
            <a:ext cx="2520280" cy="2023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Пользователь\OneDrive\Рабочий стол\IMG_20220112_154421~2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15817" y="2570454"/>
            <a:ext cx="2803946" cy="2010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35315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-16813"/>
            <a:ext cx="9144000" cy="687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7544" y="332657"/>
            <a:ext cx="8280920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lang="ru-RU" altLang="ru-RU" sz="3200" b="1" kern="0" dirty="0" smtClean="0">
                <a:solidFill>
                  <a:srgbClr val="000099"/>
                </a:solidFill>
                <a:latin typeface="Monotype Corsiva" pitchFamily="66" charset="0"/>
              </a:rPr>
              <a:t>4. Оттиск мятой бумаги.</a:t>
            </a:r>
            <a:endParaRPr kumimoji="0" lang="ru-RU" altLang="ru-RU" sz="3200" b="1" i="0" u="none" strike="noStrike" kern="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L="342900" lvl="0" indent="-342900" algn="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endParaRPr kumimoji="0" lang="ru-RU" altLang="ru-RU" sz="3200" b="0" i="0" u="none" strike="noStrike" kern="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pic>
        <p:nvPicPr>
          <p:cNvPr id="5" name="Рисунок 4" descr="C:\Users\Пользователь\OneDrive\Рабочий стол\IMG_20211208_08410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836712"/>
            <a:ext cx="1944216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Пользователь\OneDrive\Рабочий стол\IMG_20211208_08504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3717032"/>
            <a:ext cx="2309961" cy="2581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Пользователь\OneDrive\Рабочий стол\кот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908720"/>
            <a:ext cx="247459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Пользователь\OneDrive\Рабочий стол\бел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4365104"/>
            <a:ext cx="2520280" cy="2053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Пользователь\OneDrive\Рабочий стол\max.jpg"/>
          <p:cNvPicPr/>
          <p:nvPr/>
        </p:nvPicPr>
        <p:blipFill>
          <a:blip r:embed="rId7" cstate="print"/>
          <a:srcRect l="9865" r="25725" b="20962"/>
          <a:stretch>
            <a:fillRect/>
          </a:stretch>
        </p:blipFill>
        <p:spPr bwMode="auto">
          <a:xfrm>
            <a:off x="3275856" y="4365104"/>
            <a:ext cx="2664296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Пользователь\OneDrive\Рабочий стол\detsad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87824" y="980728"/>
            <a:ext cx="2736304" cy="1929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Пользователь\OneDrive\Рабочий стол\IMG_20220112_154611~2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83768" y="2276872"/>
            <a:ext cx="3600400" cy="2296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35315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7544" y="332657"/>
            <a:ext cx="82809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lang="ru-RU" altLang="ru-RU" sz="3200" b="1" kern="0" dirty="0" smtClean="0">
                <a:solidFill>
                  <a:srgbClr val="000099"/>
                </a:solidFill>
                <a:latin typeface="Monotype Corsiva" pitchFamily="66" charset="0"/>
              </a:rPr>
              <a:t>5. Рисование печатками.</a:t>
            </a:r>
            <a:endParaRPr kumimoji="0" lang="ru-RU" altLang="ru-RU" sz="3200" b="1" i="0" u="none" strike="noStrike" kern="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L="342900" lvl="0" indent="-342900" algn="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endParaRPr kumimoji="0" lang="ru-RU" altLang="ru-RU" sz="3200" b="0" i="0" u="none" strike="noStrike" kern="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pic>
        <p:nvPicPr>
          <p:cNvPr id="4" name="Рисунок 3" descr="C:\Users\Пользователь\OneDrive\Рабочий стол\IMG_20220112_16000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836712"/>
            <a:ext cx="2592288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Пользователь\OneDrive\Рабочий стол\0-02-05-e31688bbdc67018e00ae3a9f1287c413b5628afa2992476001fbd68e8c981beb_7c7c2d2720ef5781.jpg"/>
          <p:cNvPicPr/>
          <p:nvPr/>
        </p:nvPicPr>
        <p:blipFill>
          <a:blip r:embed="rId4" cstate="print"/>
          <a:srcRect t="4301" b="12903"/>
          <a:stretch>
            <a:fillRect/>
          </a:stretch>
        </p:blipFill>
        <p:spPr bwMode="auto">
          <a:xfrm>
            <a:off x="6516216" y="980728"/>
            <a:ext cx="2156073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Пользователь\OneDrive\Рабочий стол\IMG_20220112_155701~2.jpg"/>
          <p:cNvPicPr/>
          <p:nvPr/>
        </p:nvPicPr>
        <p:blipFill>
          <a:blip r:embed="rId5" cstate="print"/>
          <a:srcRect t="6161"/>
          <a:stretch>
            <a:fillRect/>
          </a:stretch>
        </p:blipFill>
        <p:spPr bwMode="auto">
          <a:xfrm>
            <a:off x="3491880" y="908720"/>
            <a:ext cx="2686050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Пользователь\OneDrive\Рабочий стол\0-02-05-b82880a4c1b734e43415b8a921ccf40fcc6193340aee4708efd24af33112c8b4_d34158262cb63e35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764803" y="4067845"/>
            <a:ext cx="199777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Пользователь\OneDrive\Рабочий стол\0-02-05-8c8c04e840851de94e773f71d95f333d806b40c1b50ab53ce9827c282eeb335a_b0b60eebe2409337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3947489" y="4269536"/>
            <a:ext cx="1681074" cy="2592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Пользователь\OneDrive\Рабочий стол\IMG_20220112_160305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88224" y="3717032"/>
            <a:ext cx="1998340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Пользователь\OneDrive\Рабочий стол\IMG_20220112_155331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692372" y="2252662"/>
            <a:ext cx="2247779" cy="2688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Пользователь\OneDrive\Рабочий стол\3b.jpg"/>
          <p:cNvPicPr/>
          <p:nvPr/>
        </p:nvPicPr>
        <p:blipFill>
          <a:blip r:embed="rId10" cstate="print"/>
          <a:srcRect t="5941" b="11881"/>
          <a:stretch>
            <a:fillRect/>
          </a:stretch>
        </p:blipFill>
        <p:spPr bwMode="auto">
          <a:xfrm>
            <a:off x="539552" y="2780928"/>
            <a:ext cx="2568575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35315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-16813"/>
            <a:ext cx="9144000" cy="687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404664"/>
            <a:ext cx="8352928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kumimoji="0" lang="ru-RU" alt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6. Тычок жёсткой полусухой кистью.</a:t>
            </a:r>
          </a:p>
          <a:p>
            <a:pPr marL="342900" lvl="0" indent="-342900" algn="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endParaRPr kumimoji="0" lang="ru-RU" altLang="ru-RU" sz="3200" b="0" i="0" u="none" strike="noStrike" kern="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pic>
        <p:nvPicPr>
          <p:cNvPr id="5" name="Рисунок 4" descr="C:\Users\Пользователь\OneDrive\Рабочий стол\detsad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908720"/>
            <a:ext cx="2736304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Пользователь\OneDrive\Рабочий стол\detsa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980728"/>
            <a:ext cx="3027706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Пользователь\OneDrive\Рабочий стол\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4221088"/>
            <a:ext cx="4652649" cy="2113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Пользователь\OneDrive\Рабочий стол\57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3717032"/>
            <a:ext cx="2592288" cy="2764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Пользователь\OneDrive\Рабочий стол\2v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07904" y="980728"/>
            <a:ext cx="144016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Пользователь\OneDrive\Рабочий стол\IMG_20220112_155355~2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3848" y="1988841"/>
            <a:ext cx="2736303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35315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-16813"/>
            <a:ext cx="9144000" cy="687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404664"/>
            <a:ext cx="8352928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lang="ru-RU" altLang="ru-RU" sz="3200" kern="0" dirty="0" smtClean="0">
                <a:solidFill>
                  <a:srgbClr val="000099"/>
                </a:solidFill>
                <a:latin typeface="Monotype Corsiva" pitchFamily="66" charset="0"/>
              </a:rPr>
              <a:t>7. </a:t>
            </a:r>
            <a:r>
              <a:rPr lang="ru-RU" altLang="ru-RU" sz="3200" kern="0" dirty="0" err="1" smtClean="0">
                <a:solidFill>
                  <a:srgbClr val="000099"/>
                </a:solidFill>
                <a:latin typeface="Monotype Corsiva" pitchFamily="66" charset="0"/>
              </a:rPr>
              <a:t>Кляксография</a:t>
            </a:r>
            <a:r>
              <a:rPr lang="ru-RU" altLang="ru-RU" sz="3200" kern="0" dirty="0" smtClean="0">
                <a:solidFill>
                  <a:srgbClr val="000099"/>
                </a:solidFill>
                <a:latin typeface="Monotype Corsiva" pitchFamily="66" charset="0"/>
              </a:rPr>
              <a:t> с трубочкой.</a:t>
            </a:r>
            <a:endParaRPr kumimoji="0" lang="ru-RU" altLang="ru-RU" sz="3200" b="1" i="0" u="none" strike="noStrike" kern="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L="342900" lvl="0" indent="-342900" algn="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endParaRPr kumimoji="0" lang="ru-RU" altLang="ru-RU" sz="3200" b="0" i="0" u="none" strike="noStrike" kern="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pic>
        <p:nvPicPr>
          <p:cNvPr id="4" name="Рисунок 3" descr="C:\Users\Пользователь\OneDrive\Рабочий стол\kl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980728"/>
            <a:ext cx="2376264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Пользователь\OneDrive\Рабочий стол\max.jpg"/>
          <p:cNvPicPr/>
          <p:nvPr/>
        </p:nvPicPr>
        <p:blipFill>
          <a:blip r:embed="rId4" cstate="print"/>
          <a:srcRect l="31301" r="29736"/>
          <a:stretch>
            <a:fillRect/>
          </a:stretch>
        </p:blipFill>
        <p:spPr bwMode="auto">
          <a:xfrm>
            <a:off x="3203848" y="980728"/>
            <a:ext cx="1944216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Пользователь\OneDrive\Рабочий стол\Tek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980728"/>
            <a:ext cx="3028950" cy="1673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Пользователь\OneDrive\Рабочий стол\hello.jpg"/>
          <p:cNvPicPr/>
          <p:nvPr/>
        </p:nvPicPr>
        <p:blipFill>
          <a:blip r:embed="rId6" cstate="print"/>
          <a:srcRect t="3828"/>
          <a:stretch>
            <a:fillRect/>
          </a:stretch>
        </p:blipFill>
        <p:spPr bwMode="auto">
          <a:xfrm>
            <a:off x="7164288" y="2708920"/>
            <a:ext cx="1314450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Пользователь\OneDrive\Рабочий стол\slide-8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4653136"/>
            <a:ext cx="2363403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Пользователь\OneDrive\Рабочий стол\images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27784" y="4725144"/>
            <a:ext cx="261937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Пользователь\OneDrive\Рабочий стол\images (1)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4149080"/>
            <a:ext cx="1845877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Пользователь\OneDrive\Рабочий стол\IMG_20220112_155459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483768" y="2564904"/>
            <a:ext cx="3821410" cy="206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35315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-16813"/>
            <a:ext cx="9144000" cy="687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7544" y="404664"/>
            <a:ext cx="8280920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lang="ru-RU" altLang="ru-RU" sz="3200" b="1" kern="0" dirty="0" smtClean="0">
                <a:solidFill>
                  <a:srgbClr val="000099"/>
                </a:solidFill>
                <a:latin typeface="Monotype Corsiva" pitchFamily="66" charset="0"/>
              </a:rPr>
              <a:t>8. Рисование  отпечатками листьев.</a:t>
            </a:r>
            <a:endParaRPr kumimoji="0" lang="ru-RU" altLang="ru-RU" sz="3200" b="1" i="0" u="none" strike="noStrike" kern="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L="342900" lvl="0" indent="-342900" algn="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endParaRPr kumimoji="0" lang="ru-RU" altLang="ru-RU" sz="3200" b="0" i="0" u="none" strike="noStrike" kern="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pic>
        <p:nvPicPr>
          <p:cNvPr id="5" name="Рисунок 4" descr="C:\Users\Пользователь\OneDrive\Рабочий стол\byimg-di558.jpg"/>
          <p:cNvPicPr/>
          <p:nvPr/>
        </p:nvPicPr>
        <p:blipFill>
          <a:blip r:embed="rId3" cstate="print"/>
          <a:srcRect t="2553"/>
          <a:stretch>
            <a:fillRect/>
          </a:stretch>
        </p:blipFill>
        <p:spPr bwMode="auto">
          <a:xfrm>
            <a:off x="3203848" y="2348880"/>
            <a:ext cx="2940174" cy="2325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Пользователь\OneDrive\Рабочий стол\0-0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980728"/>
            <a:ext cx="2726432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Пользователь\OneDrive\Рабочий стол\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196752"/>
            <a:ext cx="295232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Пользователь\OneDrive\Рабочий стол\images.jpg"/>
          <p:cNvPicPr/>
          <p:nvPr/>
        </p:nvPicPr>
        <p:blipFill>
          <a:blip r:embed="rId6" cstate="print"/>
          <a:srcRect l="10219" r="14964"/>
          <a:stretch>
            <a:fillRect/>
          </a:stretch>
        </p:blipFill>
        <p:spPr bwMode="auto">
          <a:xfrm>
            <a:off x="3707904" y="980728"/>
            <a:ext cx="1952625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Пользователь\OneDrive\Рабочий стол\2021.png"/>
          <p:cNvPicPr/>
          <p:nvPr/>
        </p:nvPicPr>
        <p:blipFill>
          <a:blip r:embed="rId7" cstate="print"/>
          <a:srcRect l="11583"/>
          <a:stretch>
            <a:fillRect/>
          </a:stretch>
        </p:blipFill>
        <p:spPr bwMode="auto">
          <a:xfrm>
            <a:off x="3491880" y="4653136"/>
            <a:ext cx="2181225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Пользователь\OneDrive\Рабочий стол\4b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4005064"/>
            <a:ext cx="2880320" cy="2156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Пользователь\OneDrive\Рабочий стол\57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44208" y="3861048"/>
            <a:ext cx="2026915" cy="2451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Пользователь\OneDrive\Рабочий стол\byimg-di558.jpg"/>
          <p:cNvPicPr/>
          <p:nvPr/>
        </p:nvPicPr>
        <p:blipFill>
          <a:blip r:embed="rId3" cstate="print"/>
          <a:srcRect t="2553"/>
          <a:stretch>
            <a:fillRect/>
          </a:stretch>
        </p:blipFill>
        <p:spPr bwMode="auto">
          <a:xfrm>
            <a:off x="3209924" y="2338387"/>
            <a:ext cx="3018259" cy="2386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35315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-16813"/>
            <a:ext cx="9144000" cy="687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404664"/>
            <a:ext cx="8352928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lang="ru-RU" altLang="ru-RU" sz="3200" b="1" kern="0" dirty="0" smtClean="0">
                <a:solidFill>
                  <a:srgbClr val="000099"/>
                </a:solidFill>
                <a:latin typeface="Monotype Corsiva" pitchFamily="66" charset="0"/>
              </a:rPr>
              <a:t>9. Рисование пузырчатой плёнкой.</a:t>
            </a:r>
            <a:endParaRPr kumimoji="0" lang="ru-RU" altLang="ru-RU" sz="3200" b="1" i="0" u="none" strike="noStrike" kern="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L="342900" lvl="0" indent="-342900" algn="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endParaRPr kumimoji="0" lang="ru-RU" altLang="ru-RU" sz="3200" b="0" i="0" u="none" strike="noStrike" kern="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pic>
        <p:nvPicPr>
          <p:cNvPr id="5" name="Рисунок 4" descr="C:\Users\Пользователь\OneDrive\Рабочий стол\5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980728"/>
            <a:ext cx="2298700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Пользователь\OneDrive\Рабочий стол\scale_1200 (1).png"/>
          <p:cNvPicPr/>
          <p:nvPr/>
        </p:nvPicPr>
        <p:blipFill>
          <a:blip r:embed="rId4" cstate="print"/>
          <a:srcRect r="24002"/>
          <a:stretch>
            <a:fillRect/>
          </a:stretch>
        </p:blipFill>
        <p:spPr bwMode="auto">
          <a:xfrm>
            <a:off x="6516216" y="980728"/>
            <a:ext cx="2238375" cy="1913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Пользователь\OneDrive\Рабочий стол\i.jpg"/>
          <p:cNvPicPr/>
          <p:nvPr/>
        </p:nvPicPr>
        <p:blipFill>
          <a:blip r:embed="rId5" cstate="print"/>
          <a:srcRect t="4762" b="7326"/>
          <a:stretch>
            <a:fillRect/>
          </a:stretch>
        </p:blipFill>
        <p:spPr bwMode="auto">
          <a:xfrm>
            <a:off x="3347864" y="1052736"/>
            <a:ext cx="26003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Пользователь\OneDrive\Рабочий стол\detsad.jpg"/>
          <p:cNvPicPr/>
          <p:nvPr/>
        </p:nvPicPr>
        <p:blipFill>
          <a:blip r:embed="rId6" cstate="print"/>
          <a:srcRect b="16019"/>
          <a:stretch>
            <a:fillRect/>
          </a:stretch>
        </p:blipFill>
        <p:spPr bwMode="auto">
          <a:xfrm>
            <a:off x="467544" y="4221088"/>
            <a:ext cx="1872208" cy="22099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Пользователь\OneDrive\Рабочий стол\10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216" y="3068960"/>
            <a:ext cx="2038350" cy="142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Пользователь\OneDrive\Рабочий стол\imag.jpg"/>
          <p:cNvPicPr/>
          <p:nvPr/>
        </p:nvPicPr>
        <p:blipFill>
          <a:blip r:embed="rId8" cstate="print"/>
          <a:srcRect l="8880" b="4124"/>
          <a:stretch>
            <a:fillRect/>
          </a:stretch>
        </p:blipFill>
        <p:spPr bwMode="auto">
          <a:xfrm>
            <a:off x="6372200" y="4653136"/>
            <a:ext cx="2247900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Пользователь\OneDrive\Рабочий стол\scale_1200.pn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99792" y="4437112"/>
            <a:ext cx="3533775" cy="202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Пользователь\OneDrive\Рабочий стол\d.jpg"/>
          <p:cNvPicPr/>
          <p:nvPr/>
        </p:nvPicPr>
        <p:blipFill>
          <a:blip r:embed="rId10" cstate="print"/>
          <a:srcRect l="48604" t="18311" r="22346" b="39477"/>
          <a:stretch>
            <a:fillRect/>
          </a:stretch>
        </p:blipFill>
        <p:spPr bwMode="auto">
          <a:xfrm>
            <a:off x="755576" y="2708920"/>
            <a:ext cx="157162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C:\Users\Пользователь\OneDrive\Рабочий стол\IMG_20220112_155539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843808" y="2276872"/>
            <a:ext cx="3384376" cy="2304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35315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404664"/>
            <a:ext cx="8352928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lang="ru-RU" altLang="ru-RU" sz="3200" b="1" kern="0" dirty="0" smtClean="0">
                <a:solidFill>
                  <a:srgbClr val="000099"/>
                </a:solidFill>
                <a:latin typeface="Monotype Corsiva" pitchFamily="66" charset="0"/>
              </a:rPr>
              <a:t>10. Рисование в</a:t>
            </a:r>
            <a:r>
              <a:rPr kumimoji="0" lang="ru-RU" altLang="ru-RU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тулкой</a:t>
            </a:r>
            <a:r>
              <a:rPr kumimoji="0" lang="ru-RU" alt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.</a:t>
            </a:r>
          </a:p>
          <a:p>
            <a:pPr marL="342900" lvl="0" indent="-342900" algn="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endParaRPr kumimoji="0" lang="ru-RU" altLang="ru-RU" sz="3200" b="0" i="0" u="none" strike="noStrike" kern="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pic>
        <p:nvPicPr>
          <p:cNvPr id="6" name="Рисунок 5" descr="C:\Users\Пользователь\OneDrive\Рабочий стол\imag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1052736"/>
            <a:ext cx="2266950" cy="1503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Пользователь\OneDrive\Рабочий стол\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196752"/>
            <a:ext cx="3381375" cy="1901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Пользователь\OneDrive\Рабочий стол\57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573016"/>
            <a:ext cx="2448272" cy="2866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Пользователь\OneDrive\Рабочий стол\det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4437112"/>
            <a:ext cx="2609850" cy="1956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Пользователь\OneDrive\Рабочий стол\images.jpg"/>
          <p:cNvPicPr/>
          <p:nvPr/>
        </p:nvPicPr>
        <p:blipFill>
          <a:blip r:embed="rId7" cstate="print"/>
          <a:srcRect t="5019" b="20463"/>
          <a:stretch>
            <a:fillRect/>
          </a:stretch>
        </p:blipFill>
        <p:spPr bwMode="auto">
          <a:xfrm>
            <a:off x="6444208" y="1268760"/>
            <a:ext cx="2135882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Пользователь\OneDrive\Рабочий стол\images (1)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3848" y="4725144"/>
            <a:ext cx="260985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Пользователь\OneDrive\Рабочий стол\IMG_20220112_160111.jpg"/>
          <p:cNvPicPr/>
          <p:nvPr/>
        </p:nvPicPr>
        <p:blipFill>
          <a:blip r:embed="rId9" cstate="print"/>
          <a:srcRect l="7186" r="8036"/>
          <a:stretch>
            <a:fillRect/>
          </a:stretch>
        </p:blipFill>
        <p:spPr bwMode="auto">
          <a:xfrm rot="16200000">
            <a:off x="3636702" y="1773622"/>
            <a:ext cx="2444924" cy="3746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35315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404664"/>
            <a:ext cx="8352928" cy="1717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lang="ru-RU" altLang="ru-RU" sz="3200" b="1" kern="0" dirty="0" smtClean="0">
                <a:solidFill>
                  <a:srgbClr val="000099"/>
                </a:solidFill>
                <a:latin typeface="Monotype Corsiva" pitchFamily="66" charset="0"/>
              </a:rPr>
              <a:t>11. Рисование кулачком,</a:t>
            </a:r>
          </a:p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lang="ru-RU" altLang="ru-RU" sz="3200" b="1" kern="0" dirty="0" smtClean="0">
                <a:solidFill>
                  <a:srgbClr val="000099"/>
                </a:solidFill>
                <a:latin typeface="Monotype Corsiva" pitchFamily="66" charset="0"/>
              </a:rPr>
              <a:t>о</a:t>
            </a:r>
            <a:r>
              <a:rPr kumimoji="0" lang="ru-RU" altLang="ru-RU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дноразовой</a:t>
            </a:r>
            <a:r>
              <a:rPr kumimoji="0" lang="ru-RU" altLang="ru-RU" sz="3200" b="1" i="0" u="none" strike="noStrike" kern="0" cap="none" spc="0" normalizeH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 вилкой.</a:t>
            </a:r>
            <a:endParaRPr kumimoji="0" lang="ru-RU" altLang="ru-RU" sz="3200" b="1" i="0" u="none" strike="noStrike" kern="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L="342900" lvl="0" indent="-342900" algn="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endParaRPr kumimoji="0" lang="ru-RU" altLang="ru-RU" sz="3200" b="0" i="0" u="none" strike="noStrike" kern="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pic>
        <p:nvPicPr>
          <p:cNvPr id="5" name="Рисунок 4" descr="C:\Users\Пользователь\OneDrive\Рабочий стол\0-02-05-75c4bd8ff02f0876df783b2f0dd81bb8f8b0a452dac7a58f53adcf7e0af8c9ec_4ca42f1eaf0d0bf0.jpg"/>
          <p:cNvPicPr/>
          <p:nvPr/>
        </p:nvPicPr>
        <p:blipFill>
          <a:blip r:embed="rId3" cstate="print"/>
          <a:srcRect t="3300" b="7869"/>
          <a:stretch>
            <a:fillRect/>
          </a:stretch>
        </p:blipFill>
        <p:spPr bwMode="auto">
          <a:xfrm rot="16200000">
            <a:off x="596444" y="1571908"/>
            <a:ext cx="2114550" cy="2516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Пользователь\OneDrive\Рабочий стол\IMG_20220112_155615.jpg"/>
          <p:cNvPicPr/>
          <p:nvPr/>
        </p:nvPicPr>
        <p:blipFill>
          <a:blip r:embed="rId4" cstate="print"/>
          <a:srcRect t="8209"/>
          <a:stretch>
            <a:fillRect/>
          </a:stretch>
        </p:blipFill>
        <p:spPr bwMode="auto">
          <a:xfrm>
            <a:off x="6444208" y="1412776"/>
            <a:ext cx="2049016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Пользователь\OneDrive\Рабочий стол\16.jpg"/>
          <p:cNvPicPr/>
          <p:nvPr/>
        </p:nvPicPr>
        <p:blipFill>
          <a:blip r:embed="rId5" cstate="print"/>
          <a:srcRect r="10403" b="21012"/>
          <a:stretch>
            <a:fillRect/>
          </a:stretch>
        </p:blipFill>
        <p:spPr bwMode="auto">
          <a:xfrm>
            <a:off x="5940152" y="4509120"/>
            <a:ext cx="2286000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Пользователь\OneDrive\Рабочий стол\images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4941168"/>
            <a:ext cx="2196604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Пользователь\OneDrive\Рабочий стол\images (1)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1880" y="1556792"/>
            <a:ext cx="2181225" cy="1308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Пользователь\OneDrive\Рабочий стол\IMG_20220112_160214~2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31840" y="2492896"/>
            <a:ext cx="3075990" cy="2430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Пользователь\OneDrive\Рабочий стол\IMG_20220117_095008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5536" y="4221088"/>
            <a:ext cx="258660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35315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404664"/>
            <a:ext cx="8352928" cy="54353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lang="ru-RU" altLang="ru-RU" sz="3200" b="1" kern="0" noProof="0" dirty="0" smtClean="0">
                <a:solidFill>
                  <a:srgbClr val="000099"/>
                </a:solidFill>
                <a:latin typeface="Monotype Corsiva" pitchFamily="66" charset="0"/>
              </a:rPr>
              <a:t>Помните:</a:t>
            </a:r>
          </a:p>
          <a:p>
            <a:pPr marL="342900" lvl="0" indent="-342900" algn="just" fontAlgn="base"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lang="ru-RU" altLang="ru-RU" sz="2800" kern="0" noProof="0" dirty="0" smtClean="0">
                <a:solidFill>
                  <a:srgbClr val="000099"/>
                </a:solidFill>
                <a:latin typeface="Monotype Corsiva" pitchFamily="66" charset="0"/>
              </a:rPr>
              <a:t>1. Никогда не критикуйте работы ребёнка, чтоб он не отказался от занятий рисования.</a:t>
            </a:r>
          </a:p>
          <a:p>
            <a:pPr marL="342900" lvl="0" indent="-342900" algn="just" fontAlgn="base"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kumimoji="0" lang="ru-RU" altLang="ru-RU" sz="2800" i="0" u="none" strike="noStrike" kern="0" cap="none" spc="0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2. Старайтесь ничего не дорисовывать в детских рисунках, этим вы даёте</a:t>
            </a:r>
            <a:r>
              <a:rPr kumimoji="0" lang="ru-RU" altLang="ru-RU" sz="2800" i="0" u="none" strike="noStrike" kern="0" cap="none" spc="0" normalizeH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 понять, что он сам не может хорошо нарисовать.</a:t>
            </a:r>
          </a:p>
          <a:p>
            <a:pPr marL="342900" lvl="0" indent="-342900" algn="just" fontAlgn="base"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lang="ru-RU" altLang="ru-RU" sz="2800" kern="0" baseline="0" noProof="0" dirty="0" smtClean="0">
                <a:solidFill>
                  <a:srgbClr val="000099"/>
                </a:solidFill>
                <a:latin typeface="Monotype Corsiva" pitchFamily="66" charset="0"/>
              </a:rPr>
              <a:t>3.</a:t>
            </a:r>
            <a:r>
              <a:rPr lang="ru-RU" altLang="ru-RU" sz="2800" kern="0" noProof="0" dirty="0" smtClean="0">
                <a:solidFill>
                  <a:srgbClr val="000099"/>
                </a:solidFill>
                <a:latin typeface="Monotype Corsiva" pitchFamily="66" charset="0"/>
              </a:rPr>
              <a:t> Поощряйте.</a:t>
            </a:r>
          </a:p>
          <a:p>
            <a:pPr marL="342900" lvl="0" indent="-342900" algn="just" fontAlgn="base"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kumimoji="0" lang="ru-RU" altLang="ru-RU" sz="2800" i="0" u="none" strike="noStrike" kern="0" cap="none" spc="0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4.</a:t>
            </a:r>
            <a:r>
              <a:rPr kumimoji="0" lang="ru-RU" altLang="ru-RU" sz="2800" i="0" u="none" strike="noStrike" kern="0" cap="none" spc="0" normalizeH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 Объясняйте, что главное – это не рисунок, а его фантазия.</a:t>
            </a:r>
          </a:p>
          <a:p>
            <a:pPr marL="342900" lvl="0" indent="-342900" algn="just" fontAlgn="base"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lang="ru-RU" altLang="ru-RU" sz="2800" kern="0" baseline="0" noProof="0" dirty="0" smtClean="0">
                <a:solidFill>
                  <a:srgbClr val="000099"/>
                </a:solidFill>
                <a:latin typeface="Monotype Corsiva" pitchFamily="66" charset="0"/>
              </a:rPr>
              <a:t>5. Рисуйте вместе с ребёнком.</a:t>
            </a:r>
            <a:endParaRPr kumimoji="0" lang="ru-RU" altLang="ru-RU" sz="2800" i="0" u="none" strike="noStrike" kern="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L="342900" lvl="0" indent="-342900" algn="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endParaRPr kumimoji="0" lang="ru-RU" altLang="ru-RU" sz="3200" b="0" i="0" u="none" strike="noStrike" kern="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5315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-16813"/>
            <a:ext cx="9144000" cy="687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404664"/>
            <a:ext cx="8352928" cy="34040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endParaRPr lang="ru-RU" altLang="ru-RU" sz="3200" b="1" kern="0" noProof="0" dirty="0" smtClean="0">
              <a:solidFill>
                <a:srgbClr val="000099"/>
              </a:solidFill>
              <a:latin typeface="Monotype Corsiva" pitchFamily="66" charset="0"/>
            </a:endParaRPr>
          </a:p>
          <a:p>
            <a:pPr marL="342900" lvl="0" indent="-342900"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kumimoji="0" lang="ru-RU" altLang="ru-RU" sz="3200" b="1" i="0" u="none" strike="noStrike" kern="0" cap="none" spc="0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«</a:t>
            </a:r>
            <a:r>
              <a:rPr kumimoji="0" lang="ru-RU" altLang="ru-RU" sz="3600" b="1" i="0" u="none" strike="noStrike" kern="0" cap="none" spc="0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Ребёнок – это не сосуд, который надо наполнить,</a:t>
            </a:r>
          </a:p>
          <a:p>
            <a:pPr marL="342900" lvl="0" indent="-342900"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kumimoji="0" lang="ru-RU" altLang="ru-RU" sz="3600" b="1" i="0" u="none" strike="noStrike" kern="0" cap="none" spc="0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 а огонь, который надо </a:t>
            </a:r>
          </a:p>
          <a:p>
            <a:pPr marL="342900" lvl="0" indent="-342900"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r>
              <a:rPr lang="ru-RU" altLang="ru-RU" sz="3600" b="1" kern="0" dirty="0" smtClean="0">
                <a:solidFill>
                  <a:srgbClr val="000099"/>
                </a:solidFill>
                <a:latin typeface="Monotype Corsiva" pitchFamily="66" charset="0"/>
              </a:rPr>
              <a:t>заж</a:t>
            </a:r>
            <a:r>
              <a:rPr kumimoji="0" lang="ru-RU" altLang="ru-RU" sz="3600" b="1" i="0" u="none" strike="noStrike" kern="0" cap="none" spc="0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Monotype Corsiva" pitchFamily="66" charset="0"/>
                <a:ea typeface="+mn-ea"/>
                <a:cs typeface="+mn-cs"/>
              </a:rPr>
              <a:t>ечь</a:t>
            </a:r>
            <a:r>
              <a:rPr lang="ru-RU" altLang="ru-RU" sz="3600" b="1" kern="0" dirty="0" smtClean="0">
                <a:solidFill>
                  <a:srgbClr val="000099"/>
                </a:solidFill>
                <a:latin typeface="Monotype Corsiva" pitchFamily="66" charset="0"/>
              </a:rPr>
              <a:t>».</a:t>
            </a:r>
            <a:endParaRPr kumimoji="0" lang="ru-RU" altLang="ru-RU" sz="3600" b="1" i="0" u="none" strike="noStrike" kern="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L="342900" lvl="0" indent="-342900" algn="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</a:pPr>
            <a:endParaRPr kumimoji="0" lang="ru-RU" altLang="ru-RU" sz="3200" b="0" i="0" u="none" strike="noStrike" kern="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pic>
        <p:nvPicPr>
          <p:cNvPr id="6" name="Picture 4" descr="5d02c8a3193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312" y="2878138"/>
            <a:ext cx="3887787" cy="377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35315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-19356"/>
            <a:ext cx="9143999" cy="6922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62552" y="2601294"/>
            <a:ext cx="7241311" cy="830997"/>
          </a:xfrm>
          <a:prstGeom prst="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Спасибо за внимание!</a:t>
            </a:r>
            <a:endParaRPr lang="ru-RU" sz="4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" name="Picture 4" descr="G:\Фото Для презентации\Изображение 097.jpg"/>
          <p:cNvPicPr/>
          <p:nvPr/>
        </p:nvPicPr>
        <p:blipFill>
          <a:blip r:embed="rId3" cstate="print">
            <a:lum bright="16000" contrast="6000"/>
          </a:blip>
          <a:srcRect/>
          <a:stretch>
            <a:fillRect/>
          </a:stretch>
        </p:blipFill>
        <p:spPr bwMode="auto">
          <a:xfrm>
            <a:off x="2771800" y="3717032"/>
            <a:ext cx="3192522" cy="2493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4096519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1711</TotalTime>
  <Words>435</Words>
  <Application>Microsoft Office PowerPoint</Application>
  <PresentationFormat>Экран (4:3)</PresentationFormat>
  <Paragraphs>65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144</cp:revision>
  <dcterms:created xsi:type="dcterms:W3CDTF">2016-04-24T16:01:41Z</dcterms:created>
  <dcterms:modified xsi:type="dcterms:W3CDTF">2022-01-18T15:34:46Z</dcterms:modified>
</cp:coreProperties>
</file>