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2"/>
  </p:notesMasterIdLst>
  <p:sldIdLst>
    <p:sldId id="256" r:id="rId2"/>
    <p:sldId id="257" r:id="rId3"/>
    <p:sldId id="265" r:id="rId4"/>
    <p:sldId id="264" r:id="rId5"/>
    <p:sldId id="263" r:id="rId6"/>
    <p:sldId id="260" r:id="rId7"/>
    <p:sldId id="258" r:id="rId8"/>
    <p:sldId id="262" r:id="rId9"/>
    <p:sldId id="261"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66"/>
    <a:srgbClr val="66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27DAEA-ACC2-4D72-9EB6-A9393004D1CB}" type="datetimeFigureOut">
              <a:rPr lang="ru-RU" smtClean="0"/>
              <a:pPr/>
              <a:t>30.10.2020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3EEFA6-588E-4325-A12D-163D36044903}"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93EEFA6-588E-4325-A12D-163D36044903}" type="slidenum">
              <a:rPr lang="ru-RU" smtClean="0"/>
              <a:pPr/>
              <a:t>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30.10.2020</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30.10.2020</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30.10.2020</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30.10.2020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30.10.2020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30.10.2020</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30.10.2020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30.10.2020</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30.10.2020</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30.10.2020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30.10.2020</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3141844">
            <a:off x="955593" y="-21347"/>
            <a:ext cx="1629022" cy="3144902"/>
          </a:xfrm>
        </p:spPr>
        <p:txBody>
          <a:bodyPr vert="vert270">
            <a:noAutofit/>
          </a:bodyPr>
          <a:lstStyle/>
          <a:p>
            <a:pPr algn="ctr"/>
            <a:r>
              <a:rPr lang="ru-RU" sz="1400" b="1" dirty="0" smtClean="0">
                <a:solidFill>
                  <a:schemeClr val="tx1"/>
                </a:solidFill>
                <a:latin typeface="+mn-lt"/>
                <a:ea typeface="Batang" pitchFamily="18" charset="-127"/>
              </a:rPr>
              <a:t/>
            </a:r>
            <a:br>
              <a:rPr lang="ru-RU" sz="1400" b="1" dirty="0" smtClean="0">
                <a:solidFill>
                  <a:schemeClr val="tx1"/>
                </a:solidFill>
                <a:latin typeface="+mn-lt"/>
                <a:ea typeface="Batang" pitchFamily="18" charset="-127"/>
              </a:rPr>
            </a:br>
            <a:r>
              <a:rPr lang="ru-RU" sz="1400" dirty="0" smtClean="0">
                <a:solidFill>
                  <a:schemeClr val="tx1"/>
                </a:solidFill>
                <a:latin typeface="+mn-lt"/>
                <a:ea typeface="Batang" pitchFamily="18" charset="-127"/>
              </a:rPr>
              <a:t/>
            </a:r>
            <a:br>
              <a:rPr lang="ru-RU" sz="1400" dirty="0" smtClean="0">
                <a:solidFill>
                  <a:schemeClr val="tx1"/>
                </a:solidFill>
                <a:latin typeface="+mn-lt"/>
                <a:ea typeface="Batang" pitchFamily="18" charset="-127"/>
              </a:rPr>
            </a:br>
            <a:r>
              <a:rPr lang="ru-RU" sz="1400" dirty="0" smtClean="0">
                <a:solidFill>
                  <a:schemeClr val="tx1"/>
                </a:solidFill>
                <a:latin typeface="+mn-lt"/>
                <a:ea typeface="Batang" pitchFamily="18" charset="-127"/>
              </a:rPr>
              <a:t/>
            </a:r>
            <a:br>
              <a:rPr lang="ru-RU" sz="1400" dirty="0" smtClean="0">
                <a:solidFill>
                  <a:schemeClr val="tx1"/>
                </a:solidFill>
                <a:latin typeface="+mn-lt"/>
                <a:ea typeface="Batang" pitchFamily="18" charset="-127"/>
              </a:rPr>
            </a:br>
            <a:r>
              <a:rPr lang="ru-RU" sz="1400" dirty="0" smtClean="0">
                <a:solidFill>
                  <a:schemeClr val="tx1"/>
                </a:solidFill>
                <a:latin typeface="+mn-lt"/>
                <a:ea typeface="Batang" pitchFamily="18" charset="-127"/>
              </a:rPr>
              <a:t/>
            </a:r>
            <a:br>
              <a:rPr lang="ru-RU" sz="1400" dirty="0" smtClean="0">
                <a:solidFill>
                  <a:schemeClr val="tx1"/>
                </a:solidFill>
                <a:latin typeface="+mn-lt"/>
                <a:ea typeface="Batang" pitchFamily="18" charset="-127"/>
              </a:rPr>
            </a:br>
            <a:r>
              <a:rPr lang="ru-RU" sz="1800" b="1" dirty="0" smtClean="0">
                <a:solidFill>
                  <a:srgbClr val="C00000"/>
                </a:solidFill>
                <a:latin typeface="Times New Roman" pitchFamily="18" charset="0"/>
                <a:ea typeface="Batang" pitchFamily="18" charset="-127"/>
                <a:cs typeface="Times New Roman" pitchFamily="18" charset="0"/>
              </a:rPr>
              <a:t>МБОУ «</a:t>
            </a:r>
            <a:r>
              <a:rPr lang="ru-RU" sz="1800" b="1" dirty="0" err="1" smtClean="0">
                <a:solidFill>
                  <a:srgbClr val="C00000"/>
                </a:solidFill>
                <a:latin typeface="Times New Roman" pitchFamily="18" charset="0"/>
                <a:ea typeface="Batang" pitchFamily="18" charset="-127"/>
                <a:cs typeface="Times New Roman" pitchFamily="18" charset="0"/>
              </a:rPr>
              <a:t>Жердевская</a:t>
            </a:r>
            <a:r>
              <a:rPr lang="ru-RU" sz="1800" b="1" dirty="0" smtClean="0">
                <a:solidFill>
                  <a:srgbClr val="C00000"/>
                </a:solidFill>
                <a:latin typeface="Times New Roman" pitchFamily="18" charset="0"/>
                <a:ea typeface="Batang" pitchFamily="18" charset="-127"/>
                <a:cs typeface="Times New Roman" pitchFamily="18" charset="0"/>
              </a:rPr>
              <a:t> СОШ»,</a:t>
            </a:r>
            <a:br>
              <a:rPr lang="ru-RU" sz="1800" b="1" dirty="0" smtClean="0">
                <a:solidFill>
                  <a:srgbClr val="C00000"/>
                </a:solidFill>
                <a:latin typeface="Times New Roman" pitchFamily="18" charset="0"/>
                <a:ea typeface="Batang" pitchFamily="18" charset="-127"/>
                <a:cs typeface="Times New Roman" pitchFamily="18" charset="0"/>
              </a:rPr>
            </a:br>
            <a:r>
              <a:rPr lang="ru-RU" sz="1800" dirty="0" smtClean="0">
                <a:solidFill>
                  <a:srgbClr val="C00000"/>
                </a:solidFill>
                <a:latin typeface="Times New Roman" pitchFamily="18" charset="0"/>
                <a:ea typeface="Batang" pitchFamily="18" charset="-127"/>
                <a:cs typeface="Times New Roman" pitchFamily="18" charset="0"/>
              </a:rPr>
              <a:t>педагог-психолог:</a:t>
            </a:r>
            <a:r>
              <a:rPr lang="en-US" sz="1800" b="1" dirty="0" smtClean="0">
                <a:solidFill>
                  <a:srgbClr val="C00000"/>
                </a:solidFill>
                <a:latin typeface="Times New Roman" pitchFamily="18" charset="0"/>
                <a:ea typeface="Batang" pitchFamily="18" charset="-127"/>
                <a:cs typeface="Times New Roman" pitchFamily="18" charset="0"/>
              </a:rPr>
              <a:t/>
            </a:r>
            <a:br>
              <a:rPr lang="en-US" sz="1800" b="1" dirty="0" smtClean="0">
                <a:solidFill>
                  <a:srgbClr val="C00000"/>
                </a:solidFill>
                <a:latin typeface="Times New Roman" pitchFamily="18" charset="0"/>
                <a:ea typeface="Batang" pitchFamily="18" charset="-127"/>
                <a:cs typeface="Times New Roman" pitchFamily="18" charset="0"/>
              </a:rPr>
            </a:br>
            <a:r>
              <a:rPr lang="ru-RU" sz="1800" b="1" i="1" dirty="0" err="1" smtClean="0">
                <a:solidFill>
                  <a:srgbClr val="C00000"/>
                </a:solidFill>
                <a:latin typeface="Times New Roman" pitchFamily="18" charset="0"/>
                <a:ea typeface="Batang" pitchFamily="18" charset="-127"/>
                <a:cs typeface="Times New Roman" pitchFamily="18" charset="0"/>
              </a:rPr>
              <a:t>К.В.Белогривцева</a:t>
            </a:r>
            <a:r>
              <a:rPr lang="en-US" sz="1800" dirty="0" smtClean="0">
                <a:solidFill>
                  <a:srgbClr val="C00000"/>
                </a:solidFill>
                <a:latin typeface="Times New Roman" pitchFamily="18" charset="0"/>
                <a:ea typeface="Batang" pitchFamily="18" charset="-127"/>
                <a:cs typeface="Times New Roman" pitchFamily="18" charset="0"/>
              </a:rPr>
              <a:t/>
            </a:r>
            <a:br>
              <a:rPr lang="en-US" sz="1800" dirty="0" smtClean="0">
                <a:solidFill>
                  <a:srgbClr val="C00000"/>
                </a:solidFill>
                <a:latin typeface="Times New Roman" pitchFamily="18" charset="0"/>
                <a:ea typeface="Batang" pitchFamily="18" charset="-127"/>
                <a:cs typeface="Times New Roman" pitchFamily="18" charset="0"/>
              </a:rPr>
            </a:br>
            <a:r>
              <a:rPr lang="en-US" sz="1800" dirty="0" smtClean="0">
                <a:solidFill>
                  <a:srgbClr val="C00000"/>
                </a:solidFill>
                <a:latin typeface="Times New Roman" pitchFamily="18" charset="0"/>
                <a:ea typeface="Batang" pitchFamily="18" charset="-127"/>
                <a:cs typeface="Times New Roman" pitchFamily="18" charset="0"/>
              </a:rPr>
              <a:t/>
            </a:r>
            <a:br>
              <a:rPr lang="en-US" sz="1800" dirty="0" smtClean="0">
                <a:solidFill>
                  <a:srgbClr val="C00000"/>
                </a:solidFill>
                <a:latin typeface="Times New Roman" pitchFamily="18" charset="0"/>
                <a:ea typeface="Batang" pitchFamily="18" charset="-127"/>
                <a:cs typeface="Times New Roman" pitchFamily="18" charset="0"/>
              </a:rPr>
            </a:br>
            <a:endParaRPr lang="ru-RU" sz="1800" b="1" dirty="0">
              <a:solidFill>
                <a:srgbClr val="C00000"/>
              </a:solidFill>
              <a:latin typeface="Times New Roman" pitchFamily="18" charset="0"/>
              <a:ea typeface="Batang" pitchFamily="18" charset="-127"/>
              <a:cs typeface="Times New Roman" pitchFamily="18" charset="0"/>
            </a:endParaRPr>
          </a:p>
        </p:txBody>
      </p:sp>
      <p:sp>
        <p:nvSpPr>
          <p:cNvPr id="3" name="Подзаголовок 2"/>
          <p:cNvSpPr>
            <a:spLocks noGrp="1"/>
          </p:cNvSpPr>
          <p:nvPr>
            <p:ph type="subTitle" idx="1"/>
          </p:nvPr>
        </p:nvSpPr>
        <p:spPr>
          <a:xfrm>
            <a:off x="571472" y="3429000"/>
            <a:ext cx="8211886" cy="2143140"/>
          </a:xfrm>
        </p:spPr>
        <p:txBody>
          <a:bodyPr>
            <a:normAutofit/>
          </a:bodyPr>
          <a:lstStyle/>
          <a:p>
            <a:pPr algn="l"/>
            <a:r>
              <a:rPr lang="ru-RU" sz="1800" dirty="0" smtClean="0"/>
              <a:t> </a:t>
            </a:r>
            <a:endParaRPr lang="ru-RU" sz="1800" i="1" dirty="0" smtClean="0">
              <a:solidFill>
                <a:srgbClr val="FF0000"/>
              </a:solidFill>
            </a:endParaRPr>
          </a:p>
        </p:txBody>
      </p:sp>
      <p:sp>
        <p:nvSpPr>
          <p:cNvPr id="10" name="Прямоугольник 9"/>
          <p:cNvSpPr/>
          <p:nvPr/>
        </p:nvSpPr>
        <p:spPr>
          <a:xfrm>
            <a:off x="500034" y="2928934"/>
            <a:ext cx="8143932" cy="400110"/>
          </a:xfrm>
          <a:prstGeom prst="rect">
            <a:avLst/>
          </a:prstGeom>
        </p:spPr>
        <p:txBody>
          <a:bodyPr wrap="square">
            <a:spAutoFit/>
          </a:bodyPr>
          <a:lstStyle/>
          <a:p>
            <a:endParaRPr lang="ru-RU" sz="2000" b="1" i="1" dirty="0">
              <a:solidFill>
                <a:schemeClr val="bg1"/>
              </a:solidFill>
            </a:endParaRPr>
          </a:p>
        </p:txBody>
      </p:sp>
      <p:sp>
        <p:nvSpPr>
          <p:cNvPr id="8" name="TextBox 7"/>
          <p:cNvSpPr txBox="1"/>
          <p:nvPr/>
        </p:nvSpPr>
        <p:spPr>
          <a:xfrm>
            <a:off x="8429652" y="428604"/>
            <a:ext cx="553998" cy="5214974"/>
          </a:xfrm>
          <a:prstGeom prst="rect">
            <a:avLst/>
          </a:prstGeom>
          <a:noFill/>
        </p:spPr>
        <p:txBody>
          <a:bodyPr vert="vert270" wrap="square" rtlCol="0">
            <a:spAutoFit/>
          </a:bodyPr>
          <a:lstStyle/>
          <a:p>
            <a:pPr algn="ctr"/>
            <a:r>
              <a:rPr lang="ru-RU" sz="2400" i="1" dirty="0" smtClean="0">
                <a:solidFill>
                  <a:schemeClr val="tx2">
                    <a:lumMod val="75000"/>
                  </a:schemeClr>
                </a:solidFill>
                <a:latin typeface="Bookman Old Style" pitchFamily="18" charset="0"/>
              </a:rPr>
              <a:t>МБОУ «</a:t>
            </a:r>
            <a:r>
              <a:rPr lang="ru-RU" sz="2400" i="1" dirty="0" err="1" smtClean="0">
                <a:solidFill>
                  <a:schemeClr val="tx2">
                    <a:lumMod val="75000"/>
                  </a:schemeClr>
                </a:solidFill>
                <a:latin typeface="Bookman Old Style" pitchFamily="18" charset="0"/>
              </a:rPr>
              <a:t>Жердевская</a:t>
            </a:r>
            <a:r>
              <a:rPr lang="ru-RU" sz="2400" i="1" dirty="0" smtClean="0">
                <a:solidFill>
                  <a:schemeClr val="tx2">
                    <a:lumMod val="75000"/>
                  </a:schemeClr>
                </a:solidFill>
                <a:latin typeface="Bookman Old Style" pitchFamily="18" charset="0"/>
              </a:rPr>
              <a:t> СОШ»</a:t>
            </a:r>
            <a:endParaRPr lang="ru-RU" sz="2400" i="1" dirty="0">
              <a:solidFill>
                <a:schemeClr val="tx2">
                  <a:lumMod val="75000"/>
                </a:schemeClr>
              </a:solidFill>
              <a:latin typeface="Bookman Old Style" pitchFamily="18" charset="0"/>
            </a:endParaRPr>
          </a:p>
        </p:txBody>
      </p:sp>
      <p:sp>
        <p:nvSpPr>
          <p:cNvPr id="9" name="Прямоугольник 8"/>
          <p:cNvSpPr/>
          <p:nvPr/>
        </p:nvSpPr>
        <p:spPr>
          <a:xfrm>
            <a:off x="1857356" y="5786454"/>
            <a:ext cx="7000924" cy="830997"/>
          </a:xfrm>
          <a:prstGeom prst="rect">
            <a:avLst/>
          </a:prstGeom>
        </p:spPr>
        <p:txBody>
          <a:bodyPr wrap="square">
            <a:spAutoFit/>
          </a:bodyPr>
          <a:lstStyle/>
          <a:p>
            <a:pPr algn="ctr"/>
            <a:r>
              <a:rPr lang="ru-RU" sz="2400" b="1" i="1" dirty="0" smtClean="0">
                <a:latin typeface="Times New Roman" pitchFamily="18" charset="0"/>
                <a:cs typeface="Times New Roman" pitchFamily="18" charset="0"/>
              </a:rPr>
              <a:t>План работы с родителями, воспитывающими детей с ОВЗ и инвалидностью.</a:t>
            </a:r>
            <a:r>
              <a:rPr lang="ru-RU" sz="2400" i="1" dirty="0" smtClean="0">
                <a:solidFill>
                  <a:schemeClr val="bg1"/>
                </a:solidFill>
                <a:latin typeface="Times New Roman" pitchFamily="18" charset="0"/>
                <a:cs typeface="Times New Roman" pitchFamily="18" charset="0"/>
              </a:rPr>
              <a:t>.</a:t>
            </a:r>
            <a:endParaRPr lang="ru-RU" sz="2400" i="1" dirty="0">
              <a:solidFill>
                <a:schemeClr val="bg1"/>
              </a:solidFill>
              <a:latin typeface="Times New Roman" pitchFamily="18" charset="0"/>
              <a:cs typeface="Times New Roman" pitchFamily="18" charset="0"/>
            </a:endParaRPr>
          </a:p>
        </p:txBody>
      </p:sp>
      <p:pic>
        <p:nvPicPr>
          <p:cNvPr id="11266" name="Picture 2" descr="Премиум векторы | Счастливая мама с ребенком-инвалидом"/>
          <p:cNvPicPr>
            <a:picLocks noChangeAspect="1" noChangeArrowheads="1"/>
          </p:cNvPicPr>
          <p:nvPr/>
        </p:nvPicPr>
        <p:blipFill>
          <a:blip r:embed="rId3"/>
          <a:srcRect/>
          <a:stretch>
            <a:fillRect/>
          </a:stretch>
        </p:blipFill>
        <p:spPr bwMode="auto">
          <a:xfrm>
            <a:off x="2651212" y="6256"/>
            <a:ext cx="6492788" cy="5707949"/>
          </a:xfrm>
          <a:prstGeom prst="rect">
            <a:avLst/>
          </a:prstGeom>
          <a:noFill/>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285728"/>
            <a:ext cx="7901014" cy="3714776"/>
          </a:xfrm>
        </p:spPr>
        <p:txBody>
          <a:bodyPr anchor="ctr">
            <a:normAutofit fontScale="85000" lnSpcReduction="20000"/>
          </a:bodyPr>
          <a:lstStyle/>
          <a:p>
            <a:pPr algn="just"/>
            <a:r>
              <a:rPr lang="ru-RU" sz="2700" i="1" dirty="0" smtClean="0">
                <a:latin typeface="Times New Roman" pitchFamily="18" charset="0"/>
                <a:cs typeface="Times New Roman" pitchFamily="18" charset="0"/>
              </a:rPr>
              <a:t>Воспитание и развитие «особого» ребенка доставляет очень много переживаний. Поэтому семье, где растут такие дети, необходима помощь в форме: индивидуальных консультаций, лекций, </a:t>
            </a:r>
            <a:r>
              <a:rPr lang="ru-RU" sz="2700" i="1" dirty="0" err="1" smtClean="0">
                <a:latin typeface="Times New Roman" pitchFamily="18" charset="0"/>
                <a:cs typeface="Times New Roman" pitchFamily="18" charset="0"/>
              </a:rPr>
              <a:t>арт-терапевтических</a:t>
            </a:r>
            <a:r>
              <a:rPr lang="ru-RU" sz="2700" i="1" dirty="0" smtClean="0">
                <a:latin typeface="Times New Roman" pitchFamily="18" charset="0"/>
                <a:cs typeface="Times New Roman" pitchFamily="18" charset="0"/>
              </a:rPr>
              <a:t> упражнений, тренингов для родителей и детей с </a:t>
            </a:r>
            <a:r>
              <a:rPr lang="ru-RU" sz="2700" i="1" dirty="0" smtClean="0">
                <a:latin typeface="Times New Roman" pitchFamily="18" charset="0"/>
                <a:cs typeface="Times New Roman" pitchFamily="18" charset="0"/>
              </a:rPr>
              <a:t>ОВЗ и инвалидностью, </a:t>
            </a:r>
            <a:r>
              <a:rPr lang="ru-RU" sz="2700" i="1" dirty="0" smtClean="0">
                <a:latin typeface="Times New Roman" pitchFamily="18" charset="0"/>
                <a:cs typeface="Times New Roman" pitchFamily="18" charset="0"/>
              </a:rPr>
              <a:t>групповых занятий, рекомендаций, выставки достижений ребенка, которые помогут решить многие практические вопросы. Обогащая себя новыми знаниями, члены семьи смогут научиться выстраивать понятную для ребенка, эффективную стратегию воспитания, позволяющую всем чувствовать себя комфортно, выбрать тот или иной вид взаимодействия с ребенком в конкретной ситуации</a:t>
            </a:r>
            <a:r>
              <a:rPr lang="ru-RU" sz="2800" i="1" dirty="0" smtClean="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pic>
        <p:nvPicPr>
          <p:cNvPr id="9218" name="Picture 2" descr="Порядок оформления досрочной пенсии родителям и опекунам детей-инвалидов в  2020 году - Статьи - «Байкальские зори», общественно-политическая газета  Ольхонского района"/>
          <p:cNvPicPr>
            <a:picLocks noChangeAspect="1" noChangeArrowheads="1"/>
          </p:cNvPicPr>
          <p:nvPr/>
        </p:nvPicPr>
        <p:blipFill>
          <a:blip r:embed="rId2"/>
          <a:srcRect/>
          <a:stretch>
            <a:fillRect/>
          </a:stretch>
        </p:blipFill>
        <p:spPr bwMode="auto">
          <a:xfrm>
            <a:off x="3357554" y="3849077"/>
            <a:ext cx="5500726" cy="300892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2357422" y="285728"/>
            <a:ext cx="6143668" cy="714380"/>
          </a:xfrm>
        </p:spPr>
        <p:style>
          <a:lnRef idx="1">
            <a:schemeClr val="accent1"/>
          </a:lnRef>
          <a:fillRef idx="2">
            <a:schemeClr val="accent1"/>
          </a:fillRef>
          <a:effectRef idx="1">
            <a:schemeClr val="accent1"/>
          </a:effectRef>
          <a:fontRef idx="minor">
            <a:schemeClr val="dk1"/>
          </a:fontRef>
        </p:style>
        <p:txBody>
          <a:bodyPr>
            <a:noAutofit/>
          </a:bodyPr>
          <a:lstStyle/>
          <a:p>
            <a:pPr algn="ctr"/>
            <a:r>
              <a:rPr lang="ru-RU" sz="2000" dirty="0" smtClean="0">
                <a:solidFill>
                  <a:schemeClr val="bg1"/>
                </a:solidFill>
                <a:latin typeface="Times New Roman" pitchFamily="18" charset="0"/>
                <a:cs typeface="Times New Roman" pitchFamily="18" charset="0"/>
              </a:rPr>
              <a:t>Семья, в которой есть дети с ОВЗ - особый объект внимания педагогов и педагогов-психологов.</a:t>
            </a:r>
            <a:endParaRPr lang="ru-RU" sz="2000" b="1" dirty="0">
              <a:solidFill>
                <a:schemeClr val="bg1"/>
              </a:solidFill>
              <a:latin typeface="Times New Roman" pitchFamily="18" charset="0"/>
              <a:cs typeface="Times New Roman" pitchFamily="18" charset="0"/>
            </a:endParaRPr>
          </a:p>
        </p:txBody>
      </p:sp>
      <p:sp>
        <p:nvSpPr>
          <p:cNvPr id="4" name="TextBox 3"/>
          <p:cNvSpPr txBox="1"/>
          <p:nvPr/>
        </p:nvSpPr>
        <p:spPr>
          <a:xfrm>
            <a:off x="1928794" y="1000109"/>
            <a:ext cx="7072362" cy="2308324"/>
          </a:xfrm>
          <a:prstGeom prst="rect">
            <a:avLst/>
          </a:prstGeom>
          <a:noFill/>
        </p:spPr>
        <p:txBody>
          <a:bodyPr wrap="square" rtlCol="0">
            <a:spAutoFit/>
          </a:bodyPr>
          <a:lstStyle/>
          <a:p>
            <a:pPr algn="just"/>
            <a:r>
              <a:rPr lang="ru-RU" b="1" dirty="0" smtClean="0">
                <a:solidFill>
                  <a:schemeClr val="tx1">
                    <a:lumMod val="95000"/>
                  </a:schemeClr>
                </a:solidFill>
                <a:latin typeface="Times New Roman" pitchFamily="18" charset="0"/>
                <a:cs typeface="Times New Roman" pitchFamily="18" charset="0"/>
              </a:rPr>
              <a:t>После получения всей необходимой информации о семье, воспитывающей ребенка с </a:t>
            </a:r>
            <a:r>
              <a:rPr lang="ru-RU" b="1" dirty="0" smtClean="0">
                <a:solidFill>
                  <a:schemeClr val="tx1">
                    <a:lumMod val="95000"/>
                  </a:schemeClr>
                </a:solidFill>
                <a:latin typeface="Times New Roman" pitchFamily="18" charset="0"/>
                <a:cs typeface="Times New Roman" pitchFamily="18" charset="0"/>
              </a:rPr>
              <a:t>ОВЗ и инвалидностью, </a:t>
            </a:r>
            <a:r>
              <a:rPr lang="ru-RU" b="1" dirty="0" smtClean="0">
                <a:solidFill>
                  <a:schemeClr val="tx1">
                    <a:lumMod val="95000"/>
                  </a:schemeClr>
                </a:solidFill>
                <a:latin typeface="Times New Roman" pitchFamily="18" charset="0"/>
                <a:cs typeface="Times New Roman" pitchFamily="18" charset="0"/>
              </a:rPr>
              <a:t>составляется совместный план педагогов по оказанию помощи данной семье, разрабатываются рекомендации родителям: как воспитывать, ухаживать за </a:t>
            </a:r>
            <a:r>
              <a:rPr lang="ru-RU" b="1" dirty="0" smtClean="0">
                <a:solidFill>
                  <a:schemeClr val="tx1">
                    <a:lumMod val="95000"/>
                  </a:schemeClr>
                </a:solidFill>
                <a:latin typeface="Times New Roman" pitchFamily="18" charset="0"/>
                <a:cs typeface="Times New Roman" pitchFamily="18" charset="0"/>
              </a:rPr>
              <a:t>ребенком,   </a:t>
            </a:r>
            <a:r>
              <a:rPr lang="ru-RU" b="1" dirty="0" smtClean="0">
                <a:solidFill>
                  <a:schemeClr val="tx1">
                    <a:lumMod val="95000"/>
                  </a:schemeClr>
                </a:solidFill>
                <a:latin typeface="Times New Roman" pitchFamily="18" charset="0"/>
                <a:cs typeface="Times New Roman" pitchFamily="18" charset="0"/>
              </a:rPr>
              <a:t>как поддерживать психологически благополучный климат в семье. Как д</a:t>
            </a:r>
            <a:r>
              <a:rPr lang="ru-RU" b="1" dirty="0" smtClean="0">
                <a:latin typeface="Times New Roman" pitchFamily="18" charset="0"/>
                <a:cs typeface="Times New Roman" pitchFamily="18" charset="0"/>
              </a:rPr>
              <a:t>оброжелательно, спокойно, терпеливо и уверенно реагировать на интерес посторонних к «особенному»  ребенку. </a:t>
            </a:r>
            <a:endParaRPr lang="ru-RU" b="1" dirty="0" smtClean="0">
              <a:solidFill>
                <a:schemeClr val="tx1">
                  <a:lumMod val="95000"/>
                </a:schemeClr>
              </a:solidFill>
              <a:latin typeface="Times New Roman" pitchFamily="18" charset="0"/>
              <a:cs typeface="Times New Roman" pitchFamily="18" charset="0"/>
            </a:endParaRPr>
          </a:p>
        </p:txBody>
      </p:sp>
      <p:sp>
        <p:nvSpPr>
          <p:cNvPr id="7" name="TextBox 6"/>
          <p:cNvSpPr txBox="1"/>
          <p:nvPr/>
        </p:nvSpPr>
        <p:spPr>
          <a:xfrm>
            <a:off x="8501090" y="857232"/>
            <a:ext cx="769441" cy="4643470"/>
          </a:xfrm>
          <a:prstGeom prst="rect">
            <a:avLst/>
          </a:prstGeom>
          <a:noFill/>
        </p:spPr>
        <p:txBody>
          <a:bodyPr vert="vert270" wrap="square" rtlCol="0">
            <a:spAutoFit/>
          </a:bodyPr>
          <a:lstStyle/>
          <a:p>
            <a:pPr algn="ctr"/>
            <a:endParaRPr lang="ru-RU" sz="2000" b="1" i="1" dirty="0" smtClean="0">
              <a:solidFill>
                <a:schemeClr val="bg1">
                  <a:lumMod val="95000"/>
                </a:schemeClr>
              </a:solidFill>
            </a:endParaRPr>
          </a:p>
          <a:p>
            <a:pPr algn="ctr"/>
            <a:endParaRPr lang="ru-RU" dirty="0"/>
          </a:p>
        </p:txBody>
      </p:sp>
      <p:pic>
        <p:nvPicPr>
          <p:cNvPr id="8194" name="Picture 2" descr="Детский сад №154 Почемучка - Особенности сопровождения ребенка с ОВЗ и  детей-инвалидов"/>
          <p:cNvPicPr>
            <a:picLocks noChangeAspect="1" noChangeArrowheads="1"/>
          </p:cNvPicPr>
          <p:nvPr/>
        </p:nvPicPr>
        <p:blipFill>
          <a:blip r:embed="rId2"/>
          <a:srcRect/>
          <a:stretch>
            <a:fillRect/>
          </a:stretch>
        </p:blipFill>
        <p:spPr bwMode="auto">
          <a:xfrm>
            <a:off x="4857752" y="3290230"/>
            <a:ext cx="4286248" cy="3567769"/>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214290"/>
            <a:ext cx="7000924" cy="1143008"/>
          </a:xfrm>
          <a:ln/>
        </p:spPr>
        <p:style>
          <a:lnRef idx="1">
            <a:schemeClr val="accent1"/>
          </a:lnRef>
          <a:fillRef idx="2">
            <a:schemeClr val="accent1"/>
          </a:fillRef>
          <a:effectRef idx="1">
            <a:schemeClr val="accent1"/>
          </a:effectRef>
          <a:fontRef idx="minor">
            <a:schemeClr val="dk1"/>
          </a:fontRef>
        </p:style>
        <p:txBody>
          <a:bodyPr>
            <a:noAutofit/>
          </a:bodyPr>
          <a:lstStyle/>
          <a:p>
            <a:pPr algn="ctr"/>
            <a:r>
              <a:rPr lang="ru-RU" sz="2400" b="1" dirty="0" smtClean="0">
                <a:latin typeface="Times New Roman" pitchFamily="18" charset="0"/>
                <a:cs typeface="Times New Roman" pitchFamily="18" charset="0"/>
              </a:rPr>
              <a:t>Принципы работы с семьями,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воспитывающими детей</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 с ОВЗ и инвалидностью.</a:t>
            </a:r>
            <a:endParaRPr lang="ru-RU" sz="2400" b="1" i="1" dirty="0">
              <a:solidFill>
                <a:schemeClr val="bg2">
                  <a:lumMod val="50000"/>
                </a:schemeClr>
              </a:solidFill>
              <a:latin typeface="Times New Roman" pitchFamily="18" charset="0"/>
              <a:cs typeface="Times New Roman" pitchFamily="18" charset="0"/>
            </a:endParaRPr>
          </a:p>
        </p:txBody>
      </p:sp>
      <p:sp>
        <p:nvSpPr>
          <p:cNvPr id="11" name="TextBox 10"/>
          <p:cNvSpPr txBox="1"/>
          <p:nvPr/>
        </p:nvSpPr>
        <p:spPr>
          <a:xfrm>
            <a:off x="8405336" y="1214422"/>
            <a:ext cx="769441" cy="4643470"/>
          </a:xfrm>
          <a:prstGeom prst="rect">
            <a:avLst/>
          </a:prstGeom>
          <a:noFill/>
        </p:spPr>
        <p:txBody>
          <a:bodyPr vert="vert270" wrap="square" rtlCol="0">
            <a:spAutoFit/>
          </a:bodyPr>
          <a:lstStyle/>
          <a:p>
            <a:pPr algn="ctr"/>
            <a:r>
              <a:rPr lang="ru-RU" sz="2000" b="1" i="1" dirty="0" smtClean="0">
                <a:solidFill>
                  <a:schemeClr val="bg1">
                    <a:lumMod val="95000"/>
                  </a:schemeClr>
                </a:solidFill>
              </a:rPr>
              <a:t>МБОУ «</a:t>
            </a:r>
            <a:r>
              <a:rPr lang="ru-RU" sz="2000" b="1" i="1" dirty="0" err="1" smtClean="0">
                <a:solidFill>
                  <a:schemeClr val="bg1">
                    <a:lumMod val="95000"/>
                  </a:schemeClr>
                </a:solidFill>
              </a:rPr>
              <a:t>Жердевская</a:t>
            </a:r>
            <a:r>
              <a:rPr lang="ru-RU" sz="2000" b="1" i="1" dirty="0" smtClean="0">
                <a:solidFill>
                  <a:schemeClr val="bg1">
                    <a:lumMod val="95000"/>
                  </a:schemeClr>
                </a:solidFill>
              </a:rPr>
              <a:t> СОШ»</a:t>
            </a:r>
          </a:p>
          <a:p>
            <a:endParaRPr lang="ru-RU" dirty="0"/>
          </a:p>
        </p:txBody>
      </p:sp>
      <p:pic>
        <p:nvPicPr>
          <p:cNvPr id="7172" name="Picture 4" descr="Льготы в 2019 году: единовременная адресная помощь"/>
          <p:cNvPicPr>
            <a:picLocks noChangeAspect="1" noChangeArrowheads="1"/>
          </p:cNvPicPr>
          <p:nvPr/>
        </p:nvPicPr>
        <p:blipFill>
          <a:blip r:embed="rId2"/>
          <a:srcRect/>
          <a:stretch>
            <a:fillRect/>
          </a:stretch>
        </p:blipFill>
        <p:spPr bwMode="auto">
          <a:xfrm>
            <a:off x="2143108" y="2071678"/>
            <a:ext cx="4572032" cy="3929091"/>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214290"/>
            <a:ext cx="6929486" cy="714380"/>
          </a:xfrm>
        </p:spPr>
        <p:style>
          <a:lnRef idx="1">
            <a:schemeClr val="accent1"/>
          </a:lnRef>
          <a:fillRef idx="2">
            <a:schemeClr val="accent1"/>
          </a:fillRef>
          <a:effectRef idx="1">
            <a:schemeClr val="accent1"/>
          </a:effectRef>
          <a:fontRef idx="minor">
            <a:schemeClr val="dk1"/>
          </a:fontRef>
        </p:style>
        <p:txBody>
          <a:bodyPr>
            <a:normAutofit/>
          </a:bodyPr>
          <a:lstStyle/>
          <a:p>
            <a:pPr marL="457200" indent="-457200" algn="ctr"/>
            <a:r>
              <a:rPr lang="ru-RU" sz="1900" dirty="0" smtClean="0">
                <a:solidFill>
                  <a:schemeClr val="tx1"/>
                </a:solidFill>
                <a:latin typeface="Times New Roman" pitchFamily="18" charset="0"/>
                <a:cs typeface="Times New Roman" pitchFamily="18" charset="0"/>
              </a:rPr>
              <a:t>1.  </a:t>
            </a:r>
            <a:r>
              <a:rPr lang="ru-RU" sz="1900" b="1" dirty="0" smtClean="0">
                <a:solidFill>
                  <a:schemeClr val="tx1"/>
                </a:solidFill>
                <a:latin typeface="Times New Roman" pitchFamily="18" charset="0"/>
                <a:cs typeface="Times New Roman" pitchFamily="18" charset="0"/>
              </a:rPr>
              <a:t>Принцип комплексного подхода к организации коррекционно-педагогического процесса</a:t>
            </a:r>
            <a:r>
              <a:rPr lang="ru-RU" sz="1900" dirty="0" smtClean="0">
                <a:solidFill>
                  <a:schemeClr val="tx1"/>
                </a:solidFill>
                <a:latin typeface="Times New Roman" pitchFamily="18" charset="0"/>
                <a:cs typeface="Times New Roman" pitchFamily="18" charset="0"/>
              </a:rPr>
              <a:t>.</a:t>
            </a:r>
            <a:endParaRPr lang="ru-RU" sz="1900" b="1" i="1" dirty="0">
              <a:solidFill>
                <a:schemeClr val="tx1"/>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457200" y="928670"/>
            <a:ext cx="8258204" cy="5357850"/>
          </a:xfrm>
        </p:spPr>
        <p:txBody>
          <a:bodyPr>
            <a:normAutofit/>
          </a:bodyPr>
          <a:lstStyle/>
          <a:p>
            <a:pPr marL="0" indent="0" algn="just">
              <a:buNone/>
            </a:pPr>
            <a:r>
              <a:rPr lang="ru-RU" sz="1700" b="1" dirty="0" smtClean="0">
                <a:latin typeface="Times New Roman" pitchFamily="18" charset="0"/>
                <a:cs typeface="Times New Roman" pitchFamily="18" charset="0"/>
              </a:rPr>
              <a:t>В работе с ребенком с ОВЗ необходимо участие разных специалистов:</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smtClean="0">
                <a:solidFill>
                  <a:schemeClr val="tx1">
                    <a:lumMod val="95000"/>
                  </a:schemeClr>
                </a:solidFill>
                <a:latin typeface="Times New Roman" pitchFamily="18" charset="0"/>
                <a:cs typeface="Times New Roman" pitchFamily="18" charset="0"/>
              </a:rPr>
              <a:t>психолог;</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smtClean="0">
                <a:solidFill>
                  <a:schemeClr val="tx1">
                    <a:lumMod val="95000"/>
                  </a:schemeClr>
                </a:solidFill>
                <a:latin typeface="Times New Roman" pitchFamily="18" charset="0"/>
                <a:cs typeface="Times New Roman" pitchFamily="18" charset="0"/>
              </a:rPr>
              <a:t>дефектолог,  </a:t>
            </a:r>
            <a:r>
              <a:rPr lang="ru-RU" sz="1700" b="1" dirty="0" smtClean="0">
                <a:solidFill>
                  <a:schemeClr val="tx1">
                    <a:lumMod val="95000"/>
                  </a:schemeClr>
                </a:solidFill>
                <a:latin typeface="Times New Roman" pitchFamily="18" charset="0"/>
                <a:cs typeface="Times New Roman" pitchFamily="18" charset="0"/>
              </a:rPr>
              <a:t>логопед;</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smtClean="0">
                <a:solidFill>
                  <a:schemeClr val="tx1">
                    <a:lumMod val="95000"/>
                  </a:schemeClr>
                </a:solidFill>
                <a:latin typeface="Times New Roman" pitchFamily="18" charset="0"/>
                <a:cs typeface="Times New Roman" pitchFamily="18" charset="0"/>
              </a:rPr>
              <a:t>педагог образовательной </a:t>
            </a:r>
            <a:r>
              <a:rPr lang="ru-RU" sz="1700" b="1" dirty="0" smtClean="0">
                <a:solidFill>
                  <a:schemeClr val="tx1">
                    <a:lumMod val="95000"/>
                  </a:schemeClr>
                </a:solidFill>
                <a:latin typeface="Times New Roman" pitchFamily="18" charset="0"/>
                <a:cs typeface="Times New Roman" pitchFamily="18" charset="0"/>
              </a:rPr>
              <a:t>организации;</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err="1" smtClean="0">
                <a:solidFill>
                  <a:schemeClr val="tx1">
                    <a:lumMod val="95000"/>
                  </a:schemeClr>
                </a:solidFill>
                <a:latin typeface="Times New Roman" pitchFamily="18" charset="0"/>
                <a:cs typeface="Times New Roman" pitchFamily="18" charset="0"/>
              </a:rPr>
              <a:t>т</a:t>
            </a:r>
            <a:r>
              <a:rPr lang="ru-RU" sz="1700" b="1" dirty="0" err="1" smtClean="0">
                <a:solidFill>
                  <a:schemeClr val="tx1">
                    <a:lumMod val="95000"/>
                  </a:schemeClr>
                </a:solidFill>
                <a:latin typeface="Times New Roman" pitchFamily="18" charset="0"/>
                <a:cs typeface="Times New Roman" pitchFamily="18" charset="0"/>
              </a:rPr>
              <a:t>ьютер</a:t>
            </a:r>
            <a:r>
              <a:rPr lang="ru-RU" sz="1700" b="1" dirty="0" smtClean="0">
                <a:solidFill>
                  <a:schemeClr val="tx1">
                    <a:lumMod val="95000"/>
                  </a:schemeClr>
                </a:solidFill>
                <a:latin typeface="Times New Roman" pitchFamily="18" charset="0"/>
                <a:cs typeface="Times New Roman" pitchFamily="18" charset="0"/>
              </a:rPr>
              <a:t>;</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smtClean="0">
                <a:solidFill>
                  <a:schemeClr val="tx1">
                    <a:lumMod val="95000"/>
                  </a:schemeClr>
                </a:solidFill>
                <a:latin typeface="Times New Roman" pitchFamily="18" charset="0"/>
                <a:cs typeface="Times New Roman" pitchFamily="18" charset="0"/>
              </a:rPr>
              <a:t>н</a:t>
            </a:r>
            <a:r>
              <a:rPr lang="ru-RU" sz="1700" b="1" dirty="0" smtClean="0">
                <a:solidFill>
                  <a:schemeClr val="tx1">
                    <a:lumMod val="95000"/>
                  </a:schemeClr>
                </a:solidFill>
                <a:latin typeface="Times New Roman" pitchFamily="18" charset="0"/>
                <a:cs typeface="Times New Roman" pitchFamily="18" charset="0"/>
              </a:rPr>
              <a:t>евролог;</a:t>
            </a:r>
            <a:endParaRPr lang="ru-RU" sz="1700" b="1" dirty="0" smtClean="0">
              <a:solidFill>
                <a:schemeClr val="tx1">
                  <a:lumMod val="95000"/>
                </a:schemeClr>
              </a:solidFill>
              <a:latin typeface="Times New Roman" pitchFamily="18" charset="0"/>
              <a:cs typeface="Times New Roman" pitchFamily="18" charset="0"/>
            </a:endParaRPr>
          </a:p>
          <a:p>
            <a:pPr algn="just">
              <a:buClrTx/>
              <a:buFont typeface="Wingdings" pitchFamily="2" charset="2"/>
              <a:buChar char="ü"/>
            </a:pPr>
            <a:r>
              <a:rPr lang="ru-RU" sz="1700" b="1" dirty="0" smtClean="0">
                <a:solidFill>
                  <a:schemeClr val="tx1">
                    <a:lumMod val="95000"/>
                  </a:schemeClr>
                </a:solidFill>
                <a:latin typeface="Times New Roman" pitchFamily="18" charset="0"/>
                <a:cs typeface="Times New Roman" pitchFamily="18" charset="0"/>
              </a:rPr>
              <a:t>массажист.</a:t>
            </a:r>
          </a:p>
          <a:p>
            <a:pPr algn="just">
              <a:buClrTx/>
            </a:pPr>
            <a:r>
              <a:rPr lang="ru-RU" sz="1700" b="1" i="1" dirty="0" smtClean="0">
                <a:solidFill>
                  <a:schemeClr val="tx1">
                    <a:lumMod val="95000"/>
                  </a:schemeClr>
                </a:solidFill>
                <a:latin typeface="Times New Roman" pitchFamily="18" charset="0"/>
                <a:cs typeface="Times New Roman" pitchFamily="18" charset="0"/>
              </a:rPr>
              <a:t>Главная роль в этом процессе принадлежит психологу, поскольку он разрабатывает конкретные мероприятия, направленные на психологическую поддержку родителей.</a:t>
            </a:r>
          </a:p>
          <a:p>
            <a:pPr marL="0" indent="0" algn="just">
              <a:buNone/>
            </a:pPr>
            <a:r>
              <a:rPr lang="ru-RU" sz="1700" b="1" dirty="0" smtClean="0">
                <a:latin typeface="Times New Roman" pitchFamily="18" charset="0"/>
                <a:cs typeface="Times New Roman" pitchFamily="18" charset="0"/>
              </a:rPr>
              <a:t>Необходимы не только наблюдение и консультации ребенка разными специалистами, но и их совместное обсуждение и «ведение» данной семьи, в процессе воспитания, социализации «особенного» ребенка.</a:t>
            </a:r>
          </a:p>
        </p:txBody>
      </p:sp>
      <p:pic>
        <p:nvPicPr>
          <p:cNvPr id="6146" name="Picture 2" descr="Выплаты и льготы ребенку-инвалиду и его семье"/>
          <p:cNvPicPr>
            <a:picLocks noChangeAspect="1" noChangeArrowheads="1"/>
          </p:cNvPicPr>
          <p:nvPr/>
        </p:nvPicPr>
        <p:blipFill>
          <a:blip r:embed="rId2"/>
          <a:srcRect/>
          <a:stretch>
            <a:fillRect/>
          </a:stretch>
        </p:blipFill>
        <p:spPr bwMode="auto">
          <a:xfrm>
            <a:off x="6000760" y="4912955"/>
            <a:ext cx="2786082" cy="194504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320040"/>
            <a:ext cx="6572296" cy="751506"/>
          </a:xfrm>
        </p:spPr>
        <p:style>
          <a:lnRef idx="1">
            <a:schemeClr val="accent1"/>
          </a:lnRef>
          <a:fillRef idx="2">
            <a:schemeClr val="accent1"/>
          </a:fillRef>
          <a:effectRef idx="1">
            <a:schemeClr val="accent1"/>
          </a:effectRef>
          <a:fontRef idx="minor">
            <a:schemeClr val="dk1"/>
          </a:fontRef>
        </p:style>
        <p:txBody>
          <a:bodyPr>
            <a:normAutofit fontScale="90000"/>
          </a:bodyPr>
          <a:lstStyle/>
          <a:p>
            <a:pPr algn="ctr"/>
            <a:r>
              <a:rPr lang="ru-RU" sz="2400" b="1" dirty="0" smtClean="0">
                <a:solidFill>
                  <a:schemeClr val="tx1"/>
                </a:solidFill>
                <a:latin typeface="Times New Roman" pitchFamily="18" charset="0"/>
                <a:cs typeface="Times New Roman" pitchFamily="18" charset="0"/>
              </a:rPr>
              <a:t>2. </a:t>
            </a:r>
            <a:r>
              <a:rPr lang="ru-RU" sz="2100" b="1" dirty="0" smtClean="0">
                <a:solidFill>
                  <a:schemeClr val="tx1"/>
                </a:solidFill>
                <a:latin typeface="Times New Roman" pitchFamily="18" charset="0"/>
                <a:cs typeface="Times New Roman" pitchFamily="18" charset="0"/>
              </a:rPr>
              <a:t>Принцип единства диагностики и коррекции педагогического процесса.</a:t>
            </a:r>
            <a:endParaRPr lang="ru-RU" sz="2100" b="1" i="1" dirty="0">
              <a:solidFill>
                <a:schemeClr val="tx1"/>
              </a:solidFill>
              <a:latin typeface="Times New Roman" pitchFamily="18" charset="0"/>
              <a:cs typeface="Times New Roman" pitchFamily="18" charset="0"/>
            </a:endParaRPr>
          </a:p>
        </p:txBody>
      </p:sp>
      <p:sp>
        <p:nvSpPr>
          <p:cNvPr id="4" name="TextBox 3"/>
          <p:cNvSpPr txBox="1"/>
          <p:nvPr/>
        </p:nvSpPr>
        <p:spPr>
          <a:xfrm>
            <a:off x="571472" y="1571612"/>
            <a:ext cx="8143932" cy="1631216"/>
          </a:xfrm>
          <a:prstGeom prst="rect">
            <a:avLst/>
          </a:prstGeom>
          <a:noFill/>
        </p:spPr>
        <p:txBody>
          <a:bodyPr wrap="square" rtlCol="0">
            <a:spAutoFit/>
          </a:bodyPr>
          <a:lstStyle/>
          <a:p>
            <a:pPr algn="just">
              <a:buClr>
                <a:schemeClr val="bg2">
                  <a:lumMod val="50000"/>
                </a:schemeClr>
              </a:buClr>
            </a:pPr>
            <a:r>
              <a:rPr lang="ru-RU" sz="2000" b="1" dirty="0" smtClean="0">
                <a:latin typeface="Times New Roman" pitchFamily="18" charset="0"/>
                <a:cs typeface="Times New Roman" pitchFamily="18" charset="0"/>
              </a:rPr>
              <a:t>Обследование ребенка разными специалистами проводится в целях выявления (определения) его актуального и потенциального уровней развития, соматического </a:t>
            </a:r>
            <a:r>
              <a:rPr lang="ru-RU" sz="2000" b="1" dirty="0" smtClean="0">
                <a:latin typeface="Times New Roman" pitchFamily="18" charset="0"/>
                <a:cs typeface="Times New Roman" pitchFamily="18" charset="0"/>
              </a:rPr>
              <a:t>состояния. Далее, определяются пути </a:t>
            </a:r>
            <a:r>
              <a:rPr lang="ru-RU" sz="2000" b="1" dirty="0" smtClean="0">
                <a:latin typeface="Times New Roman" pitchFamily="18" charset="0"/>
                <a:cs typeface="Times New Roman" pitchFamily="18" charset="0"/>
              </a:rPr>
              <a:t>коррекционно-педагогической работы, в виде составления индивидуальной программы сопровождения, развития</a:t>
            </a:r>
            <a:r>
              <a:rPr lang="ru-RU" sz="2000" b="1" i="1" dirty="0" smtClean="0">
                <a:latin typeface="Times New Roman" pitchFamily="18" charset="0"/>
                <a:cs typeface="Times New Roman" pitchFamily="18" charset="0"/>
              </a:rPr>
              <a:t>.</a:t>
            </a:r>
            <a:endParaRPr lang="ru-RU" sz="2000" b="1" i="1" dirty="0">
              <a:latin typeface="Times New Roman" pitchFamily="18" charset="0"/>
              <a:cs typeface="Times New Roman" pitchFamily="18" charset="0"/>
            </a:endParaRPr>
          </a:p>
        </p:txBody>
      </p:sp>
      <p:pic>
        <p:nvPicPr>
          <p:cNvPr id="5122" name="Picture 2" descr="Иллюзия инклюзии | Социум | Наша Психология"/>
          <p:cNvPicPr>
            <a:picLocks noGrp="1" noChangeAspect="1" noChangeArrowheads="1"/>
          </p:cNvPicPr>
          <p:nvPr>
            <p:ph sz="quarter" idx="1"/>
          </p:nvPr>
        </p:nvPicPr>
        <p:blipFill>
          <a:blip r:embed="rId2"/>
          <a:srcRect/>
          <a:stretch>
            <a:fillRect/>
          </a:stretch>
        </p:blipFill>
        <p:spPr bwMode="auto">
          <a:xfrm>
            <a:off x="3634019" y="3714752"/>
            <a:ext cx="5081355" cy="292895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285728"/>
            <a:ext cx="7000924" cy="857256"/>
          </a:xfrm>
        </p:spPr>
        <p:style>
          <a:lnRef idx="1">
            <a:schemeClr val="accent1"/>
          </a:lnRef>
          <a:fillRef idx="2">
            <a:schemeClr val="accent1"/>
          </a:fillRef>
          <a:effectRef idx="1">
            <a:schemeClr val="accent1"/>
          </a:effectRef>
          <a:fontRef idx="minor">
            <a:schemeClr val="dk1"/>
          </a:fontRef>
        </p:style>
        <p:txBody>
          <a:bodyPr>
            <a:noAutofit/>
          </a:bodyPr>
          <a:lstStyle/>
          <a:p>
            <a:pPr algn="ctr"/>
            <a:r>
              <a:rPr lang="ru-RU" sz="2000" b="1" dirty="0" smtClean="0">
                <a:solidFill>
                  <a:schemeClr val="tx1"/>
                </a:solidFill>
                <a:latin typeface="Times New Roman" pitchFamily="18" charset="0"/>
                <a:cs typeface="Times New Roman" pitchFamily="18" charset="0"/>
              </a:rPr>
              <a:t>3. Принцип сотрудничества между родителями и специалистами, родителями и детьми.</a:t>
            </a:r>
            <a:endParaRPr lang="ru-RU" sz="2000" b="1" i="1" dirty="0">
              <a:solidFill>
                <a:schemeClr val="tx1"/>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428596" y="1643050"/>
            <a:ext cx="7000924" cy="2786082"/>
          </a:xfrm>
        </p:spPr>
        <p:txBody>
          <a:bodyPr>
            <a:normAutofit/>
          </a:bodyPr>
          <a:lstStyle/>
          <a:p>
            <a:pPr algn="just">
              <a:buNone/>
            </a:pPr>
            <a:r>
              <a:rPr lang="ru-RU" sz="2400" i="1" dirty="0" smtClean="0">
                <a:latin typeface="+mj-lt"/>
              </a:rPr>
              <a:t>     </a:t>
            </a:r>
          </a:p>
          <a:p>
            <a:pPr marL="457200" indent="-457200">
              <a:buAutoNum type="arabicParenR"/>
            </a:pPr>
            <a:endParaRPr lang="ru-RU" sz="2000" dirty="0" smtClean="0"/>
          </a:p>
          <a:p>
            <a:pPr marL="457200" indent="-457200">
              <a:buAutoNum type="arabicParenR"/>
            </a:pPr>
            <a:endParaRPr lang="ru-RU" sz="2000" dirty="0"/>
          </a:p>
        </p:txBody>
      </p:sp>
      <p:sp>
        <p:nvSpPr>
          <p:cNvPr id="4" name="Прямоугольник 3"/>
          <p:cNvSpPr/>
          <p:nvPr/>
        </p:nvSpPr>
        <p:spPr>
          <a:xfrm>
            <a:off x="642910" y="1500174"/>
            <a:ext cx="8001056" cy="2246769"/>
          </a:xfrm>
          <a:prstGeom prst="rect">
            <a:avLst/>
          </a:prstGeom>
        </p:spPr>
        <p:txBody>
          <a:bodyPr wrap="square">
            <a:spAutoFit/>
          </a:bodyPr>
          <a:lstStyle/>
          <a:p>
            <a:pPr algn="just">
              <a:buClr>
                <a:schemeClr val="bg2">
                  <a:lumMod val="50000"/>
                </a:schemeClr>
              </a:buClr>
            </a:pPr>
            <a:r>
              <a:rPr lang="ru-RU" sz="2000" b="1" dirty="0" smtClean="0">
                <a:latin typeface="Times New Roman" pitchFamily="18" charset="0"/>
                <a:cs typeface="Times New Roman" pitchFamily="18" charset="0"/>
              </a:rPr>
              <a:t>Родители будут искать поддержку и помощь специалиста, следовать его советам только тогда, когда профессионал видит в родителях равноправного партнера по коррекционному процессу. Отношения между </a:t>
            </a:r>
            <a:r>
              <a:rPr lang="ru-RU" sz="2000" b="1" dirty="0" smtClean="0">
                <a:solidFill>
                  <a:srgbClr val="FF0000"/>
                </a:solidFill>
                <a:latin typeface="Times New Roman" pitchFamily="18" charset="0"/>
                <a:cs typeface="Times New Roman" pitchFamily="18" charset="0"/>
              </a:rPr>
              <a:t>специалистом</a:t>
            </a:r>
            <a:r>
              <a:rPr lang="ru-RU" sz="2000" b="1" dirty="0" smtClean="0">
                <a:latin typeface="Times New Roman" pitchFamily="18" charset="0"/>
                <a:cs typeface="Times New Roman" pitchFamily="18" charset="0"/>
              </a:rPr>
              <a:t> и </a:t>
            </a:r>
            <a:r>
              <a:rPr lang="ru-RU" sz="2000" b="1" dirty="0" smtClean="0">
                <a:solidFill>
                  <a:srgbClr val="FF0000"/>
                </a:solidFill>
                <a:latin typeface="Times New Roman" pitchFamily="18" charset="0"/>
                <a:cs typeface="Times New Roman" pitchFamily="18" charset="0"/>
              </a:rPr>
              <a:t>ребенком,</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и </a:t>
            </a:r>
            <a:r>
              <a:rPr lang="ru-RU" sz="2000" b="1" dirty="0" smtClean="0">
                <a:solidFill>
                  <a:srgbClr val="FF0000"/>
                </a:solidFill>
                <a:latin typeface="Times New Roman" pitchFamily="18" charset="0"/>
                <a:cs typeface="Times New Roman" pitchFamily="18" charset="0"/>
              </a:rPr>
              <a:t>родителями</a:t>
            </a:r>
            <a:r>
              <a:rPr lang="ru-RU" sz="2000" b="1" dirty="0" smtClean="0">
                <a:latin typeface="Times New Roman" pitchFamily="18" charset="0"/>
                <a:cs typeface="Times New Roman" pitchFamily="18" charset="0"/>
              </a:rPr>
              <a:t> и </a:t>
            </a:r>
            <a:r>
              <a:rPr lang="ru-RU" sz="2000" b="1" dirty="0" smtClean="0">
                <a:solidFill>
                  <a:srgbClr val="FF0000"/>
                </a:solidFill>
                <a:latin typeface="Times New Roman" pitchFamily="18" charset="0"/>
                <a:cs typeface="Times New Roman" pitchFamily="18" charset="0"/>
              </a:rPr>
              <a:t>ребенком,</a:t>
            </a:r>
            <a:r>
              <a:rPr lang="ru-RU"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должны строиться по известному принципу личностно ориентированной педагогики — на «уровне глаз» ребенка, используя приём «глаза в глаза».</a:t>
            </a:r>
            <a:endParaRPr lang="ru-RU" sz="2000" b="1" i="1" dirty="0">
              <a:latin typeface="Times New Roman" pitchFamily="18" charset="0"/>
              <a:cs typeface="Times New Roman" pitchFamily="18" charset="0"/>
            </a:endParaRPr>
          </a:p>
        </p:txBody>
      </p:sp>
      <p:pic>
        <p:nvPicPr>
          <p:cNvPr id="4098" name="Picture 2" descr="В запорожских школах успешно внедряют инклюзивное образование (ВИДЕО) -  Vmestezp.org"/>
          <p:cNvPicPr>
            <a:picLocks noChangeAspect="1" noChangeArrowheads="1"/>
          </p:cNvPicPr>
          <p:nvPr/>
        </p:nvPicPr>
        <p:blipFill>
          <a:blip r:embed="rId2"/>
          <a:srcRect/>
          <a:stretch>
            <a:fillRect/>
          </a:stretch>
        </p:blipFill>
        <p:spPr bwMode="auto">
          <a:xfrm>
            <a:off x="4071934" y="4015428"/>
            <a:ext cx="4643470" cy="2842572"/>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214290"/>
            <a:ext cx="6572296" cy="785818"/>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ru-RU" sz="2000" b="1" dirty="0" smtClean="0">
                <a:solidFill>
                  <a:schemeClr val="tx1"/>
                </a:solidFill>
                <a:latin typeface="Times New Roman" pitchFamily="18" charset="0"/>
                <a:cs typeface="Times New Roman" pitchFamily="18" charset="0"/>
              </a:rPr>
              <a:t>4. Принцип гуманного и чуткого отношения к членам семьи и к самому ребенку.</a:t>
            </a:r>
          </a:p>
        </p:txBody>
      </p:sp>
      <p:sp>
        <p:nvSpPr>
          <p:cNvPr id="5" name="Содержимое 4"/>
          <p:cNvSpPr>
            <a:spLocks noGrp="1"/>
          </p:cNvSpPr>
          <p:nvPr>
            <p:ph sz="quarter" idx="1"/>
          </p:nvPr>
        </p:nvSpPr>
        <p:spPr>
          <a:xfrm>
            <a:off x="642910" y="1071546"/>
            <a:ext cx="8072494" cy="4214842"/>
          </a:xfrm>
        </p:spPr>
        <p:txBody>
          <a:bodyPr>
            <a:noAutofit/>
          </a:bodyPr>
          <a:lstStyle/>
          <a:p>
            <a:pPr marL="0" indent="0" algn="just">
              <a:buClrTx/>
              <a:buFont typeface="Wingdings" pitchFamily="2" charset="2"/>
              <a:buChar char="Ø"/>
            </a:pPr>
            <a:r>
              <a:rPr lang="ru-RU" sz="1700" b="1" dirty="0" smtClean="0">
                <a:latin typeface="Times New Roman" pitchFamily="18" charset="0"/>
                <a:cs typeface="Times New Roman" pitchFamily="18" charset="0"/>
              </a:rPr>
              <a:t>Принцип решения задачи через интерес. </a:t>
            </a:r>
            <a:r>
              <a:rPr lang="ru-RU" sz="1700" dirty="0" smtClean="0">
                <a:latin typeface="Times New Roman" pitchFamily="18" charset="0"/>
                <a:cs typeface="Times New Roman" pitchFamily="18" charset="0"/>
              </a:rPr>
              <a:t>Этот принцип применим в работе как с ребенком, так и с родителями. Специалист не должен говорить им: «Он никогда не научится этому». Здесь необходимо очень тактично подойти к ответу, сказав, что и этому будет уделено нужное внимание. Далее, в ходе коррекционно-педагогической работы, родители уже не будут вспоминать об этом. Таким образом, будет положен первый кирпичик в строительство моста между специалистом и родителями;</a:t>
            </a:r>
          </a:p>
          <a:p>
            <a:pPr marL="0" indent="0" algn="just">
              <a:buClr>
                <a:schemeClr val="tx1"/>
              </a:buClr>
              <a:buFont typeface="Wingdings" pitchFamily="2" charset="2"/>
              <a:buChar char="Ø"/>
            </a:pPr>
            <a:r>
              <a:rPr lang="ru-RU" sz="1700" b="1" dirty="0" smtClean="0">
                <a:latin typeface="Times New Roman" pitchFamily="18" charset="0"/>
                <a:cs typeface="Times New Roman" pitchFamily="18" charset="0"/>
              </a:rPr>
              <a:t>Принцип учета психологических особенностей родителей (законных представителей) воспитывающих  детей с ОВЗ и инвалидностью. </a:t>
            </a:r>
            <a:r>
              <a:rPr lang="ru-RU" sz="1700" dirty="0" smtClean="0">
                <a:latin typeface="Times New Roman" pitchFamily="18" charset="0"/>
                <a:cs typeface="Times New Roman" pitchFamily="18" charset="0"/>
              </a:rPr>
              <a:t>Решение этого принципа позволяет наметить пути коррекции негармоничных типов воспитания, деструктивных форм общения, поведения в семье, нейтрализовать конфликты, гармонизировать атмосферу в семье и подвести всех членов семьи к </a:t>
            </a:r>
            <a:r>
              <a:rPr lang="ru-RU" sz="1700" dirty="0" smtClean="0">
                <a:latin typeface="Times New Roman" pitchFamily="18" charset="0"/>
                <a:cs typeface="Times New Roman" pitchFamily="18" charset="0"/>
              </a:rPr>
              <a:t>осознаю </a:t>
            </a:r>
            <a:r>
              <a:rPr lang="ru-RU" sz="1700" dirty="0" smtClean="0">
                <a:latin typeface="Times New Roman" pitchFamily="18" charset="0"/>
                <a:cs typeface="Times New Roman" pitchFamily="18" charset="0"/>
              </a:rPr>
              <a:t>проблемам  ребенка.</a:t>
            </a:r>
          </a:p>
          <a:p>
            <a:pPr marL="0" indent="0" algn="just">
              <a:buClr>
                <a:schemeClr val="tx1"/>
              </a:buClr>
              <a:buFont typeface="Wingdings" pitchFamily="2" charset="2"/>
              <a:buChar char="Ø"/>
            </a:pPr>
            <a:r>
              <a:rPr lang="ru-RU" sz="1700" b="1" dirty="0" smtClean="0">
                <a:latin typeface="Times New Roman" pitchFamily="18" charset="0"/>
                <a:cs typeface="Times New Roman" pitchFamily="18" charset="0"/>
              </a:rPr>
              <a:t>Принцип ведущей деятельности. </a:t>
            </a:r>
            <a:r>
              <a:rPr lang="ru-RU" sz="1700" dirty="0" smtClean="0">
                <a:latin typeface="Times New Roman" pitchFamily="18" charset="0"/>
                <a:cs typeface="Times New Roman" pitchFamily="18" charset="0"/>
              </a:rPr>
              <a:t>Необходимо согласование действий в коррекционной деятельности различных специалистов, «ведущих» семью, в процессе воспитания и социализации ребенка.</a:t>
            </a:r>
            <a:endParaRPr lang="ru-RU" sz="1700" b="1" dirty="0" smtClean="0">
              <a:latin typeface="Times New Roman" pitchFamily="18" charset="0"/>
              <a:cs typeface="Times New Roman" pitchFamily="18" charset="0"/>
            </a:endParaRPr>
          </a:p>
        </p:txBody>
      </p:sp>
      <p:pic>
        <p:nvPicPr>
          <p:cNvPr id="3074" name="Picture 2" descr="Как обучать детей с особыми образовательными потребностями во время  карантина: рекомендации МОН - новости образования | «Освитория»"/>
          <p:cNvPicPr>
            <a:picLocks noChangeAspect="1" noChangeArrowheads="1"/>
          </p:cNvPicPr>
          <p:nvPr/>
        </p:nvPicPr>
        <p:blipFill>
          <a:blip r:embed="rId2" cstate="print"/>
          <a:srcRect/>
          <a:stretch>
            <a:fillRect/>
          </a:stretch>
        </p:blipFill>
        <p:spPr bwMode="auto">
          <a:xfrm>
            <a:off x="5143504" y="4913194"/>
            <a:ext cx="3643338" cy="194480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428604"/>
            <a:ext cx="7215238" cy="928694"/>
          </a:xfrm>
        </p:spPr>
        <p:style>
          <a:lnRef idx="1">
            <a:schemeClr val="accent1"/>
          </a:lnRef>
          <a:fillRef idx="2">
            <a:schemeClr val="accent1"/>
          </a:fillRef>
          <a:effectRef idx="1">
            <a:schemeClr val="accent1"/>
          </a:effectRef>
          <a:fontRef idx="minor">
            <a:schemeClr val="dk1"/>
          </a:fontRef>
        </p:style>
        <p:txBody>
          <a:bodyPr>
            <a:normAutofit/>
          </a:bodyPr>
          <a:lstStyle/>
          <a:p>
            <a:pPr algn="ctr"/>
            <a:r>
              <a:rPr lang="ru-RU" sz="2000" b="1" dirty="0" smtClean="0">
                <a:solidFill>
                  <a:schemeClr val="tx1"/>
                </a:solidFill>
                <a:latin typeface="Times New Roman" pitchFamily="18" charset="0"/>
                <a:cs typeface="Times New Roman" pitchFamily="18" charset="0"/>
              </a:rPr>
              <a:t>Основной психологический закон развития </a:t>
            </a:r>
            <a:br>
              <a:rPr lang="ru-RU" sz="2000" b="1" dirty="0" smtClean="0">
                <a:solidFill>
                  <a:schemeClr val="tx1"/>
                </a:solidFill>
                <a:latin typeface="Times New Roman" pitchFamily="18" charset="0"/>
                <a:cs typeface="Times New Roman" pitchFamily="18" charset="0"/>
              </a:rPr>
            </a:br>
            <a:r>
              <a:rPr lang="ru-RU" sz="2000" b="1" dirty="0" smtClean="0">
                <a:solidFill>
                  <a:schemeClr val="tx1"/>
                </a:solidFill>
                <a:latin typeface="Times New Roman" pitchFamily="18" charset="0"/>
                <a:cs typeface="Times New Roman" pitchFamily="18" charset="0"/>
              </a:rPr>
              <a:t>(Л.С. </a:t>
            </a:r>
            <a:r>
              <a:rPr lang="ru-RU" sz="2000" b="1" dirty="0" err="1" smtClean="0">
                <a:solidFill>
                  <a:schemeClr val="tx1"/>
                </a:solidFill>
                <a:latin typeface="Times New Roman" pitchFamily="18" charset="0"/>
                <a:cs typeface="Times New Roman" pitchFamily="18" charset="0"/>
              </a:rPr>
              <a:t>Выготский</a:t>
            </a:r>
            <a:r>
              <a:rPr lang="ru-RU" sz="2000" b="1" dirty="0" smtClean="0">
                <a:solidFill>
                  <a:schemeClr val="tx1"/>
                </a:solidFill>
                <a:latin typeface="Times New Roman" pitchFamily="18" charset="0"/>
                <a:cs typeface="Times New Roman" pitchFamily="18" charset="0"/>
              </a:rPr>
              <a:t>)</a:t>
            </a:r>
            <a:endParaRPr lang="ru-RU" sz="2000" b="1" i="1" dirty="0">
              <a:solidFill>
                <a:schemeClr val="tx1"/>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571472" y="1643050"/>
            <a:ext cx="7858180" cy="1857388"/>
          </a:xfrm>
        </p:spPr>
        <p:txBody>
          <a:bodyPr>
            <a:normAutofit/>
          </a:bodyPr>
          <a:lstStyle/>
          <a:p>
            <a:pPr algn="ctr">
              <a:buNone/>
            </a:pPr>
            <a:r>
              <a:rPr lang="ru-RU" sz="1800" b="1" dirty="0" smtClean="0">
                <a:latin typeface="Times New Roman" pitchFamily="18" charset="0"/>
                <a:cs typeface="Times New Roman" pitchFamily="18" charset="0"/>
              </a:rPr>
              <a:t>Обучение ведет за собой развитие или ребенок развивается в обучении.</a:t>
            </a:r>
          </a:p>
          <a:p>
            <a:pPr algn="ctr">
              <a:buNone/>
            </a:pPr>
            <a:r>
              <a:rPr lang="ru-RU" sz="1800" b="1" dirty="0" smtClean="0">
                <a:latin typeface="Times New Roman" pitchFamily="18" charset="0"/>
                <a:cs typeface="Times New Roman" pitchFamily="18" charset="0"/>
              </a:rPr>
              <a:t> Ребенку необходимо обеспечить ЗБР (зону ближайшего развития), что позволит повысить уровень его актуального развития.</a:t>
            </a:r>
            <a:endParaRPr lang="ru-RU" sz="1800" b="1" dirty="0">
              <a:latin typeface="Times New Roman" pitchFamily="18" charset="0"/>
              <a:cs typeface="Times New Roman" pitchFamily="18" charset="0"/>
            </a:endParaRPr>
          </a:p>
        </p:txBody>
      </p:sp>
      <p:pic>
        <p:nvPicPr>
          <p:cNvPr id="2050" name="Picture 2" descr="Образование для детей- инвалидов, детей с ОВЗ"/>
          <p:cNvPicPr>
            <a:picLocks noChangeAspect="1" noChangeArrowheads="1"/>
          </p:cNvPicPr>
          <p:nvPr/>
        </p:nvPicPr>
        <p:blipFill>
          <a:blip r:embed="rId2"/>
          <a:srcRect/>
          <a:stretch>
            <a:fillRect/>
          </a:stretch>
        </p:blipFill>
        <p:spPr bwMode="auto">
          <a:xfrm>
            <a:off x="214282" y="3071810"/>
            <a:ext cx="8572500" cy="261937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1785918" y="0"/>
            <a:ext cx="7143800" cy="4071942"/>
          </a:xfrm>
          <a:ln>
            <a:solidFill>
              <a:schemeClr val="bg2">
                <a:lumMod val="50000"/>
              </a:schemeClr>
            </a:solidFill>
          </a:ln>
        </p:spPr>
        <p:txBody>
          <a:bodyPr>
            <a:noAutofit/>
          </a:bodyPr>
          <a:lstStyle/>
          <a:p>
            <a:pPr algn="ctr"/>
            <a:endParaRPr lang="ru-RU" dirty="0" smtClean="0">
              <a:solidFill>
                <a:schemeClr val="tx1"/>
              </a:solidFill>
              <a:latin typeface="Times New Roman" pitchFamily="18" charset="0"/>
              <a:cs typeface="Times New Roman" pitchFamily="18" charset="0"/>
            </a:endParaRPr>
          </a:p>
          <a:p>
            <a:pPr algn="ctr"/>
            <a:r>
              <a:rPr lang="ru-RU" dirty="0" smtClean="0">
                <a:solidFill>
                  <a:schemeClr val="tx1"/>
                </a:solidFill>
                <a:latin typeface="Times New Roman" pitchFamily="18" charset="0"/>
                <a:cs typeface="Times New Roman" pitchFamily="18" charset="0"/>
              </a:rPr>
              <a:t>Напоминать родителям: </a:t>
            </a:r>
          </a:p>
          <a:p>
            <a:pPr algn="just"/>
            <a:r>
              <a:rPr lang="ru-RU" dirty="0" smtClean="0">
                <a:solidFill>
                  <a:schemeClr val="tx1">
                    <a:lumMod val="95000"/>
                  </a:schemeClr>
                </a:solidFill>
                <a:latin typeface="Times New Roman" pitchFamily="18" charset="0"/>
                <a:cs typeface="Times New Roman" pitchFamily="18" charset="0"/>
              </a:rPr>
              <a:t>Обращаться за психологической помощью </a:t>
            </a:r>
            <a:r>
              <a:rPr lang="ru-RU" dirty="0" smtClean="0">
                <a:solidFill>
                  <a:srgbClr val="FFFF00"/>
                </a:solidFill>
                <a:latin typeface="Times New Roman" pitchFamily="18" charset="0"/>
                <a:cs typeface="Times New Roman" pitchFamily="18" charset="0"/>
              </a:rPr>
              <a:t>НЕ СТЫДНО!  </a:t>
            </a:r>
            <a:r>
              <a:rPr lang="ru-RU" dirty="0" smtClean="0">
                <a:solidFill>
                  <a:schemeClr val="tx1">
                    <a:lumMod val="95000"/>
                  </a:schemeClr>
                </a:solidFill>
                <a:latin typeface="Times New Roman" pitchFamily="18" charset="0"/>
                <a:cs typeface="Times New Roman" pitchFamily="18" charset="0"/>
              </a:rPr>
              <a:t>Получать индивидуальные консультации, поучаствовать в специальных тренингах для родителей и детей с ОВЗ и инвалидностью – основная часть сопровождения «особенного» ребенка. Принять ситуацию как данность, не думать о том, как и почему это случилось. Помнить, что все страхи и «темные» мысли родителей ребенок чувствует на интуитивном уровне. Ради успешного будущего ребенка постараться найти в себе силы с оптимизмом смотреть в будущее, живя в настоящем</a:t>
            </a:r>
            <a:r>
              <a:rPr lang="ru-RU" dirty="0" smtClean="0">
                <a:solidFill>
                  <a:schemeClr val="tx1">
                    <a:lumMod val="95000"/>
                  </a:schemeClr>
                </a:solidFill>
              </a:rPr>
              <a:t>. </a:t>
            </a:r>
          </a:p>
          <a:p>
            <a:pPr algn="ctr"/>
            <a:r>
              <a:rPr lang="ru-RU" sz="2400" i="1" dirty="0" smtClean="0">
                <a:solidFill>
                  <a:srgbClr val="FFFF00"/>
                </a:solidFill>
                <a:latin typeface="Times New Roman" pitchFamily="18" charset="0"/>
                <a:cs typeface="Times New Roman" pitchFamily="18" charset="0"/>
              </a:rPr>
              <a:t>Никогда не стесняться своих </a:t>
            </a:r>
          </a:p>
          <a:p>
            <a:pPr algn="ctr"/>
            <a:r>
              <a:rPr lang="ru-RU" sz="2400" i="1" dirty="0" smtClean="0">
                <a:solidFill>
                  <a:srgbClr val="FFFF00"/>
                </a:solidFill>
                <a:latin typeface="Times New Roman" pitchFamily="18" charset="0"/>
                <a:cs typeface="Times New Roman" pitchFamily="18" charset="0"/>
              </a:rPr>
              <a:t>«особенных» детей!</a:t>
            </a:r>
          </a:p>
          <a:p>
            <a:pPr algn="just"/>
            <a:endParaRPr lang="ru-RU" sz="2400" b="1" dirty="0">
              <a:solidFill>
                <a:schemeClr val="tx1">
                  <a:lumMod val="95000"/>
                </a:schemeClr>
              </a:solidFill>
            </a:endParaRPr>
          </a:p>
        </p:txBody>
      </p:sp>
      <p:sp>
        <p:nvSpPr>
          <p:cNvPr id="7" name="TextBox 6"/>
          <p:cNvSpPr txBox="1"/>
          <p:nvPr/>
        </p:nvSpPr>
        <p:spPr>
          <a:xfrm>
            <a:off x="1357290" y="5929330"/>
            <a:ext cx="3000396" cy="923330"/>
          </a:xfrm>
          <a:prstGeom prst="rect">
            <a:avLst/>
          </a:prstGeom>
          <a:solidFill>
            <a:schemeClr val="accent6">
              <a:lumMod val="60000"/>
              <a:lumOff val="40000"/>
            </a:schemeClr>
          </a:solidFill>
          <a:ln>
            <a:solidFill>
              <a:schemeClr val="accent1">
                <a:lumMod val="75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b="1" i="1"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Автор: </a:t>
            </a:r>
            <a:r>
              <a:rPr lang="ru-RU" i="1" dirty="0" err="1"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К.В.Белогривцева</a:t>
            </a:r>
            <a:r>
              <a:rPr lang="ru-RU" i="1"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 </a:t>
            </a:r>
            <a:r>
              <a:rPr lang="ru-RU"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педагог-психолог </a:t>
            </a:r>
          </a:p>
          <a:p>
            <a:r>
              <a:rPr lang="ru-RU"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МБОУ «</a:t>
            </a:r>
            <a:r>
              <a:rPr lang="ru-RU" dirty="0" err="1"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Жердевская</a:t>
            </a:r>
            <a:r>
              <a:rPr lang="ru-RU"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 СОШ</a:t>
            </a:r>
            <a:r>
              <a:rPr lang="ru-RU" b="1" dirty="0" smtClean="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rPr>
              <a:t>»</a:t>
            </a:r>
            <a:endParaRPr lang="ru-RU" b="1" dirty="0">
              <a:ln w="12700">
                <a:noFill/>
                <a:prstDash val="solid"/>
              </a:ln>
              <a:solidFill>
                <a:schemeClr val="bg1"/>
              </a:solidFill>
              <a:effectLst>
                <a:outerShdw blurRad="41275" dist="20320" dir="1800000" algn="tl" rotWithShape="0">
                  <a:srgbClr val="000000">
                    <a:alpha val="40000"/>
                  </a:srgbClr>
                </a:outerShdw>
              </a:effectLst>
              <a:latin typeface="Times New Roman" pitchFamily="18" charset="0"/>
              <a:cs typeface="Times New Roman" pitchFamily="18" charset="0"/>
            </a:endParaRPr>
          </a:p>
        </p:txBody>
      </p:sp>
      <p:pic>
        <p:nvPicPr>
          <p:cNvPr id="1026" name="Picture 2" descr="Информация для родителей детей с ОВЗ и детей-инвалидов | Школа № 28 п.  Богородское (ГАЭС)"/>
          <p:cNvPicPr>
            <a:picLocks noChangeAspect="1" noChangeArrowheads="1"/>
          </p:cNvPicPr>
          <p:nvPr/>
        </p:nvPicPr>
        <p:blipFill>
          <a:blip r:embed="rId2"/>
          <a:srcRect/>
          <a:stretch>
            <a:fillRect/>
          </a:stretch>
        </p:blipFill>
        <p:spPr bwMode="auto">
          <a:xfrm>
            <a:off x="5660189" y="4286257"/>
            <a:ext cx="3269529" cy="2571744"/>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694</TotalTime>
  <Words>722</Words>
  <PresentationFormat>Экран (4:3)</PresentationFormat>
  <Paragraphs>39</Paragraphs>
  <Slides>10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Эркер</vt:lpstr>
      <vt:lpstr>    МБОУ «Жердевская СОШ», педагог-психолог: К.В.Белогривцева  </vt:lpstr>
      <vt:lpstr>Слайд 2</vt:lpstr>
      <vt:lpstr>Слайд 3</vt:lpstr>
      <vt:lpstr>Принципы работы с семьями,  воспитывающими детей  с ОВЗ и инвалидностью.</vt:lpstr>
      <vt:lpstr>1.  Принцип комплексного подхода к организации коррекционно-педагогического процесса.</vt:lpstr>
      <vt:lpstr>2. Принцип единства диагностики и коррекции педагогического процесса.</vt:lpstr>
      <vt:lpstr>3. Принцип сотрудничества между родителями и специалистами, родителями и детьми.</vt:lpstr>
      <vt:lpstr>4. Принцип гуманного и чуткого отношения к членам семьи и к самому ребенку.</vt:lpstr>
      <vt:lpstr>Основной психологический закон развития  (Л.С. Выготский)</vt:lpstr>
      <vt:lpstr>Слайд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Родители и дети: психология взаимоотношений</dc:title>
  <dc:creator>user</dc:creator>
  <cp:lastModifiedBy>user</cp:lastModifiedBy>
  <cp:revision>146</cp:revision>
  <dcterms:modified xsi:type="dcterms:W3CDTF">2020-10-30T18:36:00Z</dcterms:modified>
</cp:coreProperties>
</file>