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86" r:id="rId3"/>
    <p:sldId id="280" r:id="rId4"/>
    <p:sldId id="277" r:id="rId5"/>
    <p:sldId id="257" r:id="rId6"/>
    <p:sldId id="259" r:id="rId7"/>
    <p:sldId id="276" r:id="rId8"/>
    <p:sldId id="260" r:id="rId9"/>
    <p:sldId id="261" r:id="rId10"/>
    <p:sldId id="262" r:id="rId11"/>
    <p:sldId id="264" r:id="rId12"/>
    <p:sldId id="266" r:id="rId13"/>
    <p:sldId id="269" r:id="rId14"/>
    <p:sldId id="270" r:id="rId15"/>
    <p:sldId id="271" r:id="rId16"/>
    <p:sldId id="272" r:id="rId17"/>
    <p:sldId id="273" r:id="rId1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077" autoAdjust="0"/>
    <p:restoredTop sz="94603" autoAdjust="0"/>
  </p:normalViewPr>
  <p:slideViewPr>
    <p:cSldViewPr>
      <p:cViewPr varScale="1">
        <p:scale>
          <a:sx n="86" d="100"/>
          <a:sy n="86" d="100"/>
        </p:scale>
        <p:origin x="-147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9A97F3-E7FD-4948-A895-D0BEC887A29E}" type="datetimeFigureOut">
              <a:rPr lang="ru-RU"/>
              <a:pPr>
                <a:defRPr/>
              </a:pPr>
              <a:t>18.10.2021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2C3B3F-7BAE-43F0-8B44-C2F092B713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124CF1-17AE-4F95-91AF-DDF9C551CF50}" type="datetimeFigureOut">
              <a:rPr lang="ru-RU"/>
              <a:pPr>
                <a:defRPr/>
              </a:pPr>
              <a:t>18.10.2021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06BF47-A24E-43A3-8865-A0DEE99E9EC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E494B3-0077-488A-BC78-700615D9F1E4}" type="datetimeFigureOut">
              <a:rPr lang="ru-RU"/>
              <a:pPr>
                <a:defRPr/>
              </a:pPr>
              <a:t>18.10.2021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0FF9C5-F81B-42BD-803D-D02651C2BC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9A9695-2F99-4970-A0D8-2DF87844A1CD}" type="datetimeFigureOut">
              <a:rPr lang="ru-RU"/>
              <a:pPr>
                <a:defRPr/>
              </a:pPr>
              <a:t>18.10.2021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4E7831-4BB9-45C3-9798-70EEBEB465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A1A002-E801-45F4-88D7-E937E1EFF99C}" type="datetimeFigureOut">
              <a:rPr lang="ru-RU"/>
              <a:pPr>
                <a:defRPr/>
              </a:pPr>
              <a:t>18.10.2021</a:t>
            </a:fld>
            <a:endParaRPr lang="ru-RU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722927-DF62-4470-A4DC-13E51BC61E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40E395-F306-4836-898A-B85C0961987A}" type="datetimeFigureOut">
              <a:rPr lang="ru-RU"/>
              <a:pPr>
                <a:defRPr/>
              </a:pPr>
              <a:t>18.10.2021</a:t>
            </a:fld>
            <a:endParaRPr lang="ru-RU"/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19C10C-0F2E-4624-82CF-0D6515CF16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08EC7-F923-4202-98D3-931A5588C11A}" type="datetimeFigureOut">
              <a:rPr lang="ru-RU"/>
              <a:pPr>
                <a:defRPr/>
              </a:pPr>
              <a:t>18.10.2021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968C9F-45DE-4856-8E86-6EA696DBA9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68E7A-5FEF-448C-A156-DC592368C165}" type="datetimeFigureOut">
              <a:rPr lang="ru-RU"/>
              <a:pPr>
                <a:defRPr/>
              </a:pPr>
              <a:t>18.10.2021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1EF518-D19C-41EA-B2A0-389C3DD054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4801BC-427B-4F55-8463-44B12AC4951E}" type="datetimeFigureOut">
              <a:rPr lang="ru-RU"/>
              <a:pPr>
                <a:defRPr/>
              </a:pPr>
              <a:t>18.10.2021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C34DFA-AAF4-440B-A647-F741D00C53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95ADAE-D842-48E2-B621-B233A22F1B4A}" type="datetimeFigureOut">
              <a:rPr lang="ru-RU"/>
              <a:pPr>
                <a:defRPr/>
              </a:pPr>
              <a:t>18.10.2021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22F241-42F3-43A4-B061-A16E5D5623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B4AF40-3FA6-4C1C-9682-DB65459A39AA}" type="datetimeFigureOut">
              <a:rPr lang="ru-RU"/>
              <a:pPr>
                <a:defRPr/>
              </a:pPr>
              <a:t>18.10.2021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DADACE-6B1F-49DE-AD71-515A9301B2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5E5DCC0-D27B-45C2-A92E-773011AE1F95}" type="datetimeFigureOut">
              <a:rPr lang="ru-RU"/>
              <a:pPr>
                <a:defRPr/>
              </a:pPr>
              <a:t>18.10.2021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FFF8F5D-F5A5-4378-B8E2-AE7D25B0A9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4" r:id="rId3"/>
    <p:sldLayoutId id="2147483681" r:id="rId4"/>
    <p:sldLayoutId id="2147483680" r:id="rId5"/>
    <p:sldLayoutId id="2147483679" r:id="rId6"/>
    <p:sldLayoutId id="2147483678" r:id="rId7"/>
    <p:sldLayoutId id="2147483677" r:id="rId8"/>
    <p:sldLayoutId id="2147483676" r:id="rId9"/>
    <p:sldLayoutId id="2147483675" r:id="rId10"/>
    <p:sldLayoutId id="2147483674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Arial" charset="0"/>
        </a:defRPr>
      </a:lvl9pPr>
    </p:titleStyle>
    <p:bodyStyle>
      <a:lvl1pPr marL="547688" indent="-411163" algn="l" rtl="0" fontAlgn="base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fontAlgn="base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fontAlgn="base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48680"/>
            <a:ext cx="7990656" cy="3096344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cs typeface="AngsanaUPC" pitchFamily="18" charset="-34"/>
              </a:rPr>
              <a:t>История костюма</a:t>
            </a:r>
            <a:br>
              <a:rPr lang="ru-RU" dirty="0" smtClean="0">
                <a:cs typeface="AngsanaUPC" pitchFamily="18" charset="-34"/>
              </a:rPr>
            </a:br>
            <a:r>
              <a:rPr lang="ru-RU" dirty="0" smtClean="0">
                <a:cs typeface="AngsanaUPC" pitchFamily="18" charset="-34"/>
              </a:rPr>
              <a:t>«МОДА 40-х»</a:t>
            </a:r>
            <a:br>
              <a:rPr lang="ru-RU" dirty="0" smtClean="0">
                <a:cs typeface="AngsanaUPC" pitchFamily="18" charset="-34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sz="1800" dirty="0"/>
          </a:p>
        </p:txBody>
      </p:sp>
      <p:sp>
        <p:nvSpPr>
          <p:cNvPr id="1331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872288" cy="1752600"/>
          </a:xfrm>
        </p:spPr>
        <p:txBody>
          <a:bodyPr/>
          <a:lstStyle/>
          <a:p>
            <a:pPr algn="r"/>
            <a:r>
              <a:rPr lang="ru-RU" sz="1600" dirty="0" smtClean="0"/>
              <a:t>                   </a:t>
            </a:r>
          </a:p>
          <a:p>
            <a:pPr algn="r"/>
            <a:r>
              <a:rPr lang="ru-RU" sz="1600" dirty="0" smtClean="0"/>
              <a:t>    Составила  </a:t>
            </a:r>
            <a:r>
              <a:rPr lang="ru-RU" sz="1600" dirty="0" err="1" smtClean="0"/>
              <a:t>Дук</a:t>
            </a:r>
            <a:r>
              <a:rPr lang="ru-RU" sz="1600" dirty="0" smtClean="0"/>
              <a:t> Елена Александровна  - педагог                     дополнительного образования</a:t>
            </a:r>
          </a:p>
          <a:p>
            <a:pPr algn="r"/>
            <a:r>
              <a:rPr lang="ru-RU" sz="1600" dirty="0" smtClean="0"/>
              <a:t>руководитель </a:t>
            </a:r>
            <a:r>
              <a:rPr lang="ru-RU" sz="1600" dirty="0" smtClean="0"/>
              <a:t>образцового </a:t>
            </a:r>
            <a:r>
              <a:rPr lang="ru-RU" sz="1600" smtClean="0"/>
              <a:t>детского коллектива «Театра </a:t>
            </a:r>
            <a:r>
              <a:rPr lang="ru-RU" sz="1600" dirty="0" smtClean="0"/>
              <a:t>моды «Мирослава»</a:t>
            </a:r>
          </a:p>
          <a:p>
            <a:pPr algn="r"/>
            <a:r>
              <a:rPr lang="ru-RU" sz="1600" dirty="0" smtClean="0"/>
              <a:t>МБУДО </a:t>
            </a:r>
            <a:r>
              <a:rPr lang="ru-RU" sz="1600" dirty="0" smtClean="0"/>
              <a:t>ДДЮТ</a:t>
            </a:r>
          </a:p>
          <a:p>
            <a:pPr algn="r"/>
            <a:r>
              <a:rPr lang="ru-RU" sz="1600" dirty="0" err="1" smtClean="0"/>
              <a:t>Волховского</a:t>
            </a:r>
            <a:r>
              <a:rPr lang="ru-RU" sz="1600" dirty="0" smtClean="0"/>
              <a:t> муниципального района Ленинградской области</a:t>
            </a:r>
            <a:r>
              <a:rPr lang="ru-RU" sz="1600" dirty="0" smtClean="0"/>
              <a:t>  </a:t>
            </a:r>
            <a:endParaRPr lang="ru-RU" sz="1600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609600"/>
            <a:ext cx="8043890" cy="2247896"/>
          </a:xfrm>
        </p:spPr>
        <p:txBody>
          <a:bodyPr/>
          <a:lstStyle/>
          <a:p>
            <a:r>
              <a:rPr lang="ru-RU" sz="1600" dirty="0" smtClean="0">
                <a:solidFill>
                  <a:schemeClr val="bg1"/>
                </a:solidFill>
              </a:rPr>
              <a:t>Презентация</a:t>
            </a:r>
            <a:r>
              <a:rPr lang="ru-RU" sz="1600" b="0" dirty="0" smtClean="0">
                <a:solidFill>
                  <a:schemeClr val="bg1"/>
                </a:solidFill>
              </a:rPr>
              <a:t/>
            </a:r>
            <a:br>
              <a:rPr lang="ru-RU" sz="1600" b="0" dirty="0" smtClean="0">
                <a:solidFill>
                  <a:schemeClr val="bg1"/>
                </a:solidFill>
              </a:rPr>
            </a:br>
            <a:r>
              <a:rPr lang="ru-RU" sz="1600" b="0" dirty="0" smtClean="0">
                <a:solidFill>
                  <a:schemeClr val="bg1"/>
                </a:solidFill>
              </a:rPr>
              <a:t>Тема ОП «История костюма» </a:t>
            </a:r>
            <a:br>
              <a:rPr lang="ru-RU" sz="1600" b="0" dirty="0" smtClean="0">
                <a:solidFill>
                  <a:schemeClr val="bg1"/>
                </a:solidFill>
              </a:rPr>
            </a:br>
            <a:r>
              <a:rPr lang="ru-RU" sz="1600" b="0" dirty="0" smtClean="0">
                <a:solidFill>
                  <a:schemeClr val="bg1"/>
                </a:solidFill>
              </a:rPr>
              <a:t>Тема презентации «Мода 40-х»</a:t>
            </a:r>
            <a:br>
              <a:rPr lang="ru-RU" sz="1600" b="0" dirty="0" smtClean="0">
                <a:solidFill>
                  <a:schemeClr val="bg1"/>
                </a:solidFill>
              </a:rPr>
            </a:br>
            <a:r>
              <a:rPr lang="ru-RU" sz="1600" b="0" dirty="0" smtClean="0">
                <a:solidFill>
                  <a:schemeClr val="bg1"/>
                </a:solidFill>
              </a:rPr>
              <a:t>В преддверии празднования и участия в мероприятиях, посвященных 75-ти </a:t>
            </a:r>
            <a:r>
              <a:rPr lang="ru-RU" sz="1600" b="0" dirty="0" err="1" smtClean="0">
                <a:solidFill>
                  <a:schemeClr val="bg1"/>
                </a:solidFill>
              </a:rPr>
              <a:t>летию</a:t>
            </a:r>
            <a:r>
              <a:rPr lang="ru-RU" sz="1600" b="0" dirty="0" smtClean="0">
                <a:solidFill>
                  <a:schemeClr val="bg1"/>
                </a:solidFill>
              </a:rPr>
              <a:t>  Победы в Великой отечественной войне наш коллектив театр моды «Мирослава» разработал коллекцию в стиле 40-х годов. </a:t>
            </a:r>
            <a:br>
              <a:rPr lang="ru-RU" sz="1600" b="0" dirty="0" smtClean="0">
                <a:solidFill>
                  <a:schemeClr val="bg1"/>
                </a:solidFill>
              </a:rPr>
            </a:br>
            <a:r>
              <a:rPr lang="ru-RU" sz="1600" b="0" dirty="0" smtClean="0">
                <a:solidFill>
                  <a:schemeClr val="bg1"/>
                </a:solidFill>
              </a:rPr>
              <a:t>С коллекцией  планируется участие во всероссийском</a:t>
            </a:r>
            <a:r>
              <a:rPr lang="ru-RU" sz="1600" b="0" dirty="0" smtClean="0">
                <a:solidFill>
                  <a:schemeClr val="bg1"/>
                </a:solidFill>
                <a:effectLst/>
              </a:rPr>
              <a:t> </a:t>
            </a:r>
            <a:r>
              <a:rPr lang="ru-RU" sz="1600" b="0" dirty="0" err="1" smtClean="0">
                <a:solidFill>
                  <a:schemeClr val="bg1"/>
                </a:solidFill>
                <a:effectLst/>
              </a:rPr>
              <a:t>Арт-проекте</a:t>
            </a:r>
            <a:r>
              <a:rPr lang="ru-RU" sz="1600" b="0" dirty="0" smtClean="0">
                <a:solidFill>
                  <a:schemeClr val="bg1"/>
                </a:solidFill>
                <a:effectLst/>
              </a:rPr>
              <a:t> «</a:t>
            </a:r>
            <a:r>
              <a:rPr lang="ru-RU" sz="1600" b="0" dirty="0" err="1" smtClean="0">
                <a:solidFill>
                  <a:schemeClr val="bg1"/>
                </a:solidFill>
                <a:effectLst/>
              </a:rPr>
              <a:t>РиоРита</a:t>
            </a:r>
            <a:r>
              <a:rPr lang="ru-RU" sz="1600" b="0" dirty="0" smtClean="0">
                <a:solidFill>
                  <a:schemeClr val="bg1"/>
                </a:solidFill>
                <a:effectLst/>
              </a:rPr>
              <a:t> – радость Победы».</a:t>
            </a:r>
            <a:r>
              <a:rPr lang="ru-RU" sz="2000" dirty="0" smtClean="0">
                <a:solidFill>
                  <a:schemeClr val="bg1"/>
                </a:solidFill>
              </a:rPr>
              <a:t/>
            </a:r>
            <a:br>
              <a:rPr lang="ru-RU" sz="2000" dirty="0" smtClean="0">
                <a:solidFill>
                  <a:schemeClr val="bg1"/>
                </a:solidFill>
              </a:rPr>
            </a:br>
            <a:r>
              <a:rPr lang="ru-RU" sz="2000" dirty="0" smtClean="0">
                <a:solidFill>
                  <a:schemeClr val="bg1"/>
                </a:solidFill>
              </a:rPr>
              <a:t> 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14348" y="2643182"/>
            <a:ext cx="7972452" cy="3714776"/>
          </a:xfrm>
        </p:spPr>
        <p:txBody>
          <a:bodyPr/>
          <a:lstStyle/>
          <a:p>
            <a:r>
              <a:rPr lang="ru-RU" sz="1600" dirty="0" smtClean="0"/>
              <a:t>Цель: изучение истории моды 40-х годов и создание коллекции в данном стиле.</a:t>
            </a:r>
          </a:p>
          <a:p>
            <a:r>
              <a:rPr lang="ru-RU" sz="1600" dirty="0" smtClean="0"/>
              <a:t>Задачи:</a:t>
            </a:r>
          </a:p>
          <a:p>
            <a:r>
              <a:rPr lang="ru-RU" sz="1600" i="1" dirty="0" smtClean="0"/>
              <a:t>образовательные:</a:t>
            </a:r>
          </a:p>
          <a:p>
            <a:pPr>
              <a:buFontTx/>
              <a:buChar char="-"/>
            </a:pPr>
            <a:r>
              <a:rPr lang="ru-RU" sz="1600" dirty="0" smtClean="0"/>
              <a:t> изучить направления моды 40-х годов;</a:t>
            </a:r>
          </a:p>
          <a:p>
            <a:r>
              <a:rPr lang="ru-RU" sz="1600" dirty="0" smtClean="0"/>
              <a:t>- познакомить с </a:t>
            </a:r>
            <a:r>
              <a:rPr lang="ru-RU" sz="1600" dirty="0" err="1" smtClean="0"/>
              <a:t>Арт-проектом</a:t>
            </a:r>
            <a:r>
              <a:rPr lang="ru-RU" sz="1600" dirty="0" smtClean="0"/>
              <a:t> «</a:t>
            </a:r>
            <a:r>
              <a:rPr lang="ru-RU" sz="1600" dirty="0" err="1" smtClean="0"/>
              <a:t>РиоРита</a:t>
            </a:r>
            <a:r>
              <a:rPr lang="ru-RU" sz="1600" dirty="0" smtClean="0"/>
              <a:t>» радость победы»;</a:t>
            </a:r>
          </a:p>
          <a:p>
            <a:r>
              <a:rPr lang="ru-RU" sz="1600" i="1" dirty="0" smtClean="0"/>
              <a:t>Развивающие:</a:t>
            </a:r>
          </a:p>
          <a:p>
            <a:pPr>
              <a:buFontTx/>
              <a:buChar char="-"/>
            </a:pPr>
            <a:r>
              <a:rPr lang="ru-RU" sz="1600" dirty="0" smtClean="0"/>
              <a:t> развивать у учащихся познавательный интерес к истории костюма;</a:t>
            </a:r>
          </a:p>
          <a:p>
            <a:r>
              <a:rPr lang="ru-RU" sz="1600" dirty="0" smtClean="0"/>
              <a:t>- способствовать развитию социальной активности учащихся;</a:t>
            </a:r>
          </a:p>
          <a:p>
            <a:r>
              <a:rPr lang="ru-RU" sz="1600" i="1" dirty="0" smtClean="0"/>
              <a:t>воспитательные</a:t>
            </a:r>
          </a:p>
          <a:p>
            <a:r>
              <a:rPr lang="ru-RU" sz="1600" dirty="0" smtClean="0"/>
              <a:t>-способствовать воспитанию уважения к традициям культуры в моде;</a:t>
            </a:r>
          </a:p>
          <a:p>
            <a:r>
              <a:rPr lang="ru-RU" sz="1600" dirty="0" smtClean="0"/>
              <a:t>-способствовать патриотическому воспитанию , через приобщение ко всероссийским мероприятиям посвященным Дню Победы ВОВ;</a:t>
            </a:r>
          </a:p>
          <a:p>
            <a:r>
              <a:rPr lang="ru-RU" sz="1600" dirty="0" smtClean="0"/>
              <a:t>-воспитывать чувство ответственности за коллективное дело.</a:t>
            </a:r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endParaRPr lang="ru-RU" dirty="0" smtClean="0"/>
          </a:p>
          <a:p>
            <a:pPr>
              <a:buFontTx/>
              <a:buChar char="-"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971550" y="836613"/>
            <a:ext cx="5113338" cy="5472112"/>
          </a:xfrm>
        </p:spPr>
        <p:txBody>
          <a:bodyPr>
            <a:normAutofit fontScale="62500" lnSpcReduction="20000"/>
          </a:bodyPr>
          <a:lstStyle/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ru-RU" dirty="0" err="1" smtClean="0"/>
              <a:t>Арт-проект</a:t>
            </a:r>
            <a:r>
              <a:rPr lang="ru-RU" dirty="0" smtClean="0"/>
              <a:t> «</a:t>
            </a:r>
            <a:r>
              <a:rPr lang="ru-RU" dirty="0" err="1" smtClean="0"/>
              <a:t>РиоРита</a:t>
            </a:r>
            <a:r>
              <a:rPr lang="ru-RU" dirty="0" smtClean="0"/>
              <a:t> – радость Победы» 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 smtClean="0">
              <a:solidFill>
                <a:schemeClr val="bg1"/>
              </a:solidFill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ru-RU" dirty="0" smtClean="0">
                <a:solidFill>
                  <a:schemeClr val="bg1"/>
                </a:solidFill>
              </a:rPr>
              <a:t>Под звуки дивной " </a:t>
            </a:r>
            <a:r>
              <a:rPr lang="ru-RU" dirty="0" err="1" smtClean="0">
                <a:solidFill>
                  <a:schemeClr val="bg1"/>
                </a:solidFill>
              </a:rPr>
              <a:t>Рио</a:t>
            </a:r>
            <a:r>
              <a:rPr lang="ru-RU" dirty="0" smtClean="0">
                <a:solidFill>
                  <a:schemeClr val="bg1"/>
                </a:solidFill>
              </a:rPr>
              <a:t> Риты "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Победы слава будет жить!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Сердца людей весне открыты,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Чтоб эту жизнь боготворить!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Прекрасны девушки и пары,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Солдатский хлеб, паёк, гармонь,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Мотив простой мелодий старых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Наполнил мир любви теплом!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И льётся музыка сердечно,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Обняв Вселенную с душой,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И День Победы - праздник вечный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Сияет радостью большой!!!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i="1" dirty="0" smtClean="0">
                <a:solidFill>
                  <a:schemeClr val="bg1"/>
                </a:solidFill>
              </a:rPr>
              <a:t>Автор: Марина </a:t>
            </a:r>
            <a:r>
              <a:rPr lang="ru-RU" i="1" dirty="0" err="1" smtClean="0">
                <a:solidFill>
                  <a:schemeClr val="bg1"/>
                </a:solidFill>
              </a:rPr>
              <a:t>Гущенская</a:t>
            </a:r>
            <a:endParaRPr lang="ru-RU" i="1" dirty="0" smtClean="0">
              <a:solidFill>
                <a:schemeClr val="bg1"/>
              </a:solidFill>
            </a:endParaRPr>
          </a:p>
          <a:p>
            <a:pPr marL="548640" indent="-411480"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ru-RU" dirty="0"/>
          </a:p>
        </p:txBody>
      </p:sp>
      <p:pic>
        <p:nvPicPr>
          <p:cNvPr id="4" name="Рисунок 3" descr="https://stnmedia.ru/upload/iblock/337/337b5f48a8447689367ef18cfc57733b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8" y="1000108"/>
            <a:ext cx="2857520" cy="242889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355750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1600" dirty="0" err="1" smtClean="0">
                <a:solidFill>
                  <a:schemeClr val="bg1"/>
                </a:solidFill>
                <a:effectLst/>
              </a:rPr>
              <a:t>Арт-проект</a:t>
            </a:r>
            <a:r>
              <a:rPr lang="ru-RU" sz="1600" dirty="0" smtClean="0">
                <a:solidFill>
                  <a:schemeClr val="bg1"/>
                </a:solidFill>
                <a:effectLst/>
              </a:rPr>
              <a:t> «</a:t>
            </a:r>
            <a:r>
              <a:rPr lang="ru-RU" sz="1600" dirty="0" err="1" smtClean="0">
                <a:solidFill>
                  <a:schemeClr val="bg1"/>
                </a:solidFill>
                <a:effectLst/>
              </a:rPr>
              <a:t>РиоРита</a:t>
            </a:r>
            <a:r>
              <a:rPr lang="ru-RU" sz="1600" dirty="0" smtClean="0">
                <a:solidFill>
                  <a:schemeClr val="bg1"/>
                </a:solidFill>
                <a:effectLst/>
              </a:rPr>
              <a:t> – радость Победы» – первая в России сетевая культурная реконструкция городской атмосферы 9 мая 1945 года.</a:t>
            </a:r>
            <a:endParaRPr lang="ru-RU" sz="1600" dirty="0">
              <a:solidFill>
                <a:schemeClr val="bg1"/>
              </a:solidFill>
              <a:effectLst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700213"/>
            <a:ext cx="3754438" cy="4425950"/>
          </a:xfrm>
        </p:spPr>
        <p:txBody>
          <a:bodyPr>
            <a:normAutofit lnSpcReduction="10000"/>
          </a:bodyPr>
          <a:lstStyle/>
          <a:p>
            <a:pPr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ru-RU" sz="1600" dirty="0" smtClean="0"/>
              <a:t>   Проект призван объединить горожан разных поколений, возрастов, профессий, убеждений и политических взглядов единой эмоцией – искренней РАДОСТЬЮ граждан страны-победителя.</a:t>
            </a:r>
          </a:p>
          <a:p>
            <a:pPr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ru-RU" sz="1600" dirty="0" smtClean="0"/>
              <a:t>   9 мая «в 6 часов вечера после войны» в городских парках по всей России звучат танцевальные мелодии 30-40-х годов в исполнении военных духовых оркестров.</a:t>
            </a:r>
          </a:p>
          <a:p>
            <a:pPr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ru-RU" sz="1600" b="1" dirty="0" smtClean="0"/>
              <a:t>  Общее впечатление завершают аутентичные наряды 40‑х, в которых горожане приходят на танцплощадки</a:t>
            </a:r>
            <a:r>
              <a:rPr lang="ru-RU" sz="1600" dirty="0" smtClean="0"/>
              <a:t>.</a:t>
            </a:r>
          </a:p>
          <a:p>
            <a:pPr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ru-RU" sz="1600" dirty="0" smtClean="0"/>
              <a:t>  Основным символом события является сирень – главный цветок Победы, весны, олицетворение начала новой мирной жизни.</a:t>
            </a:r>
          </a:p>
          <a:p>
            <a:pPr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ru-RU" sz="1600" dirty="0" smtClean="0"/>
          </a:p>
          <a:p>
            <a:pPr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endParaRPr lang="ru-RU" sz="1600" dirty="0"/>
          </a:p>
        </p:txBody>
      </p:sp>
      <p:pic>
        <p:nvPicPr>
          <p:cNvPr id="5" name="Содержимое 4" descr="https://rostovchanka-media.ru/images/news/rioritaitog4.jpg"/>
          <p:cNvPicPr>
            <a:picLocks noGrp="1"/>
          </p:cNvPicPr>
          <p:nvPr>
            <p:ph sz="half" idx="1"/>
          </p:nvPr>
        </p:nvPicPr>
        <p:blipFill>
          <a:blip r:embed="rId2" cstate="print"/>
          <a:srcRect l="19081" t="12450" r="4242" b="19839"/>
          <a:stretch>
            <a:fillRect/>
          </a:stretch>
        </p:blipFill>
        <p:spPr>
          <a:xfrm>
            <a:off x="5004048" y="404664"/>
            <a:ext cx="3898900" cy="2527654"/>
          </a:xfr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 descr="http://www.lunacharskiy.com/files/4393_700x70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3284984"/>
            <a:ext cx="4502993" cy="324036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562074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Женская мода 40-х </a:t>
            </a:r>
            <a:r>
              <a:rPr lang="ru-RU" dirty="0" err="1" smtClean="0"/>
              <a:t>годав</a:t>
            </a:r>
            <a:endParaRPr lang="ru-RU" dirty="0"/>
          </a:p>
        </p:txBody>
      </p:sp>
      <p:pic>
        <p:nvPicPr>
          <p:cNvPr id="4" name="Содержимое 3" descr="https://i.pinimg.com/originals/a6/73/20/a673209cfbb510668368c135e40f16f0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876256" y="332656"/>
            <a:ext cx="1872209" cy="2548879"/>
          </a:xfrm>
          <a:prstGeom prst="ellipse">
            <a:avLst/>
          </a:prstGeom>
          <a:effectLst>
            <a:softEdge rad="112500"/>
          </a:effectLst>
        </p:spPr>
      </p:pic>
      <p:sp>
        <p:nvSpPr>
          <p:cNvPr id="16387" name="Rectangle 2"/>
          <p:cNvSpPr>
            <a:spLocks noChangeArrowheads="1"/>
          </p:cNvSpPr>
          <p:nvPr/>
        </p:nvSpPr>
        <p:spPr bwMode="auto">
          <a:xfrm>
            <a:off x="755650" y="869950"/>
            <a:ext cx="5903913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1400" b="1">
                <a:solidFill>
                  <a:srgbClr val="333333"/>
                </a:solidFill>
                <a:latin typeface="Times New Roman" pitchFamily="18" charset="0"/>
                <a:cs typeface="Calibri" pitchFamily="34" charset="0"/>
              </a:rPr>
              <a:t>Ключевыми признаками ретро моды 40 годов на платья можно считать следующие моменты:</a:t>
            </a:r>
          </a:p>
          <a:p>
            <a:endParaRPr lang="ru-RU" sz="1400" b="1">
              <a:solidFill>
                <a:srgbClr val="333333"/>
              </a:solidFill>
              <a:latin typeface="Times New Roman" pitchFamily="18" charset="0"/>
              <a:cs typeface="Calibri" pitchFamily="34" charset="0"/>
            </a:endParaRPr>
          </a:p>
          <a:p>
            <a:r>
              <a:rPr lang="ru-RU" sz="1400" b="1" u="sng">
                <a:solidFill>
                  <a:schemeClr val="bg1"/>
                </a:solidFill>
                <a:latin typeface="Times New Roman" pitchFamily="18" charset="0"/>
              </a:rPr>
              <a:t>Выраженная линия талии</a:t>
            </a:r>
            <a:r>
              <a:rPr lang="ru-RU" sz="1400">
                <a:solidFill>
                  <a:schemeClr val="bg1"/>
                </a:solidFill>
                <a:latin typeface="Times New Roman" pitchFamily="18" charset="0"/>
              </a:rPr>
              <a:t>. Практичная деталь гардероба — </a:t>
            </a:r>
            <a:r>
              <a:rPr lang="ru-RU" sz="1400" b="1">
                <a:solidFill>
                  <a:schemeClr val="bg1"/>
                </a:solidFill>
                <a:latin typeface="Times New Roman" pitchFamily="18" charset="0"/>
              </a:rPr>
              <a:t>ремень или пояс</a:t>
            </a:r>
            <a:r>
              <a:rPr lang="ru-RU" sz="1400">
                <a:solidFill>
                  <a:schemeClr val="bg1"/>
                </a:solidFill>
                <a:latin typeface="Times New Roman" pitchFamily="18" charset="0"/>
              </a:rPr>
              <a:t> позволяла надежно закрепить наряд. Практически все платья того времени фиксировались на поясе с помощью ремешков, пуговиц, крючков, застежек или вытачек.</a:t>
            </a:r>
          </a:p>
          <a:p>
            <a:endParaRPr lang="ru-RU" sz="1400">
              <a:latin typeface="Times New Roman" pitchFamily="18" charset="0"/>
            </a:endParaRPr>
          </a:p>
        </p:txBody>
      </p:sp>
      <p:pic>
        <p:nvPicPr>
          <p:cNvPr id="7" name="Рисунок 6" descr="https://avatars.mds.yandex.net/get-pdb/1926055/20eecd46-b6ee-4c5a-9683-a4b46f8540de/s1200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2565400"/>
            <a:ext cx="2589212" cy="29305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6389" name="Прямоугольник 7"/>
          <p:cNvSpPr>
            <a:spLocks noChangeArrowheads="1"/>
          </p:cNvSpPr>
          <p:nvPr/>
        </p:nvSpPr>
        <p:spPr bwMode="auto">
          <a:xfrm>
            <a:off x="3203575" y="2349500"/>
            <a:ext cx="3455988" cy="461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b="1" u="sng">
                <a:solidFill>
                  <a:schemeClr val="bg1"/>
                </a:solidFill>
                <a:latin typeface="Times New Roman" pitchFamily="18" charset="0"/>
              </a:rPr>
              <a:t>Отсутствие пышных юбок.</a:t>
            </a:r>
            <a:r>
              <a:rPr lang="ru-RU" sz="1400">
                <a:solidFill>
                  <a:schemeClr val="bg1"/>
                </a:solidFill>
                <a:latin typeface="Times New Roman" pitchFamily="18" charset="0"/>
              </a:rPr>
              <a:t> В связи с тотальным дефицитом материалов для производства тканей и готовых изделий, во многих странах на законодательном уровне было принято решение об изменении фасонов готовых изделий, с целью сократить расход материалов на 1 единицу.</a:t>
            </a:r>
          </a:p>
          <a:p>
            <a:endParaRPr lang="ru-RU" sz="1400">
              <a:solidFill>
                <a:schemeClr val="bg1"/>
              </a:solidFill>
              <a:latin typeface="Times New Roman" pitchFamily="18" charset="0"/>
            </a:endParaRPr>
          </a:p>
          <a:p>
            <a:r>
              <a:rPr lang="ru-RU" sz="1400" b="1" u="sng">
                <a:solidFill>
                  <a:schemeClr val="bg1"/>
                </a:solidFill>
                <a:latin typeface="Times New Roman" pitchFamily="18" charset="0"/>
              </a:rPr>
              <a:t>Длина готового изделия </a:t>
            </a:r>
            <a:r>
              <a:rPr lang="ru-RU" sz="1400">
                <a:solidFill>
                  <a:schemeClr val="bg1"/>
                </a:solidFill>
                <a:latin typeface="Times New Roman" pitchFamily="18" charset="0"/>
              </a:rPr>
              <a:t>— до середины колена или чуть ниже.</a:t>
            </a:r>
            <a:r>
              <a:rPr lang="ru-RU" sz="1400" u="sng">
                <a:latin typeface="Times New Roman" pitchFamily="18" charset="0"/>
              </a:rPr>
              <a:t> </a:t>
            </a:r>
          </a:p>
          <a:p>
            <a:endParaRPr lang="ru-RU" sz="1400" u="sng">
              <a:latin typeface="Times New Roman" pitchFamily="18" charset="0"/>
            </a:endParaRPr>
          </a:p>
          <a:p>
            <a:r>
              <a:rPr lang="ru-RU" sz="1400" b="1" u="sng">
                <a:solidFill>
                  <a:schemeClr val="bg1"/>
                </a:solidFill>
                <a:latin typeface="Times New Roman" pitchFamily="18" charset="0"/>
              </a:rPr>
              <a:t>Рукава </a:t>
            </a:r>
            <a:r>
              <a:rPr lang="ru-RU" sz="1400">
                <a:solidFill>
                  <a:schemeClr val="bg1"/>
                </a:solidFill>
                <a:latin typeface="Times New Roman" pitchFamily="18" charset="0"/>
              </a:rPr>
              <a:t>преобладали </a:t>
            </a:r>
            <a:r>
              <a:rPr lang="ru-RU" sz="1400" u="sng">
                <a:solidFill>
                  <a:schemeClr val="bg1"/>
                </a:solidFill>
                <a:latin typeface="Times New Roman" pitchFamily="18" charset="0"/>
              </a:rPr>
              <a:t>короткие фасона фонарик</a:t>
            </a:r>
            <a:r>
              <a:rPr lang="ru-RU" sz="1400">
                <a:solidFill>
                  <a:schemeClr val="bg1"/>
                </a:solidFill>
                <a:latin typeface="Times New Roman" pitchFamily="18" charset="0"/>
              </a:rPr>
              <a:t>, либо длинные расклешенные. Отсутствие рукавов на платьях в стиле 40 годов было заметно среди вечерних моделей и практически полностью отсутствовало в повседневной моде.</a:t>
            </a:r>
          </a:p>
          <a:p>
            <a:endParaRPr lang="ru-RU" sz="1400">
              <a:solidFill>
                <a:schemeClr val="bg1"/>
              </a:solidFill>
              <a:latin typeface="Times New Roman" pitchFamily="18" charset="0"/>
            </a:endParaRPr>
          </a:p>
          <a:p>
            <a:endParaRPr lang="ru-RU" sz="1400">
              <a:solidFill>
                <a:schemeClr val="bg1"/>
              </a:solidFill>
              <a:latin typeface="Times New Roman" pitchFamily="18" charset="0"/>
            </a:endParaRPr>
          </a:p>
          <a:p>
            <a:endParaRPr lang="ru-RU" sz="14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16390" name="Rectangle 3"/>
          <p:cNvSpPr>
            <a:spLocks noChangeArrowheads="1"/>
          </p:cNvSpPr>
          <p:nvPr/>
        </p:nvSpPr>
        <p:spPr bwMode="auto">
          <a:xfrm>
            <a:off x="0" y="-238125"/>
            <a:ext cx="1841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ru-RU" sz="700"/>
          </a:p>
          <a:p>
            <a:pPr eaLnBrk="0" hangingPunct="0"/>
            <a:endParaRPr lang="ru-RU"/>
          </a:p>
        </p:txBody>
      </p:sp>
      <p:pic>
        <p:nvPicPr>
          <p:cNvPr id="11" name="Рисунок 10" descr="Фото платьев 40-х годов в английском стиле"/>
          <p:cNvPicPr/>
          <p:nvPr/>
        </p:nvPicPr>
        <p:blipFill>
          <a:blip r:embed="rId4"/>
          <a:srcRect r="33429" b="49688"/>
          <a:stretch>
            <a:fillRect/>
          </a:stretch>
        </p:blipFill>
        <p:spPr bwMode="auto">
          <a:xfrm>
            <a:off x="6588125" y="3933825"/>
            <a:ext cx="2335213" cy="26574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347638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   Ткани</a:t>
            </a:r>
            <a:endParaRPr lang="ru-RU" dirty="0"/>
          </a:p>
        </p:txBody>
      </p:sp>
      <p:sp>
        <p:nvSpPr>
          <p:cNvPr id="17410" name="Текст 2"/>
          <p:cNvSpPr>
            <a:spLocks noGrp="1"/>
          </p:cNvSpPr>
          <p:nvPr>
            <p:ph type="body" idx="2"/>
          </p:nvPr>
        </p:nvSpPr>
        <p:spPr>
          <a:xfrm>
            <a:off x="457200" y="620713"/>
            <a:ext cx="3538538" cy="5505450"/>
          </a:xfrm>
        </p:spPr>
        <p:txBody>
          <a:bodyPr/>
          <a:lstStyle/>
          <a:p>
            <a:endParaRPr lang="ru-RU" b="1" smtClean="0">
              <a:solidFill>
                <a:schemeClr val="bg1"/>
              </a:solidFill>
            </a:endParaRPr>
          </a:p>
          <a:p>
            <a:r>
              <a:rPr lang="ru-RU" smtClean="0">
                <a:solidFill>
                  <a:schemeClr val="bg1"/>
                </a:solidFill>
              </a:rPr>
              <a:t>   Для шитья платьев в 40-е годы использовали легкую шерсть, костюмные смесовые ткани для холодной поры, хлопчатобумажные материалы, ацетатный шелк для повседневных нужд, а также легкий шифон и тонкие виды искусственного шелка для вечерних нарядов.</a:t>
            </a:r>
          </a:p>
          <a:p>
            <a:r>
              <a:rPr lang="ru-RU" smtClean="0">
                <a:solidFill>
                  <a:schemeClr val="bg1"/>
                </a:solidFill>
              </a:rPr>
              <a:t>  Среди узоров тогдашнего времени приветствовались </a:t>
            </a:r>
            <a:r>
              <a:rPr lang="ru-RU" u="sng" smtClean="0">
                <a:solidFill>
                  <a:schemeClr val="bg1"/>
                </a:solidFill>
              </a:rPr>
              <a:t>цветочные мотивы </a:t>
            </a:r>
            <a:r>
              <a:rPr lang="ru-RU" smtClean="0">
                <a:solidFill>
                  <a:schemeClr val="bg1"/>
                </a:solidFill>
              </a:rPr>
              <a:t>с мелким рисунком на нейтральном пепельно-желтом, салатовом, голубом фоне, а также мелкий цветочек или ягодный принт в виде вишенок на темно-синем, бардовом, коричневом, черном фоне.</a:t>
            </a:r>
          </a:p>
          <a:p>
            <a:r>
              <a:rPr lang="ru-RU" smtClean="0">
                <a:solidFill>
                  <a:schemeClr val="bg1"/>
                </a:solidFill>
              </a:rPr>
              <a:t>Кроме того, вошел в моду </a:t>
            </a:r>
            <a:r>
              <a:rPr lang="ru-RU" b="1" u="sng" smtClean="0">
                <a:solidFill>
                  <a:schemeClr val="bg1"/>
                </a:solidFill>
              </a:rPr>
              <a:t>гороховый принт. </a:t>
            </a:r>
            <a:r>
              <a:rPr lang="ru-RU" smtClean="0">
                <a:solidFill>
                  <a:schemeClr val="bg1"/>
                </a:solidFill>
              </a:rPr>
              <a:t>Чаще всего можно было встретить черно-белое, красно-белое сочетание горошин небольшого размера</a:t>
            </a:r>
          </a:p>
        </p:txBody>
      </p:sp>
      <p:pic>
        <p:nvPicPr>
          <p:cNvPr id="5" name="Содержимое 4" descr="http://kapussta.ru/admin/download/40-%D0%B5%20%D0%B3%D0%BE%D0%B4%D1%8B%20(1).jpg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140200" y="3500438"/>
            <a:ext cx="1584325" cy="2667000"/>
          </a:xfrm>
          <a:ln w="38100" cap="sq">
            <a:solidFill>
              <a:srgbClr val="000000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412" name="Рисунок 5" descr="Фото платьев 40х годов в стиле Nav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84888" y="260350"/>
            <a:ext cx="2668587" cy="424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Rectangle 1"/>
          <p:cNvSpPr>
            <a:spLocks noChangeArrowheads="1"/>
          </p:cNvSpPr>
          <p:nvPr/>
        </p:nvSpPr>
        <p:spPr bwMode="auto">
          <a:xfrm>
            <a:off x="6156325" y="4859338"/>
            <a:ext cx="266382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sz="1200">
                <a:cs typeface="Times New Roman" pitchFamily="18" charset="0"/>
              </a:rPr>
              <a:t>Для выделения выгодных частей фигуры использовались контрастная окантовка.</a:t>
            </a:r>
          </a:p>
          <a:p>
            <a:r>
              <a:rPr lang="ru-RU" sz="1200">
                <a:cs typeface="Times New Roman" pitchFamily="18" charset="0"/>
              </a:rPr>
              <a:t> Часто наряды украшались контрастным кантом по линии обтачки изделия, рядом пуговиц контрастного цвета.</a:t>
            </a:r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56366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   Трофейная мода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836613"/>
            <a:ext cx="5267325" cy="1800225"/>
          </a:xfrm>
        </p:spPr>
        <p:txBody>
          <a:bodyPr>
            <a:normAutofit lnSpcReduction="10000"/>
          </a:bodyPr>
          <a:lstStyle/>
          <a:p>
            <a:pPr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ru-RU" sz="1600" dirty="0" smtClean="0">
                <a:solidFill>
                  <a:schemeClr val="bg1"/>
                </a:solidFill>
              </a:rPr>
              <a:t>   Совершенно невозможно говорить о моде послевоенного периода и не затронуть такое явление как «трофеи».</a:t>
            </a:r>
          </a:p>
          <a:p>
            <a:pPr fontAlgn="auto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ru-RU" sz="1600" dirty="0" smtClean="0">
                <a:solidFill>
                  <a:schemeClr val="bg1"/>
                </a:solidFill>
              </a:rPr>
              <a:t>С возвращением на родину советских солдат, на рынок буквально хлынул поток трофеев, среди которых особе место занимала  европейская одежда, обувь, бижутерия</a:t>
            </a:r>
            <a:r>
              <a:rPr lang="ru-RU" sz="1600" u="sng" dirty="0" smtClean="0">
                <a:solidFill>
                  <a:schemeClr val="bg1"/>
                </a:solidFill>
              </a:rPr>
              <a:t>, </a:t>
            </a:r>
            <a:r>
              <a:rPr lang="ru-RU" sz="1600" b="1" dirty="0" smtClean="0">
                <a:solidFill>
                  <a:schemeClr val="bg1"/>
                </a:solidFill>
              </a:rPr>
              <a:t>меха</a:t>
            </a:r>
            <a:r>
              <a:rPr lang="ru-RU" sz="1600" dirty="0" smtClean="0">
                <a:solidFill>
                  <a:schemeClr val="bg1"/>
                </a:solidFill>
              </a:rPr>
              <a:t>  и,  конечно же, модные журналы.</a:t>
            </a:r>
            <a:endParaRPr lang="ru-RU" sz="1600" dirty="0">
              <a:solidFill>
                <a:schemeClr val="bg1"/>
              </a:solidFill>
            </a:endParaRPr>
          </a:p>
        </p:txBody>
      </p:sp>
      <p:pic>
        <p:nvPicPr>
          <p:cNvPr id="5" name="Содержимое 4" descr="https://bigpicture.ru/wp-content/uploads/2014/03/XXfashion15.jpg"/>
          <p:cNvPicPr>
            <a:picLocks noGrp="1"/>
          </p:cNvPicPr>
          <p:nvPr>
            <p:ph sz="half" idx="1"/>
          </p:nvPr>
        </p:nvPicPr>
        <p:blipFill>
          <a:blip r:embed="rId2"/>
          <a:srcRect l="16696" t="5461" r="21353" b="7168"/>
          <a:stretch>
            <a:fillRect/>
          </a:stretch>
        </p:blipFill>
        <p:spPr>
          <a:xfrm>
            <a:off x="5795963" y="1125538"/>
            <a:ext cx="2879725" cy="5399087"/>
          </a:xfrm>
          <a:ln w="38100" cap="sq">
            <a:solidFill>
              <a:srgbClr val="000000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 descr="История моды. 40-е годы XX века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188" y="2708275"/>
            <a:ext cx="2016125" cy="38893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 descr="История моды. 40-е годы XX века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87675" y="2708275"/>
            <a:ext cx="2090738" cy="38893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Прически</a:t>
            </a:r>
            <a:endParaRPr lang="ru-RU" dirty="0"/>
          </a:p>
        </p:txBody>
      </p:sp>
      <p:pic>
        <p:nvPicPr>
          <p:cNvPr id="5" name="Содержимое 4" descr="http://www.rudata.ru/w/images/a/a4/%D0%9F%D1%8F%D1%82%D1%8C_%D0%BD%D0%B5%D0%B2%D0%B5%D1%81%D1%82_2011_%2802%29.JPG"/>
          <p:cNvPicPr>
            <a:picLocks noGrp="1"/>
          </p:cNvPicPr>
          <p:nvPr>
            <p:ph sz="half" idx="2"/>
          </p:nvPr>
        </p:nvPicPr>
        <p:blipFill>
          <a:blip r:embed="rId2"/>
          <a:srcRect l="12051" r="8755" b="1012"/>
          <a:stretch>
            <a:fillRect/>
          </a:stretch>
        </p:blipFill>
        <p:spPr>
          <a:xfrm>
            <a:off x="5435600" y="2492375"/>
            <a:ext cx="3240088" cy="2592388"/>
          </a:xfrm>
          <a:ln w="38100" cap="sq">
            <a:solidFill>
              <a:srgbClr val="000000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9459" name="Rectangle 1"/>
          <p:cNvSpPr>
            <a:spLocks noChangeArrowheads="1"/>
          </p:cNvSpPr>
          <p:nvPr/>
        </p:nvSpPr>
        <p:spPr bwMode="auto">
          <a:xfrm>
            <a:off x="4932363" y="930275"/>
            <a:ext cx="3671887" cy="138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ru-RU" sz="1400" b="1">
                <a:solidFill>
                  <a:srgbClr val="252525"/>
                </a:solidFill>
                <a:latin typeface="Times New Roman" pitchFamily="18" charset="0"/>
                <a:cs typeface="Times New Roman" pitchFamily="18" charset="0"/>
              </a:rPr>
              <a:t>    Женские прически 40-х годов преимущественно делались из кос.</a:t>
            </a:r>
            <a:r>
              <a:rPr lang="ru-RU" sz="1400">
                <a:solidFill>
                  <a:srgbClr val="252525"/>
                </a:solidFill>
                <a:latin typeface="Times New Roman" pitchFamily="18" charset="0"/>
                <a:cs typeface="Times New Roman" pitchFamily="18" charset="0"/>
              </a:rPr>
              <a:t> Укладка их была различной: типа корзиночки (от уха до уха), короны (вокруг головы) и венчика. Среди коротких стрижек 40-х годов следует отметить польку, фокстрот, бубикопф.</a:t>
            </a:r>
            <a:endParaRPr lang="ru-RU" sz="1400">
              <a:latin typeface="Times New Roman" pitchFamily="18" charset="0"/>
            </a:endParaRPr>
          </a:p>
        </p:txBody>
      </p:sp>
      <p:pic>
        <p:nvPicPr>
          <p:cNvPr id="7" name="Содержимое 6" descr="https://cdn.24hair.ru/wp-content/uploads/2016/05/iXyeZsuCLPc.jpg"/>
          <p:cNvPicPr>
            <a:picLocks noGrp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 rot="21248372">
            <a:off x="315167" y="437166"/>
            <a:ext cx="2188827" cy="2769171"/>
          </a:xfrm>
          <a:prstGeom prst="ellipse">
            <a:avLst/>
          </a:prstGeom>
          <a:effectLst>
            <a:softEdge rad="112500"/>
          </a:effectLst>
        </p:spPr>
      </p:pic>
      <p:pic>
        <p:nvPicPr>
          <p:cNvPr id="8" name="Рисунок 7" descr="https://vplate.ru/images/article/orig/2019/01/zhenskie-pricheski-40-h-godov-67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8759">
            <a:off x="2351691" y="1326324"/>
            <a:ext cx="1896368" cy="27005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462" name="Прямоугольник 8"/>
          <p:cNvSpPr>
            <a:spLocks noChangeArrowheads="1"/>
          </p:cNvSpPr>
          <p:nvPr/>
        </p:nvSpPr>
        <p:spPr bwMode="auto">
          <a:xfrm>
            <a:off x="395288" y="4221163"/>
            <a:ext cx="4032250" cy="224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Times New Roman" pitchFamily="18" charset="0"/>
              </a:rPr>
              <a:t>В 40-х годы на пике популярности был</a:t>
            </a:r>
            <a:r>
              <a:rPr lang="ru-RU" sz="1400" b="1">
                <a:latin typeface="Times New Roman" pitchFamily="18" charset="0"/>
              </a:rPr>
              <a:t> двойной валик на средней длине волос. </a:t>
            </a:r>
            <a:r>
              <a:rPr lang="ru-RU" sz="1400">
                <a:latin typeface="Times New Roman" pitchFamily="18" charset="0"/>
              </a:rPr>
              <a:t>Основная характеристика прически заключается в симметричной укладке. Волосы предварительно разделялись на две половины четким пробором. Верхние пряди с обеих сторон закручивались валиком и фиксировались шпильками. С затылочной части локоны также можно было собрать, но чаще всего их оставляли свободно свисающими</a:t>
            </a:r>
          </a:p>
        </p:txBody>
      </p:sp>
      <p:pic>
        <p:nvPicPr>
          <p:cNvPr id="19463" name="Рисунок 9" descr="Мода сороковых годов ХХ века"/>
          <p:cNvPicPr>
            <a:picLocks noChangeAspect="1" noChangeArrowheads="1"/>
          </p:cNvPicPr>
          <p:nvPr/>
        </p:nvPicPr>
        <p:blipFill>
          <a:blip r:embed="rId5"/>
          <a:srcRect l="78168" b="60706"/>
          <a:stretch>
            <a:fillRect/>
          </a:stretch>
        </p:blipFill>
        <p:spPr bwMode="auto">
          <a:xfrm>
            <a:off x="1403350" y="2708275"/>
            <a:ext cx="1247775" cy="138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http://mtdata.ru/u5/photoF971/20869018839-0/original.jpg"/>
          <p:cNvPicPr/>
          <p:nvPr/>
        </p:nvPicPr>
        <p:blipFill>
          <a:blip r:embed="rId6"/>
          <a:srcRect l="67057" t="18778" r="3512" b="60222"/>
          <a:stretch>
            <a:fillRect/>
          </a:stretch>
        </p:blipFill>
        <p:spPr bwMode="auto">
          <a:xfrm rot="660042">
            <a:off x="7104063" y="4795838"/>
            <a:ext cx="1676400" cy="18002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Рисунок 11" descr="https://pp.userapi.com/c630617/v630617326/29be9/HTdO_w8Ld1w.jpg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 rot="20796332">
            <a:off x="5133975" y="4656138"/>
            <a:ext cx="1211263" cy="18716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70767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   Обувь</a:t>
            </a:r>
            <a:endParaRPr lang="ru-RU" dirty="0"/>
          </a:p>
        </p:txBody>
      </p:sp>
      <p:sp>
        <p:nvSpPr>
          <p:cNvPr id="20482" name="Текст 2"/>
          <p:cNvSpPr>
            <a:spLocks noGrp="1"/>
          </p:cNvSpPr>
          <p:nvPr>
            <p:ph type="body" idx="2"/>
          </p:nvPr>
        </p:nvSpPr>
        <p:spPr>
          <a:xfrm>
            <a:off x="457200" y="1125538"/>
            <a:ext cx="4259263" cy="5000625"/>
          </a:xfrm>
        </p:spPr>
        <p:txBody>
          <a:bodyPr/>
          <a:lstStyle/>
          <a:p>
            <a:r>
              <a:rPr lang="ru-RU" sz="1600" smtClean="0">
                <a:solidFill>
                  <a:schemeClr val="bg1"/>
                </a:solidFill>
              </a:rPr>
              <a:t>В СССР альтернативой вожделенным чулкам стали белые носочки</a:t>
            </a:r>
            <a:r>
              <a:rPr lang="ru-RU" sz="1600" b="1" smtClean="0">
                <a:solidFill>
                  <a:schemeClr val="bg1"/>
                </a:solidFill>
              </a:rPr>
              <a:t>. </a:t>
            </a:r>
            <a:r>
              <a:rPr lang="ru-RU" sz="1600" smtClean="0">
                <a:solidFill>
                  <a:schemeClr val="bg1"/>
                </a:solidFill>
              </a:rPr>
              <a:t>Девушка в платье с подкладными плечиками или рукавами-фонариками в </a:t>
            </a:r>
            <a:r>
              <a:rPr lang="ru-RU" sz="1600" u="sng" smtClean="0">
                <a:solidFill>
                  <a:schemeClr val="bg1"/>
                </a:solidFill>
              </a:rPr>
              <a:t>белых носочках </a:t>
            </a:r>
            <a:r>
              <a:rPr lang="ru-RU" sz="1600" smtClean="0">
                <a:solidFill>
                  <a:schemeClr val="bg1"/>
                </a:solidFill>
              </a:rPr>
              <a:t>и лодочках на маленьком каблучке или босоножках – своеобразный символ эпохи 40-х.</a:t>
            </a:r>
          </a:p>
          <a:p>
            <a:endParaRPr lang="ru-RU" smtClean="0"/>
          </a:p>
        </p:txBody>
      </p:sp>
      <p:pic>
        <p:nvPicPr>
          <p:cNvPr id="5" name="Содержимое 4" descr="Обувь в стиле 40-х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292725" y="260350"/>
            <a:ext cx="3095625" cy="3097213"/>
          </a:xfrm>
          <a:ln w="38100" cap="sq">
            <a:solidFill>
              <a:srgbClr val="000000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 descr="hello_html_22320433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2781300"/>
            <a:ext cx="3887788" cy="25923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0485" name="Прямоугольник 5"/>
          <p:cNvSpPr>
            <a:spLocks noChangeArrowheads="1"/>
          </p:cNvSpPr>
          <p:nvPr/>
        </p:nvSpPr>
        <p:spPr bwMode="auto">
          <a:xfrm>
            <a:off x="4787900" y="3500438"/>
            <a:ext cx="338455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>
                <a:latin typeface="Times New Roman" pitchFamily="18" charset="0"/>
              </a:rPr>
              <a:t>Одной из самых распространенных моделей женской обуви 1940 х годов в нашей стране были полуботинки со шнуровкой на небольшом каблучке и туфли лодочки.</a:t>
            </a:r>
          </a:p>
        </p:txBody>
      </p:sp>
      <p:pic>
        <p:nvPicPr>
          <p:cNvPr id="8" name="Рисунок 7" descr="http://www.great-country.ru/images/articles/moda/1945_002/0_3bf99_c3b687d0_XL.jpg"/>
          <p:cNvPicPr/>
          <p:nvPr/>
        </p:nvPicPr>
        <p:blipFill>
          <a:blip r:embed="rId4" cstate="print"/>
          <a:srcRect l="37217" t="875" r="25891" b="73250"/>
          <a:stretch>
            <a:fillRect/>
          </a:stretch>
        </p:blipFill>
        <p:spPr bwMode="auto">
          <a:xfrm>
            <a:off x="6948264" y="4941168"/>
            <a:ext cx="1883668" cy="15841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5472608" cy="922114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400" dirty="0" smtClean="0"/>
              <a:t>Головные дамские уборы и аксессуары</a:t>
            </a:r>
            <a:endParaRPr lang="ru-RU" sz="2400" dirty="0"/>
          </a:p>
        </p:txBody>
      </p:sp>
      <p:pic>
        <p:nvPicPr>
          <p:cNvPr id="4" name="Содержимое 3" descr="https://club.season.ru/uploads/post/28840/304/post-28840-1413324304.jpg"/>
          <p:cNvPicPr>
            <a:picLocks noGrp="1"/>
          </p:cNvPicPr>
          <p:nvPr>
            <p:ph idx="1"/>
          </p:nvPr>
        </p:nvPicPr>
        <p:blipFill>
          <a:blip r:embed="rId2" cstate="print"/>
          <a:srcRect t="1938" r="6469" b="61254"/>
          <a:stretch>
            <a:fillRect/>
          </a:stretch>
        </p:blipFill>
        <p:spPr>
          <a:xfrm>
            <a:off x="179512" y="1052736"/>
            <a:ext cx="4493105" cy="1944216"/>
          </a:xfrm>
          <a:effectLst>
            <a:softEdge rad="112500"/>
          </a:effectLst>
        </p:spPr>
      </p:pic>
      <p:pic>
        <p:nvPicPr>
          <p:cNvPr id="5" name="Рисунок 4" descr="https://www.vr-gazeta.ru/upload/%D1%80%D0%B8%D0%BE%D1%80%D0%B8%D1%82%D0%B0-35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156620"/>
            <a:ext cx="4835227" cy="37013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https://wiki.wildberries.ru/img/2013/11/%D0%9D%D0%BE%D1%80%D0%BC%D0%B0%D0%BD-%D0%A5%D0%B0%D1%80%D1%82%D0%BD%D0%B5%D0%BB%D0%BB.jpg"/>
          <p:cNvPicPr/>
          <p:nvPr/>
        </p:nvPicPr>
        <p:blipFill>
          <a:blip r:embed="rId4" cstate="print"/>
          <a:srcRect b="51746"/>
          <a:stretch>
            <a:fillRect/>
          </a:stretch>
        </p:blipFill>
        <p:spPr bwMode="auto">
          <a:xfrm>
            <a:off x="5292080" y="332656"/>
            <a:ext cx="3443461" cy="2160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361" name="Picture 1" descr="0_3bf9b_f128127_XL"/>
          <p:cNvPicPr>
            <a:picLocks noChangeAspect="1" noChangeArrowheads="1"/>
          </p:cNvPicPr>
          <p:nvPr/>
        </p:nvPicPr>
        <p:blipFill>
          <a:blip r:embed="rId5">
            <a:lum contrast="30000"/>
          </a:blip>
          <a:srcRect/>
          <a:stretch>
            <a:fillRect/>
          </a:stretch>
        </p:blipFill>
        <p:spPr bwMode="auto">
          <a:xfrm>
            <a:off x="6156325" y="2781300"/>
            <a:ext cx="2808288" cy="39338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2000" dirty="0" smtClean="0"/>
              <a:t>И после войны продолжали носить военную форму, т.к. был тотальный дефицит материалов для производства тканей и готовых изделий</a:t>
            </a:r>
            <a:endParaRPr lang="ru-RU" sz="2000" dirty="0"/>
          </a:p>
        </p:txBody>
      </p:sp>
      <p:pic>
        <p:nvPicPr>
          <p:cNvPr id="4" name="Содержимое 3" descr="http://s018.radikal.ru/i510/1412/13/f7ef34938bdc.jpg"/>
          <p:cNvPicPr>
            <a:picLocks noGrp="1"/>
          </p:cNvPicPr>
          <p:nvPr>
            <p:ph idx="1"/>
          </p:nvPr>
        </p:nvPicPr>
        <p:blipFill>
          <a:blip r:embed="rId2" cstate="print"/>
          <a:srcRect l="23250" t="8313" r="24301" b="5868"/>
          <a:stretch>
            <a:fillRect/>
          </a:stretch>
        </p:blipFill>
        <p:spPr>
          <a:xfrm>
            <a:off x="4499992" y="1916832"/>
            <a:ext cx="3888432" cy="4248472"/>
          </a:xfrm>
          <a:effectLst>
            <a:softEdge rad="112500"/>
          </a:effectLst>
        </p:spPr>
      </p:pic>
      <p:pic>
        <p:nvPicPr>
          <p:cNvPr id="6" name="Рисунок 5" descr="http://livinghistory.ru/uploads/monthly_10_2016/post-18219-0-29232000-147783993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3933056"/>
            <a:ext cx="1783750" cy="249512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Рисунок 6" descr="https://pbs.twimg.com/media/DcVLQDyUwAAG6G9.jpg:large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1412776"/>
            <a:ext cx="2965667" cy="240548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just-interes.ru/wp-content/uploads/2019/11/img200.3liw2keywiw48k404cwkkssgs.ejcuplo1l0oo0sk8c40s8osc4.th_.jpe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501008"/>
            <a:ext cx="2239516" cy="3096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 descr="https://www.casual-info.ru/moda/modapic/26917/forty_223.jpg"/>
          <p:cNvPicPr/>
          <p:nvPr/>
        </p:nvPicPr>
        <p:blipFill>
          <a:blip r:embed="rId3" cstate="print"/>
          <a:srcRect l="1786" t="36333"/>
          <a:stretch>
            <a:fillRect/>
          </a:stretch>
        </p:blipFill>
        <p:spPr bwMode="auto">
          <a:xfrm>
            <a:off x="5796136" y="332656"/>
            <a:ext cx="2809875" cy="27879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 descr="http://www.romanelkin.com/wp-content/uploads/2013/05/pobeda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476672"/>
            <a:ext cx="4277866" cy="26763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https://im0-tub-ru.yandex.net/i?id=f4ad7b3435f13a3aa3dcbc03bf2ebb25-l&amp;n=13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0232" y="3356992"/>
            <a:ext cx="2304256" cy="3384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https://img-fotki.yandex.ru/get/5819/9890381.3b/0_99f45_adf79303_XXL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15816" y="3573016"/>
            <a:ext cx="3482975" cy="25408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3008313" cy="504056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sz="2400" b="1" dirty="0" smtClean="0"/>
              <a:t>Мужская мода</a:t>
            </a:r>
            <a:endParaRPr lang="ru-RU" sz="2400" b="1" dirty="0"/>
          </a:p>
        </p:txBody>
      </p:sp>
      <p:sp>
        <p:nvSpPr>
          <p:cNvPr id="24578" name="Текст 2"/>
          <p:cNvSpPr>
            <a:spLocks noGrp="1"/>
          </p:cNvSpPr>
          <p:nvPr>
            <p:ph type="body" idx="2"/>
          </p:nvPr>
        </p:nvSpPr>
        <p:spPr>
          <a:xfrm>
            <a:off x="457200" y="908050"/>
            <a:ext cx="3008313" cy="5113338"/>
          </a:xfrm>
        </p:spPr>
        <p:txBody>
          <a:bodyPr/>
          <a:lstStyle/>
          <a:p>
            <a:r>
              <a:rPr lang="ru-RU" sz="1600" smtClean="0">
                <a:solidFill>
                  <a:schemeClr val="bg1"/>
                </a:solidFill>
              </a:rPr>
              <a:t>Мужская </a:t>
            </a:r>
            <a:r>
              <a:rPr lang="ru-RU" sz="1600" b="1" smtClean="0">
                <a:solidFill>
                  <a:schemeClr val="bg1"/>
                </a:solidFill>
              </a:rPr>
              <a:t>мода</a:t>
            </a:r>
            <a:r>
              <a:rPr lang="ru-RU" sz="1600" smtClean="0">
                <a:solidFill>
                  <a:schemeClr val="bg1"/>
                </a:solidFill>
              </a:rPr>
              <a:t> на протяжении 1940-х годов менялась не так быстро, как женская.</a:t>
            </a:r>
          </a:p>
          <a:p>
            <a:r>
              <a:rPr lang="ru-RU" sz="1600" smtClean="0">
                <a:solidFill>
                  <a:schemeClr val="bg1"/>
                </a:solidFill>
              </a:rPr>
              <a:t> Во второй половине 1940-х годов в мужской моде </a:t>
            </a:r>
            <a:r>
              <a:rPr lang="ru-RU" sz="1600" u="sng" smtClean="0">
                <a:solidFill>
                  <a:schemeClr val="bg1"/>
                </a:solidFill>
              </a:rPr>
              <a:t>преобладают массивные двубортные пиджаки и широкие брюки,</a:t>
            </a:r>
            <a:r>
              <a:rPr lang="ru-RU" sz="1600" smtClean="0">
                <a:solidFill>
                  <a:schemeClr val="bg1"/>
                </a:solidFill>
              </a:rPr>
              <a:t> огромные пальто, словно с чужого плеча. Распространенный в народе мужской ансамбль тех лет - </a:t>
            </a:r>
            <a:r>
              <a:rPr lang="ru-RU" sz="1600" u="sng" smtClean="0">
                <a:solidFill>
                  <a:schemeClr val="bg1"/>
                </a:solidFill>
              </a:rPr>
              <a:t>брюки, заправленные в сапоги, пиджак и кепка на голове, </a:t>
            </a:r>
            <a:r>
              <a:rPr lang="ru-RU" sz="1600" smtClean="0">
                <a:solidFill>
                  <a:schemeClr val="bg1"/>
                </a:solidFill>
              </a:rPr>
              <a:t>кроме того, популярны </a:t>
            </a:r>
            <a:r>
              <a:rPr lang="ru-RU" sz="1600" u="sng" smtClean="0">
                <a:solidFill>
                  <a:schemeClr val="bg1"/>
                </a:solidFill>
              </a:rPr>
              <a:t>вязаные жилеты и свитеры, надетые на рубашку под пиджак</a:t>
            </a:r>
            <a:r>
              <a:rPr lang="ru-RU" sz="1600" smtClean="0">
                <a:solidFill>
                  <a:schemeClr val="bg1"/>
                </a:solidFill>
              </a:rPr>
              <a:t>. </a:t>
            </a:r>
          </a:p>
          <a:p>
            <a:r>
              <a:rPr lang="ru-RU" sz="1600" smtClean="0">
                <a:solidFill>
                  <a:schemeClr val="bg1"/>
                </a:solidFill>
              </a:rPr>
              <a:t>Галстуки этого периода широкие и короткие, чаще всего из шелка и шелка-полотна, популярные рисунки - в горошек и полоску.</a:t>
            </a:r>
          </a:p>
          <a:p>
            <a:endParaRPr lang="ru-RU" sz="1600" smtClean="0">
              <a:solidFill>
                <a:schemeClr val="bg1"/>
              </a:solidFill>
            </a:endParaRPr>
          </a:p>
        </p:txBody>
      </p:sp>
      <p:pic>
        <p:nvPicPr>
          <p:cNvPr id="5" name="Содержимое 4" descr="https://patterneasy.com/sites/default/files/styles/watermark/public/1940s.jpg?itok=aGu7KW6z"/>
          <p:cNvPicPr>
            <a:picLocks noGrp="1"/>
          </p:cNvPicPr>
          <p:nvPr>
            <p:ph sz="half" idx="1"/>
          </p:nvPr>
        </p:nvPicPr>
        <p:blipFill>
          <a:blip r:embed="rId2"/>
          <a:srcRect l="25513" t="3387" r="47865" b="-2015"/>
          <a:stretch>
            <a:fillRect/>
          </a:stretch>
        </p:blipFill>
        <p:spPr>
          <a:xfrm>
            <a:off x="3995738" y="476250"/>
            <a:ext cx="1558925" cy="4032250"/>
          </a:xfrm>
          <a:ln w="38100" cap="sq">
            <a:solidFill>
              <a:srgbClr val="000000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 descr="https://patterneasy.com/sites/default/files/styles/watermark/public/1940s.jpg?itok=aGu7KW6z"/>
          <p:cNvPicPr/>
          <p:nvPr/>
        </p:nvPicPr>
        <p:blipFill>
          <a:blip r:embed="rId2"/>
          <a:srcRect l="54516" b="5819"/>
          <a:stretch>
            <a:fillRect/>
          </a:stretch>
        </p:blipFill>
        <p:spPr bwMode="auto">
          <a:xfrm>
            <a:off x="6659563" y="188913"/>
            <a:ext cx="1924050" cy="29622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 descr="https://i.pinimg.com/736x/4e/8b/43/4e8b43a40d1a0aa9466b1e4bd3d19f3f---soviet-union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3356992"/>
            <a:ext cx="2304256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Текст 2"/>
          <p:cNvSpPr>
            <a:spLocks noGrp="1"/>
          </p:cNvSpPr>
          <p:nvPr>
            <p:ph type="body" idx="4294967295"/>
          </p:nvPr>
        </p:nvSpPr>
        <p:spPr>
          <a:xfrm>
            <a:off x="323850" y="620713"/>
            <a:ext cx="3887788" cy="5505450"/>
          </a:xfrm>
        </p:spPr>
        <p:txBody>
          <a:bodyPr/>
          <a:lstStyle/>
          <a:p>
            <a:r>
              <a:rPr lang="ru-RU" sz="1600" smtClean="0">
                <a:solidFill>
                  <a:schemeClr val="bg1"/>
                </a:solidFill>
              </a:rPr>
              <a:t>     Очень распространенной вещью молодежного мужского гардероба были курточки с контрастной кокеткой и несколькими карманами, еще с 1940-х годов получившие в народе </a:t>
            </a:r>
            <a:r>
              <a:rPr lang="ru-RU" sz="1600" b="1" smtClean="0">
                <a:solidFill>
                  <a:schemeClr val="bg1"/>
                </a:solidFill>
              </a:rPr>
              <a:t>название «хулиганки», </a:t>
            </a:r>
            <a:r>
              <a:rPr lang="ru-RU" sz="1600" smtClean="0">
                <a:solidFill>
                  <a:schemeClr val="bg1"/>
                </a:solidFill>
              </a:rPr>
              <a:t>кроме того, в Ленинграде их называли «москвичками», а в Москве «ленинградками». А еще они назывались "бобочками". Такие укороченные курточки с молнией на груди, выпускались советскими швейниками в нескольких вариантах, а те, кому не досталось готовое изделие, носили импровизации, сшитые дома из старых вещей. Особым шиком были короткие спортивного покроя куртки на молнии, с накладными карманами на груди.</a:t>
            </a:r>
          </a:p>
        </p:txBody>
      </p:sp>
      <p:pic>
        <p:nvPicPr>
          <p:cNvPr id="5" name="Содержимое 4" descr="https://s00.yaplakal.com/pics/pics_original/3/0/1/581103.jpg"/>
          <p:cNvPicPr>
            <a:picLocks noGrp="1"/>
          </p:cNvPicPr>
          <p:nvPr>
            <p:ph sz="half" idx="4294967295"/>
          </p:nvPr>
        </p:nvPicPr>
        <p:blipFill>
          <a:blip r:embed="rId2"/>
          <a:srcRect l="10583" t="7212" r="19669"/>
          <a:stretch>
            <a:fillRect/>
          </a:stretch>
        </p:blipFill>
        <p:spPr>
          <a:xfrm>
            <a:off x="4824413" y="260350"/>
            <a:ext cx="4319587" cy="4032250"/>
          </a:xfrm>
          <a:ln w="38100" cap="sq">
            <a:solidFill>
              <a:srgbClr val="000000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 descr="https://i.pinimg.com/736x/29/35/90/293590a89d95b25570e30af07632222a---mid-century.jpg"/>
          <p:cNvPicPr/>
          <p:nvPr/>
        </p:nvPicPr>
        <p:blipFill>
          <a:blip r:embed="rId3" cstate="print"/>
          <a:srcRect l="48667"/>
          <a:stretch>
            <a:fillRect/>
          </a:stretch>
        </p:blipFill>
        <p:spPr bwMode="auto">
          <a:xfrm>
            <a:off x="6372200" y="3429000"/>
            <a:ext cx="2592288" cy="309525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Текст 2"/>
          <p:cNvSpPr>
            <a:spLocks noGrp="1"/>
          </p:cNvSpPr>
          <p:nvPr>
            <p:ph type="body" idx="4294967295"/>
          </p:nvPr>
        </p:nvSpPr>
        <p:spPr>
          <a:xfrm>
            <a:off x="0" y="404813"/>
            <a:ext cx="1954213" cy="647700"/>
          </a:xfrm>
        </p:spPr>
        <p:txBody>
          <a:bodyPr/>
          <a:lstStyle/>
          <a:p>
            <a:r>
              <a:rPr lang="ru-RU" b="1" i="1" smtClean="0">
                <a:solidFill>
                  <a:schemeClr val="bg1"/>
                </a:solidFill>
              </a:rPr>
              <a:t>Обувь </a:t>
            </a:r>
          </a:p>
        </p:txBody>
      </p:sp>
      <p:sp>
        <p:nvSpPr>
          <p:cNvPr id="26626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6011863" y="2133600"/>
            <a:ext cx="2376487" cy="719138"/>
          </a:xfrm>
        </p:spPr>
        <p:txBody>
          <a:bodyPr/>
          <a:lstStyle/>
          <a:p>
            <a:r>
              <a:rPr lang="ru-RU" b="1" i="1" smtClean="0">
                <a:solidFill>
                  <a:schemeClr val="bg1"/>
                </a:solidFill>
              </a:rPr>
              <a:t>кепка</a:t>
            </a:r>
          </a:p>
        </p:txBody>
      </p:sp>
      <p:pic>
        <p:nvPicPr>
          <p:cNvPr id="7" name="Содержимое 6" descr="ботинки 7"/>
          <p:cNvPicPr>
            <a:picLocks noGrp="1"/>
          </p:cNvPicPr>
          <p:nvPr>
            <p:ph sz="quarter" idx="4294967295"/>
          </p:nvPr>
        </p:nvPicPr>
        <p:blipFill>
          <a:blip r:embed="rId2">
            <a:lum bright="10000"/>
          </a:blip>
          <a:srcRect/>
          <a:stretch>
            <a:fillRect/>
          </a:stretch>
        </p:blipFill>
        <p:spPr>
          <a:xfrm>
            <a:off x="539750" y="1125538"/>
            <a:ext cx="4040188" cy="2441575"/>
          </a:xfrm>
          <a:ln w="38100" cap="sq">
            <a:solidFill>
              <a:srgbClr val="000000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Содержимое 8" descr="https://i.pinimg.com/originals/f2/47/6e/f2476e17918a57a6b04ffdd60a71d081.jpg"/>
          <p:cNvPicPr>
            <a:picLocks noGrp="1"/>
          </p:cNvPicPr>
          <p:nvPr>
            <p:ph sz="quarter"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4859338" y="3068638"/>
            <a:ext cx="4041775" cy="3451225"/>
          </a:xfrm>
          <a:ln w="38100" cap="sq">
            <a:solidFill>
              <a:srgbClr val="000000"/>
            </a:solidFill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Рисунок 7" descr="200"/>
          <p:cNvPicPr/>
          <p:nvPr/>
        </p:nvPicPr>
        <p:blipFill>
          <a:blip r:embed="rId4" cstate="print">
            <a:lum contrast="10000"/>
          </a:blip>
          <a:srcRect/>
          <a:stretch>
            <a:fillRect/>
          </a:stretch>
        </p:blipFill>
        <p:spPr bwMode="auto">
          <a:xfrm>
            <a:off x="683568" y="3861048"/>
            <a:ext cx="1949279" cy="2376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7283152" cy="648072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Дети</a:t>
            </a:r>
            <a:endParaRPr lang="ru-RU" dirty="0"/>
          </a:p>
        </p:txBody>
      </p:sp>
      <p:pic>
        <p:nvPicPr>
          <p:cNvPr id="5" name="Содержимое 4" descr="https://mtdata.ru/u24/photo9B5C/20187915699-0/original.jpg"/>
          <p:cNvPicPr>
            <a:picLocks noGrp="1"/>
          </p:cNvPicPr>
          <p:nvPr>
            <p:ph sz="half" idx="1"/>
          </p:nvPr>
        </p:nvPicPr>
        <p:blipFill>
          <a:blip r:embed="rId2" cstate="print"/>
          <a:srcRect l="8178" t="21635" r="59433" b="10577"/>
          <a:stretch>
            <a:fillRect/>
          </a:stretch>
        </p:blipFill>
        <p:spPr>
          <a:xfrm>
            <a:off x="179512" y="188640"/>
            <a:ext cx="2694725" cy="4065315"/>
          </a:xfr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Содержимое 5" descr="https://ic.pics.livejournal.com/a_dedushkin/11542116/249442/249442_1000.jpg"/>
          <p:cNvPicPr>
            <a:picLocks noGrp="1"/>
          </p:cNvPicPr>
          <p:nvPr>
            <p:ph sz="half" idx="2"/>
          </p:nvPr>
        </p:nvPicPr>
        <p:blipFill>
          <a:blip r:embed="rId3" cstate="print"/>
          <a:srcRect l="17317" t="17815" r="26563" b="1663"/>
          <a:stretch>
            <a:fillRect/>
          </a:stretch>
        </p:blipFill>
        <p:spPr>
          <a:xfrm>
            <a:off x="5364088" y="260648"/>
            <a:ext cx="3610744" cy="3469998"/>
          </a:xfr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https://i.pinimg.com/736x/c1/57/ff/c157ff55c7ed9eda9e0cd719f5163f02--fashion-sketches-vintage-patterns.jpg"/>
          <p:cNvPicPr/>
          <p:nvPr/>
        </p:nvPicPr>
        <p:blipFill>
          <a:blip r:embed="rId4" cstate="print">
            <a:lum bright="-20000" contrast="10000"/>
          </a:blip>
          <a:srcRect l="34474" t="6053" b="46247"/>
          <a:stretch>
            <a:fillRect/>
          </a:stretch>
        </p:blipFill>
        <p:spPr bwMode="auto">
          <a:xfrm>
            <a:off x="2771800" y="3068960"/>
            <a:ext cx="3744416" cy="3600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https://i.pinimg.com/236x/6b/c5/01/6bc50166a4d85dd56ecff77b1cc39537--images-vintage-file.jpg"/>
          <p:cNvPicPr/>
          <p:nvPr/>
        </p:nvPicPr>
        <p:blipFill>
          <a:blip r:embed="rId5" cstate="print">
            <a:lum bright="-20000"/>
          </a:blip>
          <a:srcRect/>
          <a:stretch>
            <a:fillRect/>
          </a:stretch>
        </p:blipFill>
        <p:spPr bwMode="auto">
          <a:xfrm>
            <a:off x="251520" y="3717032"/>
            <a:ext cx="2088232" cy="29523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https://xn----7sblqwdegk2n.xn--p1ai/uploads/posts/2019-02/1551332565_s.jpg"/>
          <p:cNvPicPr/>
          <p:nvPr/>
        </p:nvPicPr>
        <p:blipFill>
          <a:blip r:embed="rId6" cstate="print"/>
          <a:srcRect l="10102" r="57830" b="1831"/>
          <a:stretch>
            <a:fillRect/>
          </a:stretch>
        </p:blipFill>
        <p:spPr bwMode="auto">
          <a:xfrm rot="262123">
            <a:off x="7000091" y="3278721"/>
            <a:ext cx="1695289" cy="331600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000" dirty="0" smtClean="0"/>
              <a:t>Детской моде не уделялось должного внимания.</a:t>
            </a:r>
            <a:br>
              <a:rPr lang="ru-RU" sz="2000" dirty="0" smtClean="0"/>
            </a:br>
            <a:r>
              <a:rPr lang="ru-RU" sz="2000" dirty="0" smtClean="0"/>
              <a:t> Мы можем проследить  как одевались дети по фотографиям </a:t>
            </a:r>
            <a:br>
              <a:rPr lang="ru-RU" sz="2000" dirty="0" smtClean="0"/>
            </a:br>
            <a:r>
              <a:rPr lang="ru-RU" sz="2000" dirty="0" smtClean="0"/>
              <a:t>или  по плакатам того времени</a:t>
            </a:r>
            <a:endParaRPr lang="ru-RU" sz="2000" dirty="0"/>
          </a:p>
        </p:txBody>
      </p:sp>
      <p:pic>
        <p:nvPicPr>
          <p:cNvPr id="28674" name="Рисунок 2" descr="Педагогический плакат / Назад в СССР / Back in USS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1557338"/>
            <a:ext cx="3024187" cy="410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Рисунок 3" descr="Будь чист, опрятен, пионер, показывай во всем пример! (1953 год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35600" y="1557338"/>
            <a:ext cx="2643188" cy="401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952</TotalTime>
  <Words>614</Words>
  <Application>Microsoft Office PowerPoint</Application>
  <PresentationFormat>Экран (4:3)</PresentationFormat>
  <Paragraphs>65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Апекс</vt:lpstr>
      <vt:lpstr>История костюма «МОДА 40-х»  </vt:lpstr>
      <vt:lpstr>Презентация Тема ОП «История костюма»  Тема презентации «Мода 40-х» В преддверии празднования и участия в мероприятиях, посвященных 75-ти летию  Победы в Великой отечественной войне наш коллектив театр моды «Мирослава» разработал коллекцию в стиле 40-х годов.  С коллекцией  планируется участие во всероссийском Арт-проекте «РиоРита – радость Победы».  </vt:lpstr>
      <vt:lpstr>Слайд 3</vt:lpstr>
      <vt:lpstr>Арт-проект «РиоРита – радость Победы» – первая в России сетевая культурная реконструкция городской атмосферы 9 мая 1945 года.</vt:lpstr>
      <vt:lpstr>Женская мода 40-х годав</vt:lpstr>
      <vt:lpstr>   Ткани</vt:lpstr>
      <vt:lpstr>   Трофейная мода</vt:lpstr>
      <vt:lpstr>Прически</vt:lpstr>
      <vt:lpstr>   Обувь</vt:lpstr>
      <vt:lpstr>Головные дамские уборы и аксессуары</vt:lpstr>
      <vt:lpstr>И после войны продолжали носить военную форму, т.к. был тотальный дефицит материалов для производства тканей и готовых изделий</vt:lpstr>
      <vt:lpstr>Слайд 12</vt:lpstr>
      <vt:lpstr>Мужская мода</vt:lpstr>
      <vt:lpstr>Слайд 14</vt:lpstr>
      <vt:lpstr>Слайд 15</vt:lpstr>
      <vt:lpstr>Дети</vt:lpstr>
      <vt:lpstr>Детской моде не уделялось должного внимания.  Мы можем проследить  как одевались дети по фотографиям  или  по плакатам того времени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МОДА 40-х Арт-проект «РиоРита – радость Победы» – культурная реконструкция городской атмосферы 9 мая 1945 года</dc:title>
  <dc:creator>ДДТ-02</dc:creator>
  <cp:lastModifiedBy>User Windows</cp:lastModifiedBy>
  <cp:revision>97</cp:revision>
  <dcterms:created xsi:type="dcterms:W3CDTF">2020-01-24T06:35:11Z</dcterms:created>
  <dcterms:modified xsi:type="dcterms:W3CDTF">2021-10-18T11:01:40Z</dcterms:modified>
</cp:coreProperties>
</file>