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88" r:id="rId1"/>
  </p:sldMasterIdLst>
  <p:sldIdLst>
    <p:sldId id="316" r:id="rId2"/>
    <p:sldId id="317" r:id="rId3"/>
    <p:sldId id="321" r:id="rId4"/>
    <p:sldId id="308" r:id="rId5"/>
    <p:sldId id="303" r:id="rId6"/>
    <p:sldId id="257" r:id="rId7"/>
    <p:sldId id="301" r:id="rId8"/>
    <p:sldId id="299" r:id="rId9"/>
    <p:sldId id="309" r:id="rId10"/>
    <p:sldId id="279" r:id="rId11"/>
    <p:sldId id="304" r:id="rId12"/>
    <p:sldId id="310" r:id="rId13"/>
    <p:sldId id="311" r:id="rId14"/>
    <p:sldId id="313" r:id="rId15"/>
    <p:sldId id="318" r:id="rId16"/>
    <p:sldId id="319" r:id="rId17"/>
    <p:sldId id="307" r:id="rId18"/>
    <p:sldId id="320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4ECF6"/>
    <a:srgbClr val="F418E4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28.10.2021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28.10.2021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28.10.2021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28.10.2021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28.10.2021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28.10.2021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28.10.2021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28.10.2021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28.10.2021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28.10.2021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28.10.2021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28.10.2021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xmlns="" id="{A7FBA5FB-EA33-4B66-B480-46EFF84EC81A}"/>
              </a:ext>
            </a:extLst>
          </p:cNvPr>
          <p:cNvSpPr/>
          <p:nvPr userDrawn="1"/>
        </p:nvSpPr>
        <p:spPr>
          <a:xfrm>
            <a:off x="-1" y="0"/>
            <a:ext cx="9169879" cy="68580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Рамка 7">
            <a:extLst>
              <a:ext uri="{FF2B5EF4-FFF2-40B4-BE49-F238E27FC236}">
                <a16:creationId xmlns:a16="http://schemas.microsoft.com/office/drawing/2014/main" xmlns="" id="{8706A2CF-6A12-44F1-ADD6-4A1298782601}"/>
              </a:ext>
            </a:extLst>
          </p:cNvPr>
          <p:cNvSpPr/>
          <p:nvPr userDrawn="1"/>
        </p:nvSpPr>
        <p:spPr>
          <a:xfrm>
            <a:off x="0" y="0"/>
            <a:ext cx="9160526" cy="6858000"/>
          </a:xfrm>
          <a:prstGeom prst="frame">
            <a:avLst>
              <a:gd name="adj1" fmla="val 1865"/>
            </a:avLst>
          </a:prstGeom>
          <a:pattFill prst="pct80">
            <a:fgClr>
              <a:schemeClr val="accent4"/>
            </a:fgClr>
            <a:bgClr>
              <a:schemeClr val="bg1"/>
            </a:bgClr>
          </a:patt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89" r:id="rId1"/>
    <p:sldLayoutId id="2147483890" r:id="rId2"/>
    <p:sldLayoutId id="2147483891" r:id="rId3"/>
    <p:sldLayoutId id="2147483892" r:id="rId4"/>
    <p:sldLayoutId id="2147483893" r:id="rId5"/>
    <p:sldLayoutId id="2147483894" r:id="rId6"/>
    <p:sldLayoutId id="2147483895" r:id="rId7"/>
    <p:sldLayoutId id="2147483896" r:id="rId8"/>
    <p:sldLayoutId id="2147483897" r:id="rId9"/>
    <p:sldLayoutId id="2147483898" r:id="rId10"/>
    <p:sldLayoutId id="2147483899" r:id="rId11"/>
  </p:sldLayoutIdLst>
  <p:transition spd="slow">
    <p:cover/>
  </p:transition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5217443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4000" dirty="0" smtClean="0">
                <a:cs typeface="Aharoni" pitchFamily="2" charset="-79"/>
              </a:rPr>
              <a:t>Урок Обучение грамоте</a:t>
            </a:r>
          </a:p>
          <a:p>
            <a:pPr>
              <a:buNone/>
            </a:pPr>
            <a:r>
              <a:rPr lang="ru-RU" sz="6000" dirty="0" smtClean="0">
                <a:cs typeface="Aharoni" pitchFamily="2" charset="-79"/>
              </a:rPr>
              <a:t>н</a:t>
            </a:r>
            <a:r>
              <a:rPr lang="ru-RU" sz="6000" dirty="0" smtClean="0">
                <a:cs typeface="Aharoni" pitchFamily="2" charset="-79"/>
              </a:rPr>
              <a:t>а тему : </a:t>
            </a:r>
          </a:p>
          <a:p>
            <a:pPr>
              <a:buNone/>
            </a:pPr>
            <a:r>
              <a:rPr lang="ru-RU" sz="6000" dirty="0" smtClean="0">
                <a:solidFill>
                  <a:srgbClr val="C00000"/>
                </a:solidFill>
                <a:cs typeface="Aharoni" pitchFamily="2" charset="-79"/>
              </a:rPr>
              <a:t>«Буква </a:t>
            </a:r>
            <a:r>
              <a:rPr lang="ru-RU" sz="6000" dirty="0" err="1" smtClean="0">
                <a:solidFill>
                  <a:srgbClr val="C00000"/>
                </a:solidFill>
                <a:cs typeface="Aharoni" pitchFamily="2" charset="-79"/>
              </a:rPr>
              <a:t>В,в</a:t>
            </a:r>
            <a:r>
              <a:rPr lang="ru-RU" sz="6000" dirty="0" smtClean="0">
                <a:solidFill>
                  <a:srgbClr val="C00000"/>
                </a:solidFill>
                <a:cs typeface="Aharoni" pitchFamily="2" charset="-79"/>
              </a:rPr>
              <a:t>. Звуки В, В*.</a:t>
            </a:r>
            <a:endParaRPr lang="ru-RU" sz="6000" dirty="0">
              <a:solidFill>
                <a:srgbClr val="C00000"/>
              </a:solidFill>
              <a:cs typeface="Aharoni" pitchFamily="2" charset="-79"/>
            </a:endParaRPr>
          </a:p>
        </p:txBody>
      </p:sp>
    </p:spTree>
  </p:cSld>
  <p:clrMapOvr>
    <a:masterClrMapping/>
  </p:clrMapOvr>
  <p:transition spd="slow">
    <p:diamond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5793507"/>
          </a:xfrm>
        </p:spPr>
        <p:txBody>
          <a:bodyPr/>
          <a:lstStyle/>
          <a:p>
            <a:pPr algn="ctr">
              <a:buNone/>
            </a:pPr>
            <a:r>
              <a:rPr lang="ru-RU" b="1" dirty="0" smtClean="0">
                <a:ln>
                  <a:solidFill>
                    <a:sysClr val="windowText" lastClr="000000"/>
                  </a:solidFill>
                </a:ln>
                <a:solidFill>
                  <a:srgbClr val="C00000"/>
                </a:solidFill>
              </a:rPr>
              <a:t>Настрой на урок</a:t>
            </a:r>
          </a:p>
          <a:p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539552" y="1340768"/>
            <a:ext cx="8026749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5400" b="1" dirty="0" smtClean="0">
                <a:ln>
                  <a:solidFill>
                    <a:sysClr val="windowText" lastClr="000000"/>
                  </a:solidFill>
                </a:ln>
                <a:latin typeface="Times New Roman" pitchFamily="18" charset="0"/>
                <a:cs typeface="Times New Roman" pitchFamily="18" charset="0"/>
              </a:rPr>
              <a:t>Все расселись по местам</a:t>
            </a:r>
            <a:r>
              <a:rPr lang="ru-RU" b="1" dirty="0" smtClean="0">
                <a:ln>
                  <a:solidFill>
                    <a:sysClr val="windowText" lastClr="000000"/>
                  </a:solidFill>
                </a:ln>
              </a:rPr>
              <a:t>?</a:t>
            </a:r>
            <a:endParaRPr lang="ru-RU" b="1" dirty="0">
              <a:ln>
                <a:solidFill>
                  <a:sysClr val="windowText" lastClr="000000"/>
                </a:solidFill>
              </a:ln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763688" y="2492896"/>
            <a:ext cx="5771709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5400" b="1" dirty="0" smtClean="0">
                <a:ln>
                  <a:solidFill>
                    <a:sysClr val="windowText" lastClr="000000"/>
                  </a:solidFill>
                </a:ln>
                <a:latin typeface="Times New Roman" pitchFamily="18" charset="0"/>
                <a:cs typeface="Times New Roman" pitchFamily="18" charset="0"/>
              </a:rPr>
              <a:t>Никому не тесно?</a:t>
            </a:r>
            <a:endParaRPr lang="ru-RU" sz="5400" b="1" dirty="0">
              <a:ln>
                <a:solidFill>
                  <a:sysClr val="windowText" lastClr="000000"/>
                </a:solidFill>
              </a:ln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763688" y="3501008"/>
            <a:ext cx="5917902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5400" b="1" dirty="0" smtClean="0">
                <a:ln>
                  <a:solidFill>
                    <a:sysClr val="windowText" lastClr="000000"/>
                  </a:solidFill>
                </a:ln>
                <a:latin typeface="Times New Roman" pitchFamily="18" charset="0"/>
                <a:cs typeface="Times New Roman" pitchFamily="18" charset="0"/>
              </a:rPr>
              <a:t>Обещаю на уроке:</a:t>
            </a:r>
            <a:endParaRPr lang="ru-RU" sz="5400" b="1" dirty="0">
              <a:ln>
                <a:solidFill>
                  <a:sysClr val="windowText" lastClr="000000"/>
                </a:solidFill>
              </a:ln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830306" y="4437112"/>
            <a:ext cx="5531194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5400" b="1" dirty="0" smtClean="0">
                <a:ln>
                  <a:solidFill>
                    <a:sysClr val="windowText" lastClr="000000"/>
                  </a:solidFill>
                </a:ln>
                <a:latin typeface="Times New Roman" pitchFamily="18" charset="0"/>
                <a:cs typeface="Times New Roman" pitchFamily="18" charset="0"/>
              </a:rPr>
              <a:t>Будет интересно!</a:t>
            </a:r>
            <a:endParaRPr lang="ru-RU" sz="5400" b="1" dirty="0">
              <a:ln>
                <a:solidFill>
                  <a:sysClr val="windowText" lastClr="000000"/>
                </a:solidFill>
              </a:ln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newsflash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C00000"/>
                </a:solidFill>
              </a:rPr>
              <a:t>Актуализация знаний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001419"/>
          </a:xfrm>
        </p:spPr>
        <p:txBody>
          <a:bodyPr>
            <a:normAutofit/>
          </a:bodyPr>
          <a:lstStyle/>
          <a:p>
            <a:r>
              <a:rPr lang="ru-RU" sz="1800" dirty="0" smtClean="0"/>
              <a:t>1. С какими гласными звуками познакомились на прошлых уроках?</a:t>
            </a:r>
          </a:p>
          <a:p>
            <a:r>
              <a:rPr lang="ru-RU" sz="1800" dirty="0" smtClean="0"/>
              <a:t>2. с какими согласными звуками познакомились на прошлом уроке?</a:t>
            </a:r>
            <a:endParaRPr lang="ru-RU" sz="1800" dirty="0"/>
          </a:p>
        </p:txBody>
      </p:sp>
      <p:pic>
        <p:nvPicPr>
          <p:cNvPr id="4" name="Picture 2" descr="СЛОВОПРЕДЛОЖЕНИЕРЕЧЬСЛОГЗВУКГЛАСНЫЙСОГЛАСНЫЙТВЁРДЫЙМЯГКИЙУДАРНЫЙ&#10;БЕЗУДАРНЫЙЗВ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5656" y="1844824"/>
            <a:ext cx="6336704" cy="47525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sh dir="d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5849888"/>
            <a:ext cx="8229600" cy="1008112"/>
          </a:xfrm>
        </p:spPr>
        <p:txBody>
          <a:bodyPr/>
          <a:lstStyle/>
          <a:p>
            <a:pPr>
              <a:buNone/>
            </a:pPr>
            <a:r>
              <a:rPr lang="ru-RU" dirty="0" smtClean="0">
                <a:solidFill>
                  <a:srgbClr val="00B050"/>
                </a:solidFill>
              </a:rPr>
              <a:t>В</a:t>
            </a:r>
            <a:r>
              <a:rPr lang="ru-RU" dirty="0" smtClean="0"/>
              <a:t>ИШНЯ                                                 </a:t>
            </a:r>
            <a:r>
              <a:rPr lang="ru-RU" dirty="0" smtClean="0">
                <a:solidFill>
                  <a:schemeClr val="tx2"/>
                </a:solidFill>
              </a:rPr>
              <a:t>В</a:t>
            </a:r>
            <a:r>
              <a:rPr lang="ru-RU" dirty="0" smtClean="0"/>
              <a:t>АЗА</a:t>
            </a:r>
            <a:endParaRPr lang="ru-RU" dirty="0"/>
          </a:p>
        </p:txBody>
      </p:sp>
      <p:pic>
        <p:nvPicPr>
          <p:cNvPr id="1026" name="Picture 2" descr="https://e7.pngegg.com/pngimages/869/308/png-clipart-cherry-rush-adventure-game-for-kids-computer-icons-cherry-natural-foods-game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556792"/>
            <a:ext cx="3528392" cy="4179184"/>
          </a:xfrm>
          <a:prstGeom prst="rect">
            <a:avLst/>
          </a:prstGeom>
          <a:noFill/>
        </p:spPr>
      </p:pic>
      <p:pic>
        <p:nvPicPr>
          <p:cNvPr id="1028" name="Picture 4" descr="https://skudelnik.ru/wa-data/public/shop/products/76/08/10876/images/10628/10628.750x0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8" y="1484784"/>
            <a:ext cx="4499992" cy="4499992"/>
          </a:xfrm>
          <a:prstGeom prst="rect">
            <a:avLst/>
          </a:prstGeom>
          <a:noFill/>
        </p:spPr>
      </p:pic>
      <p:pic>
        <p:nvPicPr>
          <p:cNvPr id="6" name="Picture 2" descr="https://fs.znanio.ru/d5af0e/d1/77/ed285fd149fa5598e96f6653d3ea7cc3ca.jpg"/>
          <p:cNvPicPr>
            <a:picLocks noChangeAspect="1" noChangeArrowheads="1"/>
          </p:cNvPicPr>
          <p:nvPr/>
        </p:nvPicPr>
        <p:blipFill>
          <a:blip r:embed="rId4" cstate="print"/>
          <a:srcRect l="13786" t="31145" r="11821" b="37710"/>
          <a:stretch>
            <a:fillRect/>
          </a:stretch>
        </p:blipFill>
        <p:spPr bwMode="auto">
          <a:xfrm>
            <a:off x="1619672" y="260648"/>
            <a:ext cx="5976664" cy="1410224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push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: скругленные углы 5">
            <a:extLst>
              <a:ext uri="{FF2B5EF4-FFF2-40B4-BE49-F238E27FC236}">
                <a16:creationId xmlns:a16="http://schemas.microsoft.com/office/drawing/2014/main" xmlns="" id="{FD436F33-290E-4051-8F54-FE263E28A8A3}"/>
              </a:ext>
            </a:extLst>
          </p:cNvPr>
          <p:cNvSpPr/>
          <p:nvPr/>
        </p:nvSpPr>
        <p:spPr>
          <a:xfrm>
            <a:off x="3563888" y="1412776"/>
            <a:ext cx="1440160" cy="1008112"/>
          </a:xfrm>
          <a:prstGeom prst="roundRect">
            <a:avLst/>
          </a:prstGeom>
          <a:ln>
            <a:solidFill>
              <a:schemeClr val="tx1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9600" b="1" dirty="0">
                <a:ln>
                  <a:solidFill>
                    <a:sysClr val="windowText" lastClr="000000"/>
                  </a:solidFill>
                </a:ln>
                <a:solidFill>
                  <a:schemeClr val="tx1"/>
                </a:solidFill>
              </a:rPr>
              <a:t>В</a:t>
            </a:r>
          </a:p>
        </p:txBody>
      </p:sp>
      <p:sp>
        <p:nvSpPr>
          <p:cNvPr id="5" name="Прямоугольник: скругленные углы 4">
            <a:extLst>
              <a:ext uri="{FF2B5EF4-FFF2-40B4-BE49-F238E27FC236}">
                <a16:creationId xmlns:a16="http://schemas.microsoft.com/office/drawing/2014/main" xmlns="" id="{A95B9D00-D262-482A-A5B5-CA0ED4AD9F8C}"/>
              </a:ext>
            </a:extLst>
          </p:cNvPr>
          <p:cNvSpPr/>
          <p:nvPr/>
        </p:nvSpPr>
        <p:spPr>
          <a:xfrm>
            <a:off x="2555776" y="2564904"/>
            <a:ext cx="1440160" cy="1008112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9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В</a:t>
            </a:r>
          </a:p>
        </p:txBody>
      </p:sp>
      <p:sp>
        <p:nvSpPr>
          <p:cNvPr id="7" name="Прямоугольник: скругленные углы 6">
            <a:extLst>
              <a:ext uri="{FF2B5EF4-FFF2-40B4-BE49-F238E27FC236}">
                <a16:creationId xmlns:a16="http://schemas.microsoft.com/office/drawing/2014/main" xmlns="" id="{BC5CB6E8-4AD8-4D02-B0BE-0294DDBF8C33}"/>
              </a:ext>
            </a:extLst>
          </p:cNvPr>
          <p:cNvSpPr/>
          <p:nvPr/>
        </p:nvSpPr>
        <p:spPr>
          <a:xfrm>
            <a:off x="4283968" y="2564904"/>
            <a:ext cx="1440160" cy="1008112"/>
          </a:xfrm>
          <a:prstGeom prst="roundRect">
            <a:avLst/>
          </a:prstGeom>
          <a:solidFill>
            <a:schemeClr val="accent3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9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В</a:t>
            </a:r>
          </a:p>
        </p:txBody>
      </p:sp>
      <p:sp>
        <p:nvSpPr>
          <p:cNvPr id="8" name="Прямоугольник: скругленные углы 7">
            <a:extLst>
              <a:ext uri="{FF2B5EF4-FFF2-40B4-BE49-F238E27FC236}">
                <a16:creationId xmlns:a16="http://schemas.microsoft.com/office/drawing/2014/main" xmlns="" id="{1F630E97-0EF5-4D5C-B3B0-6B1AF800FEFB}"/>
              </a:ext>
            </a:extLst>
          </p:cNvPr>
          <p:cNvSpPr/>
          <p:nvPr/>
        </p:nvSpPr>
        <p:spPr>
          <a:xfrm>
            <a:off x="2771799" y="5745505"/>
            <a:ext cx="3364555" cy="720080"/>
          </a:xfrm>
          <a:prstGeom prst="round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>
                <a:ln>
                  <a:solidFill>
                    <a:sysClr val="windowText" lastClr="000000"/>
                  </a:solidFill>
                </a:ln>
                <a:solidFill>
                  <a:schemeClr val="tx2"/>
                </a:solidFill>
              </a:rPr>
              <a:t>СОГЛАСНЫЙ</a:t>
            </a:r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xmlns="" id="{6305B598-0C3D-4552-949D-1C6B83AF36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29954" y="3249939"/>
            <a:ext cx="1874094" cy="20265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Прямоугольник: скругленные углы 3">
            <a:extLst>
              <a:ext uri="{FF2B5EF4-FFF2-40B4-BE49-F238E27FC236}">
                <a16:creationId xmlns:a16="http://schemas.microsoft.com/office/drawing/2014/main" xmlns="" id="{767223A0-1759-44A9-B14A-736A0225335E}"/>
              </a:ext>
            </a:extLst>
          </p:cNvPr>
          <p:cNvSpPr/>
          <p:nvPr/>
        </p:nvSpPr>
        <p:spPr>
          <a:xfrm>
            <a:off x="2627784" y="260648"/>
            <a:ext cx="4104456" cy="1008112"/>
          </a:xfrm>
          <a:prstGeom prst="round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ln>
                  <a:solidFill>
                    <a:sysClr val="windowText" lastClr="000000"/>
                  </a:solidFill>
                </a:ln>
                <a:solidFill>
                  <a:srgbClr val="C00000"/>
                </a:solidFill>
              </a:rPr>
              <a:t>Характеристика звука</a:t>
            </a:r>
            <a:endParaRPr lang="ru-RU" sz="4000" b="1" dirty="0">
              <a:ln>
                <a:solidFill>
                  <a:sysClr val="windowText" lastClr="000000"/>
                </a:solidFill>
              </a:ln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636289379"/>
      </p:ext>
    </p:extLst>
  </p:cSld>
  <p:clrMapOvr>
    <a:masterClrMapping/>
  </p:clrMapOvr>
  <p:transition spd="slow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0" name="Picture 8" descr="https://cdn190.picsart.com/231352560043212.png">
            <a:extLst>
              <a:ext uri="{FF2B5EF4-FFF2-40B4-BE49-F238E27FC236}">
                <a16:creationId xmlns:a16="http://schemas.microsoft.com/office/drawing/2014/main" xmlns="" id="{05D433BD-E859-4624-9DA6-E3054D88A8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3705139" y="5603708"/>
            <a:ext cx="1517702" cy="5040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AutoShape 10" descr="https://library.kissclipart.com/20181204/ozw/kissclipart-butterfly-side-view-clipart-butterfly-clip-art-463ef6419b4f32b0.jpg">
            <a:extLst>
              <a:ext uri="{FF2B5EF4-FFF2-40B4-BE49-F238E27FC236}">
                <a16:creationId xmlns:a16="http://schemas.microsoft.com/office/drawing/2014/main" xmlns="" id="{7096957C-B1C6-4C00-9897-5EB72101B638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xmlns="" id="{3B1BC451-6BD1-444E-8862-67DCBB8DF7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8360014">
            <a:off x="6744247" y="5381190"/>
            <a:ext cx="1668171" cy="12356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>
            <a:extLst>
              <a:ext uri="{FF2B5EF4-FFF2-40B4-BE49-F238E27FC236}">
                <a16:creationId xmlns:a16="http://schemas.microsoft.com/office/drawing/2014/main" xmlns="" id="{B4C015A3-0414-4257-8C52-944E434BD0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436096" y="5085184"/>
            <a:ext cx="1453550" cy="1453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4338" name="Picture 2" descr="https://ds05.infourok.ru/uploads/ex/00f2/0014c171-3575bb8a/2/img10.jpg"/>
          <p:cNvPicPr>
            <a:picLocks noChangeAspect="1" noChangeArrowheads="1"/>
          </p:cNvPicPr>
          <p:nvPr/>
        </p:nvPicPr>
        <p:blipFill>
          <a:blip r:embed="rId5" cstate="print"/>
          <a:srcRect l="8882" t="11830" r="3439" b="6794"/>
          <a:stretch>
            <a:fillRect/>
          </a:stretch>
        </p:blipFill>
        <p:spPr bwMode="auto">
          <a:xfrm>
            <a:off x="1043608" y="188640"/>
            <a:ext cx="6931023" cy="482453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349480623"/>
      </p:ext>
    </p:extLst>
  </p:cSld>
  <p:clrMapOvr>
    <a:masterClrMapping/>
  </p:clrMapOvr>
  <p:transition spd="slow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: скругленные углы 3">
            <a:extLst>
              <a:ext uri="{FF2B5EF4-FFF2-40B4-BE49-F238E27FC236}">
                <a16:creationId xmlns:a16="http://schemas.microsoft.com/office/drawing/2014/main" xmlns="" id="{767223A0-1759-44A9-B14A-736A0225335E}"/>
              </a:ext>
            </a:extLst>
          </p:cNvPr>
          <p:cNvSpPr/>
          <p:nvPr/>
        </p:nvSpPr>
        <p:spPr>
          <a:xfrm>
            <a:off x="3095836" y="332656"/>
            <a:ext cx="2952328" cy="720080"/>
          </a:xfrm>
          <a:prstGeom prst="round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Футбол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E0EAEA54-3914-45FF-B4BD-8C5372A6E33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1100" t="29840" r="27163" b="7160"/>
          <a:stretch/>
        </p:blipFill>
        <p:spPr>
          <a:xfrm>
            <a:off x="1835696" y="1196752"/>
            <a:ext cx="5472608" cy="516283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Прямоугольник: скругленные углы 6">
            <a:extLst>
              <a:ext uri="{FF2B5EF4-FFF2-40B4-BE49-F238E27FC236}">
                <a16:creationId xmlns:a16="http://schemas.microsoft.com/office/drawing/2014/main" xmlns="" id="{9EAAA8A7-AAEC-4734-B712-D567C88DAE58}"/>
              </a:ext>
            </a:extLst>
          </p:cNvPr>
          <p:cNvSpPr/>
          <p:nvPr/>
        </p:nvSpPr>
        <p:spPr>
          <a:xfrm>
            <a:off x="1655676" y="332656"/>
            <a:ext cx="5832648" cy="720080"/>
          </a:xfrm>
          <a:prstGeom prst="round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Назови слова с буквой …</a:t>
            </a:r>
          </a:p>
        </p:txBody>
      </p:sp>
    </p:spTree>
    <p:extLst>
      <p:ext uri="{BB962C8B-B14F-4D97-AF65-F5344CB8AC3E}">
        <p14:creationId xmlns:p14="http://schemas.microsoft.com/office/powerpoint/2010/main" xmlns="" val="2190900007"/>
      </p:ext>
    </p:extLst>
  </p:cSld>
  <p:clrMapOvr>
    <a:masterClrMapping/>
  </p:clrMapOvr>
  <p:transition spd="slow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>
            <a:extLst>
              <a:ext uri="{FF2B5EF4-FFF2-40B4-BE49-F238E27FC236}">
                <a16:creationId xmlns:a16="http://schemas.microsoft.com/office/drawing/2014/main" xmlns="" id="{7CD61F7A-633B-4546-A2AE-2704D00FE6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3528" y="234790"/>
            <a:ext cx="7848872" cy="620568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s://avatanplus.com/files/resources/original/5753dbe424cb81551f92f337.png">
            <a:extLst>
              <a:ext uri="{FF2B5EF4-FFF2-40B4-BE49-F238E27FC236}">
                <a16:creationId xmlns:a16="http://schemas.microsoft.com/office/drawing/2014/main" xmlns="" id="{F2611789-758F-4BA8-BA17-C9ECD3F5DA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466251" y="4716575"/>
            <a:ext cx="1677749" cy="19189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: скругленные углы 7">
            <a:extLst>
              <a:ext uri="{FF2B5EF4-FFF2-40B4-BE49-F238E27FC236}">
                <a16:creationId xmlns:a16="http://schemas.microsoft.com/office/drawing/2014/main" xmlns="" id="{0263CBBF-8566-4B3C-A48A-E66C3D2FE88F}"/>
              </a:ext>
            </a:extLst>
          </p:cNvPr>
          <p:cNvSpPr/>
          <p:nvPr/>
        </p:nvSpPr>
        <p:spPr>
          <a:xfrm>
            <a:off x="1475656" y="1844824"/>
            <a:ext cx="576064" cy="576064"/>
          </a:xfrm>
          <a:prstGeom prst="round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А</a:t>
            </a:r>
          </a:p>
        </p:txBody>
      </p:sp>
      <p:sp>
        <p:nvSpPr>
          <p:cNvPr id="9" name="Прямоугольник: скругленные углы 8">
            <a:extLst>
              <a:ext uri="{FF2B5EF4-FFF2-40B4-BE49-F238E27FC236}">
                <a16:creationId xmlns:a16="http://schemas.microsoft.com/office/drawing/2014/main" xmlns="" id="{EAC2AF8D-9B4F-4D37-A303-5A44176A781B}"/>
              </a:ext>
            </a:extLst>
          </p:cNvPr>
          <p:cNvSpPr/>
          <p:nvPr/>
        </p:nvSpPr>
        <p:spPr>
          <a:xfrm>
            <a:off x="2120898" y="1844824"/>
            <a:ext cx="576064" cy="576064"/>
          </a:xfrm>
          <a:prstGeom prst="round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О</a:t>
            </a:r>
          </a:p>
        </p:txBody>
      </p:sp>
      <p:sp>
        <p:nvSpPr>
          <p:cNvPr id="10" name="Прямоугольник: скругленные углы 9">
            <a:extLst>
              <a:ext uri="{FF2B5EF4-FFF2-40B4-BE49-F238E27FC236}">
                <a16:creationId xmlns:a16="http://schemas.microsoft.com/office/drawing/2014/main" xmlns="" id="{649F6092-B7DA-4D5C-B21D-F045644F6803}"/>
              </a:ext>
            </a:extLst>
          </p:cNvPr>
          <p:cNvSpPr/>
          <p:nvPr/>
        </p:nvSpPr>
        <p:spPr>
          <a:xfrm>
            <a:off x="2854847" y="1844824"/>
            <a:ext cx="576064" cy="576064"/>
          </a:xfrm>
          <a:prstGeom prst="round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Ы</a:t>
            </a:r>
          </a:p>
        </p:txBody>
      </p:sp>
      <p:sp>
        <p:nvSpPr>
          <p:cNvPr id="11" name="Прямоугольник: скругленные углы 10">
            <a:extLst>
              <a:ext uri="{FF2B5EF4-FFF2-40B4-BE49-F238E27FC236}">
                <a16:creationId xmlns:a16="http://schemas.microsoft.com/office/drawing/2014/main" xmlns="" id="{58B9B2DE-1C4A-41AF-8521-12A511ABDF9E}"/>
              </a:ext>
            </a:extLst>
          </p:cNvPr>
          <p:cNvSpPr/>
          <p:nvPr/>
        </p:nvSpPr>
        <p:spPr>
          <a:xfrm>
            <a:off x="3537733" y="1844824"/>
            <a:ext cx="576064" cy="576064"/>
          </a:xfrm>
          <a:prstGeom prst="round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У</a:t>
            </a:r>
          </a:p>
        </p:txBody>
      </p:sp>
      <p:sp>
        <p:nvSpPr>
          <p:cNvPr id="12" name="Прямоугольник: скругленные углы 11">
            <a:extLst>
              <a:ext uri="{FF2B5EF4-FFF2-40B4-BE49-F238E27FC236}">
                <a16:creationId xmlns:a16="http://schemas.microsoft.com/office/drawing/2014/main" xmlns="" id="{25037655-189C-44BA-A614-90A972DA3D50}"/>
              </a:ext>
            </a:extLst>
          </p:cNvPr>
          <p:cNvSpPr/>
          <p:nvPr/>
        </p:nvSpPr>
        <p:spPr>
          <a:xfrm>
            <a:off x="3503338" y="2564904"/>
            <a:ext cx="576064" cy="576064"/>
          </a:xfrm>
          <a:prstGeom prst="round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И</a:t>
            </a:r>
          </a:p>
        </p:txBody>
      </p:sp>
      <p:sp>
        <p:nvSpPr>
          <p:cNvPr id="13" name="Прямоугольник: скругленные углы 12">
            <a:extLst>
              <a:ext uri="{FF2B5EF4-FFF2-40B4-BE49-F238E27FC236}">
                <a16:creationId xmlns:a16="http://schemas.microsoft.com/office/drawing/2014/main" xmlns="" id="{1FA31A48-34C3-4B7D-A8AD-E6AD24A88116}"/>
              </a:ext>
            </a:extLst>
          </p:cNvPr>
          <p:cNvSpPr/>
          <p:nvPr/>
        </p:nvSpPr>
        <p:spPr>
          <a:xfrm>
            <a:off x="2854847" y="4577921"/>
            <a:ext cx="288032" cy="504056"/>
          </a:xfrm>
          <a:prstGeom prst="roundRect">
            <a:avLst>
              <a:gd name="adj" fmla="val 7047"/>
            </a:avLst>
          </a:prstGeom>
          <a:solidFill>
            <a:schemeClr val="tx2"/>
          </a:solidFill>
          <a:ln>
            <a:solidFill>
              <a:schemeClr val="tx1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к</a:t>
            </a:r>
          </a:p>
        </p:txBody>
      </p:sp>
      <p:sp>
        <p:nvSpPr>
          <p:cNvPr id="14" name="Прямоугольник: скругленные углы 13">
            <a:extLst>
              <a:ext uri="{FF2B5EF4-FFF2-40B4-BE49-F238E27FC236}">
                <a16:creationId xmlns:a16="http://schemas.microsoft.com/office/drawing/2014/main" xmlns="" id="{FD3603EE-7756-4F36-ADB7-FC8CB0308710}"/>
              </a:ext>
            </a:extLst>
          </p:cNvPr>
          <p:cNvSpPr/>
          <p:nvPr/>
        </p:nvSpPr>
        <p:spPr>
          <a:xfrm>
            <a:off x="3156730" y="4581128"/>
            <a:ext cx="288032" cy="504056"/>
          </a:xfrm>
          <a:prstGeom prst="roundRect">
            <a:avLst>
              <a:gd name="adj" fmla="val 7047"/>
            </a:avLst>
          </a:prstGeom>
          <a:solidFill>
            <a:schemeClr val="accent3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к</a:t>
            </a:r>
          </a:p>
        </p:txBody>
      </p:sp>
      <p:sp>
        <p:nvSpPr>
          <p:cNvPr id="15" name="Прямоугольник: скругленные углы 14">
            <a:extLst>
              <a:ext uri="{FF2B5EF4-FFF2-40B4-BE49-F238E27FC236}">
                <a16:creationId xmlns:a16="http://schemas.microsoft.com/office/drawing/2014/main" xmlns="" id="{E0FC40FE-8040-4C79-BE39-7AF5FFB3998E}"/>
              </a:ext>
            </a:extLst>
          </p:cNvPr>
          <p:cNvSpPr/>
          <p:nvPr/>
        </p:nvSpPr>
        <p:spPr>
          <a:xfrm>
            <a:off x="3512241" y="4574714"/>
            <a:ext cx="322427" cy="504056"/>
          </a:xfrm>
          <a:prstGeom prst="roundRect">
            <a:avLst>
              <a:gd name="adj" fmla="val 7047"/>
            </a:avLst>
          </a:prstGeom>
          <a:solidFill>
            <a:schemeClr val="tx2"/>
          </a:solidFill>
          <a:ln>
            <a:solidFill>
              <a:schemeClr val="tx1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т</a:t>
            </a:r>
          </a:p>
        </p:txBody>
      </p:sp>
      <p:sp>
        <p:nvSpPr>
          <p:cNvPr id="16" name="Прямоугольник: скругленные углы 15">
            <a:extLst>
              <a:ext uri="{FF2B5EF4-FFF2-40B4-BE49-F238E27FC236}">
                <a16:creationId xmlns:a16="http://schemas.microsoft.com/office/drawing/2014/main" xmlns="" id="{33FAC201-3ED9-4FC5-8625-463FA39D5EB9}"/>
              </a:ext>
            </a:extLst>
          </p:cNvPr>
          <p:cNvSpPr/>
          <p:nvPr/>
        </p:nvSpPr>
        <p:spPr>
          <a:xfrm>
            <a:off x="3850775" y="4574714"/>
            <a:ext cx="288032" cy="504056"/>
          </a:xfrm>
          <a:prstGeom prst="roundRect">
            <a:avLst>
              <a:gd name="adj" fmla="val 7047"/>
            </a:avLst>
          </a:prstGeom>
          <a:solidFill>
            <a:schemeClr val="accent3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т</a:t>
            </a:r>
          </a:p>
        </p:txBody>
      </p:sp>
      <p:sp>
        <p:nvSpPr>
          <p:cNvPr id="17" name="Прямоугольник: скругленные углы 16">
            <a:extLst>
              <a:ext uri="{FF2B5EF4-FFF2-40B4-BE49-F238E27FC236}">
                <a16:creationId xmlns:a16="http://schemas.microsoft.com/office/drawing/2014/main" xmlns="" id="{5D76E558-EC0E-4766-9B30-35E81D9BC88E}"/>
              </a:ext>
            </a:extLst>
          </p:cNvPr>
          <p:cNvSpPr/>
          <p:nvPr/>
        </p:nvSpPr>
        <p:spPr>
          <a:xfrm>
            <a:off x="4869947" y="4581128"/>
            <a:ext cx="288032" cy="504056"/>
          </a:xfrm>
          <a:prstGeom prst="roundRect">
            <a:avLst>
              <a:gd name="adj" fmla="val 7047"/>
            </a:avLst>
          </a:prstGeom>
          <a:solidFill>
            <a:schemeClr val="tx2"/>
          </a:solidFill>
          <a:ln>
            <a:solidFill>
              <a:schemeClr val="tx1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с</a:t>
            </a:r>
          </a:p>
        </p:txBody>
      </p:sp>
      <p:sp>
        <p:nvSpPr>
          <p:cNvPr id="18" name="Прямоугольник: скругленные углы 17">
            <a:extLst>
              <a:ext uri="{FF2B5EF4-FFF2-40B4-BE49-F238E27FC236}">
                <a16:creationId xmlns:a16="http://schemas.microsoft.com/office/drawing/2014/main" xmlns="" id="{347DFD66-6C69-423A-B50D-D116E13288BE}"/>
              </a:ext>
            </a:extLst>
          </p:cNvPr>
          <p:cNvSpPr/>
          <p:nvPr/>
        </p:nvSpPr>
        <p:spPr>
          <a:xfrm>
            <a:off x="5185175" y="4581128"/>
            <a:ext cx="288032" cy="504056"/>
          </a:xfrm>
          <a:prstGeom prst="roundRect">
            <a:avLst>
              <a:gd name="adj" fmla="val 7047"/>
            </a:avLst>
          </a:prstGeom>
          <a:solidFill>
            <a:schemeClr val="accent3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с</a:t>
            </a:r>
          </a:p>
        </p:txBody>
      </p:sp>
      <p:sp>
        <p:nvSpPr>
          <p:cNvPr id="19" name="Прямоугольник: скругленные углы 18">
            <a:extLst>
              <a:ext uri="{FF2B5EF4-FFF2-40B4-BE49-F238E27FC236}">
                <a16:creationId xmlns:a16="http://schemas.microsoft.com/office/drawing/2014/main" xmlns="" id="{0A7ED17E-4B4D-44E8-A5A5-582204164AF0}"/>
              </a:ext>
            </a:extLst>
          </p:cNvPr>
          <p:cNvSpPr/>
          <p:nvPr/>
        </p:nvSpPr>
        <p:spPr>
          <a:xfrm>
            <a:off x="1464257" y="5676072"/>
            <a:ext cx="576064" cy="497524"/>
          </a:xfrm>
          <a:prstGeom prst="roundRect">
            <a:avLst/>
          </a:prstGeom>
          <a:solidFill>
            <a:schemeClr val="tx2"/>
          </a:solidFill>
          <a:ln>
            <a:solidFill>
              <a:schemeClr val="tx1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Н</a:t>
            </a:r>
          </a:p>
        </p:txBody>
      </p:sp>
      <p:sp>
        <p:nvSpPr>
          <p:cNvPr id="20" name="Прямоугольник: скругленные углы 19">
            <a:extLst>
              <a:ext uri="{FF2B5EF4-FFF2-40B4-BE49-F238E27FC236}">
                <a16:creationId xmlns:a16="http://schemas.microsoft.com/office/drawing/2014/main" xmlns="" id="{CAEBC6FC-B476-4749-8E87-1BD29BF610B1}"/>
              </a:ext>
            </a:extLst>
          </p:cNvPr>
          <p:cNvSpPr/>
          <p:nvPr/>
        </p:nvSpPr>
        <p:spPr>
          <a:xfrm>
            <a:off x="2120898" y="5676072"/>
            <a:ext cx="576064" cy="497524"/>
          </a:xfrm>
          <a:prstGeom prst="roundRect">
            <a:avLst/>
          </a:prstGeom>
          <a:solidFill>
            <a:schemeClr val="accent3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Н</a:t>
            </a:r>
          </a:p>
        </p:txBody>
      </p:sp>
      <p:sp>
        <p:nvSpPr>
          <p:cNvPr id="21" name="Прямоугольник: скругленные углы 20">
            <a:extLst>
              <a:ext uri="{FF2B5EF4-FFF2-40B4-BE49-F238E27FC236}">
                <a16:creationId xmlns:a16="http://schemas.microsoft.com/office/drawing/2014/main" xmlns="" id="{B7721EE7-5F4E-4C99-9AFC-98DBF139E192}"/>
              </a:ext>
            </a:extLst>
          </p:cNvPr>
          <p:cNvSpPr/>
          <p:nvPr/>
        </p:nvSpPr>
        <p:spPr>
          <a:xfrm>
            <a:off x="2854847" y="5708609"/>
            <a:ext cx="576064" cy="497524"/>
          </a:xfrm>
          <a:prstGeom prst="roundRect">
            <a:avLst/>
          </a:prstGeom>
          <a:solidFill>
            <a:schemeClr val="tx2"/>
          </a:solidFill>
          <a:ln>
            <a:solidFill>
              <a:schemeClr val="tx1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л</a:t>
            </a:r>
          </a:p>
        </p:txBody>
      </p:sp>
      <p:sp>
        <p:nvSpPr>
          <p:cNvPr id="22" name="Прямоугольник: скругленные углы 21">
            <a:extLst>
              <a:ext uri="{FF2B5EF4-FFF2-40B4-BE49-F238E27FC236}">
                <a16:creationId xmlns:a16="http://schemas.microsoft.com/office/drawing/2014/main" xmlns="" id="{261225EE-B3A4-4EEC-8553-2D75A6B71651}"/>
              </a:ext>
            </a:extLst>
          </p:cNvPr>
          <p:cNvSpPr/>
          <p:nvPr/>
        </p:nvSpPr>
        <p:spPr>
          <a:xfrm>
            <a:off x="3509326" y="5699289"/>
            <a:ext cx="576064" cy="497524"/>
          </a:xfrm>
          <a:prstGeom prst="roundRect">
            <a:avLst/>
          </a:prstGeom>
          <a:solidFill>
            <a:schemeClr val="accent3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Н</a:t>
            </a:r>
          </a:p>
        </p:txBody>
      </p:sp>
      <p:sp>
        <p:nvSpPr>
          <p:cNvPr id="23" name="Прямоугольник: скругленные углы 22">
            <a:extLst>
              <a:ext uri="{FF2B5EF4-FFF2-40B4-BE49-F238E27FC236}">
                <a16:creationId xmlns:a16="http://schemas.microsoft.com/office/drawing/2014/main" xmlns="" id="{95B7F7B3-D6AF-4B68-AB87-F44D23588380}"/>
              </a:ext>
            </a:extLst>
          </p:cNvPr>
          <p:cNvSpPr/>
          <p:nvPr/>
        </p:nvSpPr>
        <p:spPr>
          <a:xfrm>
            <a:off x="4163805" y="5708609"/>
            <a:ext cx="576064" cy="497524"/>
          </a:xfrm>
          <a:prstGeom prst="roundRect">
            <a:avLst/>
          </a:prstGeom>
          <a:solidFill>
            <a:schemeClr val="tx2"/>
          </a:solidFill>
          <a:ln>
            <a:solidFill>
              <a:schemeClr val="tx1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Р</a:t>
            </a:r>
          </a:p>
        </p:txBody>
      </p:sp>
      <p:sp>
        <p:nvSpPr>
          <p:cNvPr id="24" name="Прямоугольник: скругленные углы 23">
            <a:extLst>
              <a:ext uri="{FF2B5EF4-FFF2-40B4-BE49-F238E27FC236}">
                <a16:creationId xmlns:a16="http://schemas.microsoft.com/office/drawing/2014/main" xmlns="" id="{07172CBF-86F6-440D-A5E3-5CC0AE493835}"/>
              </a:ext>
            </a:extLst>
          </p:cNvPr>
          <p:cNvSpPr/>
          <p:nvPr/>
        </p:nvSpPr>
        <p:spPr>
          <a:xfrm>
            <a:off x="4865622" y="5708609"/>
            <a:ext cx="576064" cy="497524"/>
          </a:xfrm>
          <a:prstGeom prst="roundRect">
            <a:avLst/>
          </a:prstGeom>
          <a:solidFill>
            <a:schemeClr val="accent3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Р</a:t>
            </a:r>
          </a:p>
        </p:txBody>
      </p:sp>
      <p:sp>
        <p:nvSpPr>
          <p:cNvPr id="25" name="Прямоугольник: скругленные углы 24">
            <a:extLst>
              <a:ext uri="{FF2B5EF4-FFF2-40B4-BE49-F238E27FC236}">
                <a16:creationId xmlns:a16="http://schemas.microsoft.com/office/drawing/2014/main" xmlns="" id="{495D1C7F-7335-46F5-92F2-1A4F2F063BCB}"/>
              </a:ext>
            </a:extLst>
          </p:cNvPr>
          <p:cNvSpPr/>
          <p:nvPr/>
        </p:nvSpPr>
        <p:spPr>
          <a:xfrm>
            <a:off x="2120898" y="3861048"/>
            <a:ext cx="294328" cy="453258"/>
          </a:xfrm>
          <a:prstGeom prst="roundRect">
            <a:avLst/>
          </a:prstGeom>
          <a:solidFill>
            <a:schemeClr val="tx2"/>
          </a:solidFill>
          <a:ln>
            <a:solidFill>
              <a:schemeClr val="tx1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в</a:t>
            </a:r>
          </a:p>
        </p:txBody>
      </p:sp>
      <p:sp>
        <p:nvSpPr>
          <p:cNvPr id="26" name="Прямоугольник: скругленные углы 25">
            <a:extLst>
              <a:ext uri="{FF2B5EF4-FFF2-40B4-BE49-F238E27FC236}">
                <a16:creationId xmlns:a16="http://schemas.microsoft.com/office/drawing/2014/main" xmlns="" id="{5E89B940-67E4-4A8A-BE93-0A69BFF8AAEB}"/>
              </a:ext>
            </a:extLst>
          </p:cNvPr>
          <p:cNvSpPr/>
          <p:nvPr/>
        </p:nvSpPr>
        <p:spPr>
          <a:xfrm>
            <a:off x="2397078" y="3861048"/>
            <a:ext cx="290862" cy="453258"/>
          </a:xfrm>
          <a:prstGeom prst="roundRect">
            <a:avLst/>
          </a:prstGeom>
          <a:solidFill>
            <a:schemeClr val="accent3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в</a:t>
            </a:r>
          </a:p>
        </p:txBody>
      </p:sp>
    </p:spTree>
    <p:extLst>
      <p:ext uri="{BB962C8B-B14F-4D97-AF65-F5344CB8AC3E}">
        <p14:creationId xmlns:p14="http://schemas.microsoft.com/office/powerpoint/2010/main" xmlns="" val="760223794"/>
      </p:ext>
    </p:extLst>
  </p:cSld>
  <p:clrMapOvr>
    <a:masterClrMapping/>
  </p:clrMapOvr>
  <p:transition spd="slow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3794" name="Picture 2"/>
          <p:cNvPicPr>
            <a:picLocks noChangeAspect="1" noChangeArrowheads="1"/>
          </p:cNvPicPr>
          <p:nvPr/>
        </p:nvPicPr>
        <p:blipFill>
          <a:blip r:embed="rId2" cstate="print"/>
          <a:srcRect l="20196" t="14391" r="21140" b="6250"/>
          <a:stretch>
            <a:fillRect/>
          </a:stretch>
        </p:blipFill>
        <p:spPr bwMode="auto">
          <a:xfrm>
            <a:off x="755576" y="332656"/>
            <a:ext cx="7632848" cy="5805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over dir="d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: скругленные углы 3">
            <a:extLst>
              <a:ext uri="{FF2B5EF4-FFF2-40B4-BE49-F238E27FC236}">
                <a16:creationId xmlns:a16="http://schemas.microsoft.com/office/drawing/2014/main" xmlns="" id="{767223A0-1759-44A9-B14A-736A0225335E}"/>
              </a:ext>
            </a:extLst>
          </p:cNvPr>
          <p:cNvSpPr/>
          <p:nvPr/>
        </p:nvSpPr>
        <p:spPr>
          <a:xfrm>
            <a:off x="2555776" y="227894"/>
            <a:ext cx="4032448" cy="720080"/>
          </a:xfrm>
          <a:prstGeom prst="round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b="1" dirty="0">
                <a:ln>
                  <a:solidFill>
                    <a:sysClr val="windowText" lastClr="000000"/>
                  </a:solidFill>
                </a:ln>
                <a:solidFill>
                  <a:srgbClr val="C00000"/>
                </a:solidFill>
              </a:rPr>
              <a:t>Читаем слоги</a:t>
            </a:r>
          </a:p>
        </p:txBody>
      </p:sp>
      <p:sp>
        <p:nvSpPr>
          <p:cNvPr id="2" name="AutoShape 4" descr="https://img2.freepng.ru/20180202/ytq/kisspng-crying-cartoon-infant-clip-art-cartoon-sad-crying-baby-5a74cb3a4c1975.8485049315176036423117.jpg">
            <a:extLst>
              <a:ext uri="{FF2B5EF4-FFF2-40B4-BE49-F238E27FC236}">
                <a16:creationId xmlns:a16="http://schemas.microsoft.com/office/drawing/2014/main" xmlns="" id="{FAC6B91A-1A77-47E7-8F0D-40747AB0EA5D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5122" name="Picture 2" descr="https://cdn.pixabay.com/photo/2017/08/02/23/58/bucket-2574175_1280.png">
            <a:extLst>
              <a:ext uri="{FF2B5EF4-FFF2-40B4-BE49-F238E27FC236}">
                <a16:creationId xmlns:a16="http://schemas.microsoft.com/office/drawing/2014/main" xmlns="" id="{0097B92A-5BCD-496E-8F2E-FBC1ED6498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5576" y="904564"/>
            <a:ext cx="1368152" cy="23105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Прямоугольник: скругленные углы 8">
            <a:extLst>
              <a:ext uri="{FF2B5EF4-FFF2-40B4-BE49-F238E27FC236}">
                <a16:creationId xmlns:a16="http://schemas.microsoft.com/office/drawing/2014/main" xmlns="" id="{D7DEB592-76F8-4592-94A0-FDB684F8D0E0}"/>
              </a:ext>
            </a:extLst>
          </p:cNvPr>
          <p:cNvSpPr/>
          <p:nvPr/>
        </p:nvSpPr>
        <p:spPr>
          <a:xfrm>
            <a:off x="935596" y="2217984"/>
            <a:ext cx="1008112" cy="649075"/>
          </a:xfrm>
          <a:prstGeom prst="roundRect">
            <a:avLst/>
          </a:prstGeom>
          <a:ln>
            <a:solidFill>
              <a:schemeClr val="tx1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800" b="1" dirty="0">
                <a:ln>
                  <a:solidFill>
                    <a:sysClr val="windowText" lastClr="000000"/>
                  </a:solidFill>
                </a:ln>
                <a:solidFill>
                  <a:srgbClr val="C00000"/>
                </a:solidFill>
              </a:rPr>
              <a:t>АВ</a:t>
            </a:r>
          </a:p>
        </p:txBody>
      </p:sp>
      <p:pic>
        <p:nvPicPr>
          <p:cNvPr id="7" name="Picture 2" descr="https://cdn.pixabay.com/photo/2017/08/02/23/58/bucket-2574175_1280.png">
            <a:extLst>
              <a:ext uri="{FF2B5EF4-FFF2-40B4-BE49-F238E27FC236}">
                <a16:creationId xmlns:a16="http://schemas.microsoft.com/office/drawing/2014/main" xmlns="" id="{88856987-211D-4548-8B2F-B0320F4AA9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303748" y="904564"/>
            <a:ext cx="1368152" cy="23105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https://cdn.pixabay.com/photo/2017/08/02/23/58/bucket-2574175_1280.png">
            <a:extLst>
              <a:ext uri="{FF2B5EF4-FFF2-40B4-BE49-F238E27FC236}">
                <a16:creationId xmlns:a16="http://schemas.microsoft.com/office/drawing/2014/main" xmlns="" id="{AB8F5F4F-2CD3-4942-BD13-67DAE7348D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887924" y="918349"/>
            <a:ext cx="1368152" cy="23105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https://cdn.pixabay.com/photo/2017/08/02/23/58/bucket-2574175_1280.png">
            <a:extLst>
              <a:ext uri="{FF2B5EF4-FFF2-40B4-BE49-F238E27FC236}">
                <a16:creationId xmlns:a16="http://schemas.microsoft.com/office/drawing/2014/main" xmlns="" id="{685C8452-3423-4DE8-8185-43E9395DFA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84749" y="923557"/>
            <a:ext cx="1368152" cy="23105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https://cdn.pixabay.com/photo/2017/08/02/23/58/bucket-2574175_1280.png">
            <a:extLst>
              <a:ext uri="{FF2B5EF4-FFF2-40B4-BE49-F238E27FC236}">
                <a16:creationId xmlns:a16="http://schemas.microsoft.com/office/drawing/2014/main" xmlns="" id="{442C862C-A84C-418E-8D34-328A4CC905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020272" y="918349"/>
            <a:ext cx="1368152" cy="23105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https://cdn.pixabay.com/photo/2017/08/02/23/58/bucket-2574175_1280.png">
            <a:extLst>
              <a:ext uri="{FF2B5EF4-FFF2-40B4-BE49-F238E27FC236}">
                <a16:creationId xmlns:a16="http://schemas.microsoft.com/office/drawing/2014/main" xmlns="" id="{44594089-5029-47E7-9B77-7E379219A8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5576" y="3642875"/>
            <a:ext cx="1368152" cy="23105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https://cdn.pixabay.com/photo/2017/08/02/23/58/bucket-2574175_1280.png">
            <a:extLst>
              <a:ext uri="{FF2B5EF4-FFF2-40B4-BE49-F238E27FC236}">
                <a16:creationId xmlns:a16="http://schemas.microsoft.com/office/drawing/2014/main" xmlns="" id="{3986F728-4780-447D-BE37-6CA50E8106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303748" y="3654776"/>
            <a:ext cx="1368152" cy="23105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https://cdn.pixabay.com/photo/2017/08/02/23/58/bucket-2574175_1280.png">
            <a:extLst>
              <a:ext uri="{FF2B5EF4-FFF2-40B4-BE49-F238E27FC236}">
                <a16:creationId xmlns:a16="http://schemas.microsoft.com/office/drawing/2014/main" xmlns="" id="{27831BD1-153C-4F95-9A4B-A95B58DE7A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891232" y="3661346"/>
            <a:ext cx="1368152" cy="23105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https://cdn.pixabay.com/photo/2017/08/02/23/58/bucket-2574175_1280.png">
            <a:extLst>
              <a:ext uri="{FF2B5EF4-FFF2-40B4-BE49-F238E27FC236}">
                <a16:creationId xmlns:a16="http://schemas.microsoft.com/office/drawing/2014/main" xmlns="" id="{C28C4022-FA12-4681-85FD-C7E391F32C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99940" y="3661346"/>
            <a:ext cx="1368152" cy="23105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Прямоугольник: скругленные углы 17">
            <a:extLst>
              <a:ext uri="{FF2B5EF4-FFF2-40B4-BE49-F238E27FC236}">
                <a16:creationId xmlns:a16="http://schemas.microsoft.com/office/drawing/2014/main" xmlns="" id="{2971A2BC-C8D4-4165-B271-BF62BF909497}"/>
              </a:ext>
            </a:extLst>
          </p:cNvPr>
          <p:cNvSpPr/>
          <p:nvPr/>
        </p:nvSpPr>
        <p:spPr>
          <a:xfrm>
            <a:off x="2472229" y="2204864"/>
            <a:ext cx="1008112" cy="649075"/>
          </a:xfrm>
          <a:prstGeom prst="roundRect">
            <a:avLst/>
          </a:prstGeom>
          <a:ln>
            <a:solidFill>
              <a:schemeClr val="tx1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800" b="1" dirty="0">
                <a:ln>
                  <a:solidFill>
                    <a:sysClr val="windowText" lastClr="000000"/>
                  </a:solidFill>
                </a:ln>
                <a:solidFill>
                  <a:srgbClr val="C00000"/>
                </a:solidFill>
              </a:rPr>
              <a:t>ОВ</a:t>
            </a:r>
          </a:p>
        </p:txBody>
      </p:sp>
      <p:sp>
        <p:nvSpPr>
          <p:cNvPr id="19" name="Прямоугольник: скругленные углы 18">
            <a:extLst>
              <a:ext uri="{FF2B5EF4-FFF2-40B4-BE49-F238E27FC236}">
                <a16:creationId xmlns:a16="http://schemas.microsoft.com/office/drawing/2014/main" xmlns="" id="{66A83F5D-8CBA-4C81-9C09-9BA7EC27FA38}"/>
              </a:ext>
            </a:extLst>
          </p:cNvPr>
          <p:cNvSpPr/>
          <p:nvPr/>
        </p:nvSpPr>
        <p:spPr>
          <a:xfrm>
            <a:off x="4024267" y="2206234"/>
            <a:ext cx="1196243" cy="649075"/>
          </a:xfrm>
          <a:prstGeom prst="roundRect">
            <a:avLst/>
          </a:prstGeom>
          <a:ln>
            <a:solidFill>
              <a:schemeClr val="tx1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800" b="1" dirty="0">
                <a:ln>
                  <a:solidFill>
                    <a:sysClr val="windowText" lastClr="000000"/>
                  </a:solidFill>
                </a:ln>
                <a:solidFill>
                  <a:srgbClr val="C00000"/>
                </a:solidFill>
              </a:rPr>
              <a:t>УВ</a:t>
            </a:r>
          </a:p>
        </p:txBody>
      </p:sp>
      <p:sp>
        <p:nvSpPr>
          <p:cNvPr id="20" name="Прямоугольник: скругленные углы 19">
            <a:extLst>
              <a:ext uri="{FF2B5EF4-FFF2-40B4-BE49-F238E27FC236}">
                <a16:creationId xmlns:a16="http://schemas.microsoft.com/office/drawing/2014/main" xmlns="" id="{8E4582D0-335C-4075-A7FA-C3749E4529C9}"/>
              </a:ext>
            </a:extLst>
          </p:cNvPr>
          <p:cNvSpPr/>
          <p:nvPr/>
        </p:nvSpPr>
        <p:spPr>
          <a:xfrm>
            <a:off x="5556410" y="2231210"/>
            <a:ext cx="1103821" cy="649075"/>
          </a:xfrm>
          <a:prstGeom prst="roundRect">
            <a:avLst/>
          </a:prstGeom>
          <a:ln>
            <a:solidFill>
              <a:schemeClr val="tx1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800" b="1" dirty="0">
                <a:ln>
                  <a:solidFill>
                    <a:sysClr val="windowText" lastClr="000000"/>
                  </a:solidFill>
                </a:ln>
                <a:solidFill>
                  <a:srgbClr val="C00000"/>
                </a:solidFill>
              </a:rPr>
              <a:t>ВЫ</a:t>
            </a:r>
          </a:p>
        </p:txBody>
      </p:sp>
      <p:sp>
        <p:nvSpPr>
          <p:cNvPr id="21" name="Прямоугольник: скругленные углы 20">
            <a:extLst>
              <a:ext uri="{FF2B5EF4-FFF2-40B4-BE49-F238E27FC236}">
                <a16:creationId xmlns:a16="http://schemas.microsoft.com/office/drawing/2014/main" xmlns="" id="{DDD2DC59-A229-4F7D-BC5D-4F0DBE84D318}"/>
              </a:ext>
            </a:extLst>
          </p:cNvPr>
          <p:cNvSpPr/>
          <p:nvPr/>
        </p:nvSpPr>
        <p:spPr>
          <a:xfrm>
            <a:off x="7158118" y="2231210"/>
            <a:ext cx="1008112" cy="649075"/>
          </a:xfrm>
          <a:prstGeom prst="roundRect">
            <a:avLst/>
          </a:prstGeom>
          <a:ln>
            <a:solidFill>
              <a:schemeClr val="tx1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800" b="1" dirty="0">
                <a:ln>
                  <a:solidFill>
                    <a:sysClr val="windowText" lastClr="000000"/>
                  </a:solidFill>
                </a:ln>
                <a:solidFill>
                  <a:srgbClr val="00B050"/>
                </a:solidFill>
              </a:rPr>
              <a:t>В</a:t>
            </a:r>
            <a:r>
              <a:rPr lang="ru-RU" sz="4800" b="1" dirty="0">
                <a:ln>
                  <a:solidFill>
                    <a:sysClr val="windowText" lastClr="000000"/>
                  </a:solidFill>
                </a:ln>
                <a:solidFill>
                  <a:schemeClr val="tx1"/>
                </a:solidFill>
              </a:rPr>
              <a:t>И</a:t>
            </a:r>
          </a:p>
        </p:txBody>
      </p:sp>
      <p:sp>
        <p:nvSpPr>
          <p:cNvPr id="22" name="Прямоугольник: скругленные углы 21">
            <a:extLst>
              <a:ext uri="{FF2B5EF4-FFF2-40B4-BE49-F238E27FC236}">
                <a16:creationId xmlns:a16="http://schemas.microsoft.com/office/drawing/2014/main" xmlns="" id="{9157FAF4-A76F-4EE5-91EF-F04880533A55}"/>
              </a:ext>
            </a:extLst>
          </p:cNvPr>
          <p:cNvSpPr/>
          <p:nvPr/>
        </p:nvSpPr>
        <p:spPr>
          <a:xfrm>
            <a:off x="935596" y="5031782"/>
            <a:ext cx="1008112" cy="649075"/>
          </a:xfrm>
          <a:prstGeom prst="roundRect">
            <a:avLst/>
          </a:prstGeom>
          <a:ln>
            <a:solidFill>
              <a:schemeClr val="tx1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800" b="1" dirty="0">
                <a:ln>
                  <a:solidFill>
                    <a:sysClr val="windowText" lastClr="000000"/>
                  </a:solidFill>
                </a:ln>
                <a:solidFill>
                  <a:srgbClr val="0070C0"/>
                </a:solidFill>
              </a:rPr>
              <a:t>В</a:t>
            </a:r>
            <a:r>
              <a:rPr lang="ru-RU" sz="4800" b="1" dirty="0">
                <a:ln>
                  <a:solidFill>
                    <a:sysClr val="windowText" lastClr="000000"/>
                  </a:solidFill>
                </a:ln>
                <a:solidFill>
                  <a:schemeClr val="tx1"/>
                </a:solidFill>
              </a:rPr>
              <a:t>А</a:t>
            </a:r>
          </a:p>
        </p:txBody>
      </p:sp>
      <p:sp>
        <p:nvSpPr>
          <p:cNvPr id="23" name="Прямоугольник: скругленные углы 22">
            <a:extLst>
              <a:ext uri="{FF2B5EF4-FFF2-40B4-BE49-F238E27FC236}">
                <a16:creationId xmlns:a16="http://schemas.microsoft.com/office/drawing/2014/main" xmlns="" id="{78E4245B-805C-4F3D-8274-1235D8234A0B}"/>
              </a:ext>
            </a:extLst>
          </p:cNvPr>
          <p:cNvSpPr/>
          <p:nvPr/>
        </p:nvSpPr>
        <p:spPr>
          <a:xfrm>
            <a:off x="2505651" y="5031781"/>
            <a:ext cx="1008112" cy="649075"/>
          </a:xfrm>
          <a:prstGeom prst="roundRect">
            <a:avLst/>
          </a:prstGeom>
          <a:ln>
            <a:solidFill>
              <a:schemeClr val="tx1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800" b="1" dirty="0">
                <a:ln>
                  <a:solidFill>
                    <a:sysClr val="windowText" lastClr="000000"/>
                  </a:solidFill>
                </a:ln>
                <a:solidFill>
                  <a:srgbClr val="0070C0"/>
                </a:solidFill>
              </a:rPr>
              <a:t>В</a:t>
            </a:r>
            <a:r>
              <a:rPr lang="ru-RU" sz="4800" b="1" dirty="0">
                <a:ln>
                  <a:solidFill>
                    <a:sysClr val="windowText" lastClr="000000"/>
                  </a:solidFill>
                </a:ln>
                <a:solidFill>
                  <a:schemeClr val="tx1"/>
                </a:solidFill>
              </a:rPr>
              <a:t>О</a:t>
            </a:r>
          </a:p>
        </p:txBody>
      </p:sp>
      <p:sp>
        <p:nvSpPr>
          <p:cNvPr id="24" name="Прямоугольник: скругленные углы 23">
            <a:extLst>
              <a:ext uri="{FF2B5EF4-FFF2-40B4-BE49-F238E27FC236}">
                <a16:creationId xmlns:a16="http://schemas.microsoft.com/office/drawing/2014/main" xmlns="" id="{5875ED70-96B2-4E27-9D9C-5EC200F6C320}"/>
              </a:ext>
            </a:extLst>
          </p:cNvPr>
          <p:cNvSpPr/>
          <p:nvPr/>
        </p:nvSpPr>
        <p:spPr>
          <a:xfrm>
            <a:off x="4024268" y="5031781"/>
            <a:ext cx="1196243" cy="649075"/>
          </a:xfrm>
          <a:prstGeom prst="roundRect">
            <a:avLst/>
          </a:prstGeom>
          <a:ln>
            <a:solidFill>
              <a:schemeClr val="tx1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800" b="1" dirty="0">
                <a:ln>
                  <a:solidFill>
                    <a:sysClr val="windowText" lastClr="000000"/>
                  </a:solidFill>
                </a:ln>
                <a:solidFill>
                  <a:srgbClr val="0070C0"/>
                </a:solidFill>
              </a:rPr>
              <a:t>В</a:t>
            </a:r>
            <a:r>
              <a:rPr lang="ru-RU" sz="4800" b="1" dirty="0">
                <a:ln>
                  <a:solidFill>
                    <a:sysClr val="windowText" lastClr="000000"/>
                  </a:solidFill>
                </a:ln>
                <a:solidFill>
                  <a:schemeClr val="tx1"/>
                </a:solidFill>
              </a:rPr>
              <a:t>У</a:t>
            </a:r>
          </a:p>
        </p:txBody>
      </p:sp>
      <p:sp>
        <p:nvSpPr>
          <p:cNvPr id="25" name="Прямоугольник: скругленные углы 24">
            <a:extLst>
              <a:ext uri="{FF2B5EF4-FFF2-40B4-BE49-F238E27FC236}">
                <a16:creationId xmlns:a16="http://schemas.microsoft.com/office/drawing/2014/main" xmlns="" id="{93041DEE-11C9-4363-BAC6-EE94E6FA6314}"/>
              </a:ext>
            </a:extLst>
          </p:cNvPr>
          <p:cNvSpPr/>
          <p:nvPr/>
        </p:nvSpPr>
        <p:spPr>
          <a:xfrm>
            <a:off x="5579959" y="5006203"/>
            <a:ext cx="1172941" cy="649075"/>
          </a:xfrm>
          <a:prstGeom prst="roundRect">
            <a:avLst/>
          </a:prstGeom>
          <a:ln>
            <a:solidFill>
              <a:schemeClr val="tx1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800" b="1" dirty="0">
                <a:ln>
                  <a:solidFill>
                    <a:sysClr val="windowText" lastClr="000000"/>
                  </a:solidFill>
                </a:ln>
                <a:solidFill>
                  <a:srgbClr val="0070C0"/>
                </a:solidFill>
              </a:rPr>
              <a:t>В</a:t>
            </a:r>
            <a:r>
              <a:rPr lang="ru-RU" sz="4800" b="1" dirty="0">
                <a:ln>
                  <a:solidFill>
                    <a:sysClr val="windowText" lastClr="000000"/>
                  </a:solidFill>
                </a:ln>
                <a:solidFill>
                  <a:schemeClr val="tx1"/>
                </a:solidFill>
              </a:rPr>
              <a:t>Ы</a:t>
            </a:r>
          </a:p>
        </p:txBody>
      </p:sp>
    </p:spTree>
    <p:extLst>
      <p:ext uri="{BB962C8B-B14F-4D97-AF65-F5344CB8AC3E}">
        <p14:creationId xmlns:p14="http://schemas.microsoft.com/office/powerpoint/2010/main" xmlns="" val="1301798102"/>
      </p:ext>
    </p:extLst>
  </p:cSld>
  <p:clrMapOvr>
    <a:masterClrMapping/>
  </p:clrMapOvr>
  <p:transition spd="slow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: скругленные углы 3">
            <a:extLst>
              <a:ext uri="{FF2B5EF4-FFF2-40B4-BE49-F238E27FC236}">
                <a16:creationId xmlns:a16="http://schemas.microsoft.com/office/drawing/2014/main" xmlns="" id="{767223A0-1759-44A9-B14A-736A0225335E}"/>
              </a:ext>
            </a:extLst>
          </p:cNvPr>
          <p:cNvSpPr/>
          <p:nvPr/>
        </p:nvSpPr>
        <p:spPr>
          <a:xfrm>
            <a:off x="3095836" y="332656"/>
            <a:ext cx="3420380" cy="720080"/>
          </a:xfrm>
          <a:prstGeom prst="round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>
                <a:ln>
                  <a:solidFill>
                    <a:sysClr val="windowText" lastClr="000000"/>
                  </a:solidFill>
                </a:ln>
                <a:solidFill>
                  <a:srgbClr val="C00000"/>
                </a:solidFill>
              </a:rPr>
              <a:t>Читаем слова</a:t>
            </a:r>
          </a:p>
        </p:txBody>
      </p:sp>
      <p:sp>
        <p:nvSpPr>
          <p:cNvPr id="6" name="Прямоугольник: скругленные углы 5">
            <a:extLst>
              <a:ext uri="{FF2B5EF4-FFF2-40B4-BE49-F238E27FC236}">
                <a16:creationId xmlns:a16="http://schemas.microsoft.com/office/drawing/2014/main" xmlns="" id="{FD436F33-290E-4051-8F54-FE263E28A8A3}"/>
              </a:ext>
            </a:extLst>
          </p:cNvPr>
          <p:cNvSpPr/>
          <p:nvPr/>
        </p:nvSpPr>
        <p:spPr>
          <a:xfrm>
            <a:off x="791580" y="1364145"/>
            <a:ext cx="2304256" cy="936104"/>
          </a:xfrm>
          <a:prstGeom prst="roundRect">
            <a:avLst/>
          </a:prstGeom>
          <a:ln>
            <a:solidFill>
              <a:schemeClr val="tx1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6000" b="1" dirty="0" err="1" smtClean="0">
                <a:ln>
                  <a:solidFill>
                    <a:sysClr val="windowText" lastClr="000000"/>
                  </a:solidFill>
                </a:ln>
                <a:solidFill>
                  <a:schemeClr val="tx1"/>
                </a:solidFill>
              </a:rPr>
              <a:t>Ва-за</a:t>
            </a:r>
            <a:endParaRPr lang="ru-RU" sz="6000" b="1" dirty="0">
              <a:ln>
                <a:solidFill>
                  <a:sysClr val="windowText" lastClr="000000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5" name="Прямоугольник: скругленные углы 4">
            <a:extLst>
              <a:ext uri="{FF2B5EF4-FFF2-40B4-BE49-F238E27FC236}">
                <a16:creationId xmlns:a16="http://schemas.microsoft.com/office/drawing/2014/main" xmlns="" id="{D180D6A5-E47E-482C-A6EC-8ADBFEC133A5}"/>
              </a:ext>
            </a:extLst>
          </p:cNvPr>
          <p:cNvSpPr/>
          <p:nvPr/>
        </p:nvSpPr>
        <p:spPr>
          <a:xfrm>
            <a:off x="791580" y="2719899"/>
            <a:ext cx="2772308" cy="936104"/>
          </a:xfrm>
          <a:prstGeom prst="roundRect">
            <a:avLst/>
          </a:prstGeom>
          <a:ln>
            <a:solidFill>
              <a:schemeClr val="tx1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6000" b="1" dirty="0" err="1" smtClean="0">
                <a:ln>
                  <a:solidFill>
                    <a:sysClr val="windowText" lastClr="000000"/>
                  </a:solidFill>
                </a:ln>
                <a:solidFill>
                  <a:schemeClr val="tx1"/>
                </a:solidFill>
              </a:rPr>
              <a:t>Ва-ши</a:t>
            </a:r>
            <a:endParaRPr lang="ru-RU" sz="6000" b="1" dirty="0">
              <a:ln>
                <a:solidFill>
                  <a:sysClr val="windowText" lastClr="000000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7" name="Прямоугольник: скругленные углы 6">
            <a:extLst>
              <a:ext uri="{FF2B5EF4-FFF2-40B4-BE49-F238E27FC236}">
                <a16:creationId xmlns:a16="http://schemas.microsoft.com/office/drawing/2014/main" xmlns="" id="{4519E7C5-0027-499B-BD67-D930BC65E67D}"/>
              </a:ext>
            </a:extLst>
          </p:cNvPr>
          <p:cNvSpPr/>
          <p:nvPr/>
        </p:nvSpPr>
        <p:spPr>
          <a:xfrm>
            <a:off x="3491880" y="1346989"/>
            <a:ext cx="2448272" cy="929883"/>
          </a:xfrm>
          <a:prstGeom prst="roundRect">
            <a:avLst/>
          </a:prstGeom>
          <a:ln>
            <a:solidFill>
              <a:schemeClr val="tx1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6000" b="1" dirty="0" err="1" smtClean="0">
                <a:ln>
                  <a:solidFill>
                    <a:sysClr val="windowText" lastClr="000000"/>
                  </a:solidFill>
                </a:ln>
                <a:solidFill>
                  <a:schemeClr val="tx1"/>
                </a:solidFill>
              </a:rPr>
              <a:t>Ва-та</a:t>
            </a:r>
            <a:endParaRPr lang="ru-RU" sz="6000" b="1" dirty="0">
              <a:ln>
                <a:solidFill>
                  <a:sysClr val="windowText" lastClr="000000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Прямоугольник: скругленные углы 7">
            <a:extLst>
              <a:ext uri="{FF2B5EF4-FFF2-40B4-BE49-F238E27FC236}">
                <a16:creationId xmlns:a16="http://schemas.microsoft.com/office/drawing/2014/main" xmlns="" id="{BA84854F-1DB3-41B3-8A23-CE86377B5124}"/>
              </a:ext>
            </a:extLst>
          </p:cNvPr>
          <p:cNvSpPr/>
          <p:nvPr/>
        </p:nvSpPr>
        <p:spPr>
          <a:xfrm>
            <a:off x="3635896" y="2708920"/>
            <a:ext cx="2016224" cy="936104"/>
          </a:xfrm>
          <a:prstGeom prst="roundRect">
            <a:avLst/>
          </a:prstGeom>
          <a:ln>
            <a:solidFill>
              <a:schemeClr val="tx1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6000" b="1" dirty="0" err="1" smtClean="0">
                <a:ln>
                  <a:solidFill>
                    <a:sysClr val="windowText" lastClr="000000"/>
                  </a:solidFill>
                </a:ln>
                <a:solidFill>
                  <a:schemeClr val="tx1"/>
                </a:solidFill>
              </a:rPr>
              <a:t>И-ва</a:t>
            </a:r>
            <a:endParaRPr lang="ru-RU" sz="6000" b="1" dirty="0">
              <a:ln>
                <a:solidFill>
                  <a:sysClr val="windowText" lastClr="000000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9" name="Прямоугольник: скругленные углы 8">
            <a:extLst>
              <a:ext uri="{FF2B5EF4-FFF2-40B4-BE49-F238E27FC236}">
                <a16:creationId xmlns:a16="http://schemas.microsoft.com/office/drawing/2014/main" xmlns="" id="{B494B450-A82A-466D-810F-19F32E405B1B}"/>
              </a:ext>
            </a:extLst>
          </p:cNvPr>
          <p:cNvSpPr/>
          <p:nvPr/>
        </p:nvSpPr>
        <p:spPr>
          <a:xfrm>
            <a:off x="6012160" y="1340768"/>
            <a:ext cx="2304256" cy="936104"/>
          </a:xfrm>
          <a:prstGeom prst="roundRect">
            <a:avLst/>
          </a:prstGeom>
          <a:ln>
            <a:solidFill>
              <a:schemeClr val="tx1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6000" b="1" dirty="0" err="1" smtClean="0">
                <a:ln>
                  <a:solidFill>
                    <a:sysClr val="windowText" lastClr="000000"/>
                  </a:solidFill>
                </a:ln>
                <a:solidFill>
                  <a:schemeClr val="tx1"/>
                </a:solidFill>
              </a:rPr>
              <a:t>Со-ва</a:t>
            </a:r>
            <a:endParaRPr lang="ru-RU" sz="6000" b="1" dirty="0">
              <a:ln>
                <a:solidFill>
                  <a:sysClr val="windowText" lastClr="000000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10" name="Прямоугольник: скругленные углы 9">
            <a:extLst>
              <a:ext uri="{FF2B5EF4-FFF2-40B4-BE49-F238E27FC236}">
                <a16:creationId xmlns:a16="http://schemas.microsoft.com/office/drawing/2014/main" xmlns="" id="{91388B29-6841-4D77-993C-6B5A283A1A22}"/>
              </a:ext>
            </a:extLst>
          </p:cNvPr>
          <p:cNvSpPr/>
          <p:nvPr/>
        </p:nvSpPr>
        <p:spPr>
          <a:xfrm>
            <a:off x="5994679" y="2719899"/>
            <a:ext cx="2304256" cy="936104"/>
          </a:xfrm>
          <a:prstGeom prst="roundRect">
            <a:avLst/>
          </a:prstGeom>
          <a:ln>
            <a:solidFill>
              <a:schemeClr val="tx1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6000" b="1" dirty="0" err="1" smtClean="0">
                <a:ln>
                  <a:solidFill>
                    <a:sysClr val="windowText" lastClr="000000"/>
                  </a:solidFill>
                </a:ln>
                <a:solidFill>
                  <a:schemeClr val="tx1"/>
                </a:solidFill>
              </a:rPr>
              <a:t>Во-ва</a:t>
            </a:r>
            <a:endParaRPr lang="ru-RU" sz="6000" b="1" dirty="0">
              <a:ln>
                <a:solidFill>
                  <a:sysClr val="windowText" lastClr="000000"/>
                </a:solidFill>
              </a:ln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64728774"/>
      </p:ext>
    </p:extLst>
  </p:cSld>
  <p:clrMapOvr>
    <a:masterClrMapping/>
  </p:clrMapOvr>
  <p:transition spd="slow">
    <p:cover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4818" name="Picture 2"/>
          <p:cNvPicPr>
            <a:picLocks noChangeAspect="1" noChangeArrowheads="1"/>
          </p:cNvPicPr>
          <p:nvPr/>
        </p:nvPicPr>
        <p:blipFill>
          <a:blip r:embed="rId2" cstate="print"/>
          <a:srcRect l="20750" t="9469" r="18926" b="3907"/>
          <a:stretch>
            <a:fillRect/>
          </a:stretch>
        </p:blipFill>
        <p:spPr bwMode="auto">
          <a:xfrm>
            <a:off x="611560" y="260648"/>
            <a:ext cx="7848872" cy="63367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strips dir="ru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066"/>
          </a:xfrm>
        </p:spPr>
        <p:txBody>
          <a:bodyPr>
            <a:normAutofit/>
          </a:bodyPr>
          <a:lstStyle/>
          <a:p>
            <a:r>
              <a:rPr lang="ru-RU" sz="2400" dirty="0" smtClean="0">
                <a:solidFill>
                  <a:srgbClr val="C00000"/>
                </a:solidFill>
              </a:rPr>
              <a:t>Работа по учебнику</a:t>
            </a:r>
            <a:endParaRPr lang="ru-RU" sz="2400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79512" y="836712"/>
            <a:ext cx="2304256" cy="4165923"/>
          </a:xfrm>
        </p:spPr>
        <p:txBody>
          <a:bodyPr>
            <a:normAutofit/>
          </a:bodyPr>
          <a:lstStyle/>
          <a:p>
            <a:r>
              <a:rPr lang="ru-RU" sz="1400" dirty="0" smtClean="0"/>
              <a:t>1.Чтение слогов, слов</a:t>
            </a:r>
          </a:p>
          <a:p>
            <a:r>
              <a:rPr lang="ru-RU" sz="1400" dirty="0" smtClean="0"/>
              <a:t>2. Чтение текста, выделение звука в карандашом (ПОДЧЕРКНУТЬ)</a:t>
            </a:r>
            <a:endParaRPr lang="ru-RU" sz="1400" dirty="0"/>
          </a:p>
        </p:txBody>
      </p:sp>
      <p:pic>
        <p:nvPicPr>
          <p:cNvPr id="36866" name="Picture 2"/>
          <p:cNvPicPr>
            <a:picLocks noChangeAspect="1" noChangeArrowheads="1"/>
          </p:cNvPicPr>
          <p:nvPr/>
        </p:nvPicPr>
        <p:blipFill>
          <a:blip r:embed="rId2" cstate="print"/>
          <a:srcRect l="34586" t="22266" r="33315" b="9813"/>
          <a:stretch>
            <a:fillRect/>
          </a:stretch>
        </p:blipFill>
        <p:spPr bwMode="auto">
          <a:xfrm>
            <a:off x="2555776" y="692696"/>
            <a:ext cx="5061372" cy="6021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sh dir="d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7890" name="Picture 2"/>
          <p:cNvPicPr>
            <a:picLocks noChangeAspect="1" noChangeArrowheads="1"/>
          </p:cNvPicPr>
          <p:nvPr/>
        </p:nvPicPr>
        <p:blipFill>
          <a:blip r:embed="rId2" cstate="print"/>
          <a:srcRect l="35139" t="23250" r="32762" b="8829"/>
          <a:stretch>
            <a:fillRect/>
          </a:stretch>
        </p:blipFill>
        <p:spPr bwMode="auto">
          <a:xfrm>
            <a:off x="1979712" y="0"/>
            <a:ext cx="5616624" cy="66818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sh dir="d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Работа в тетради для печатания</a:t>
            </a:r>
            <a:endParaRPr lang="ru-RU" dirty="0"/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19587" t="11769" r="20481" b="13454"/>
          <a:stretch>
            <a:fillRect/>
          </a:stretch>
        </p:blipFill>
        <p:spPr bwMode="auto">
          <a:xfrm>
            <a:off x="1835695" y="1268760"/>
            <a:ext cx="6027223" cy="42280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sh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Печатаем слоги</a:t>
            </a:r>
            <a:endParaRPr lang="ru-RU" dirty="0"/>
          </a:p>
        </p:txBody>
      </p:sp>
      <p:pic>
        <p:nvPicPr>
          <p:cNvPr id="4" name="Содержимое 4" descr="https://1.bp.blogspot.com/-VsbgHWZ-Onc/XYCa0XecdzI/AAAAAAAAX_o/13AFC5ibOvQPilp-sMjrAbAXYCJMo9GYwCLcBGAsYHQ/s1600/1411131095_doc1_001.png"/>
          <p:cNvPicPr>
            <a:picLocks noGrp="1"/>
          </p:cNvPicPr>
          <p:nvPr>
            <p:ph idx="1"/>
          </p:nvPr>
        </p:nvPicPr>
        <p:blipFill>
          <a:blip r:embed="rId2" cstate="print"/>
          <a:srcRect l="2547" t="37893" r="68423" b="51251"/>
          <a:stretch>
            <a:fillRect/>
          </a:stretch>
        </p:blipFill>
        <p:spPr bwMode="auto">
          <a:xfrm>
            <a:off x="971600" y="1412776"/>
            <a:ext cx="2808312" cy="1584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https://1.bp.blogspot.com/-VsbgHWZ-Onc/XYCa0XecdzI/AAAAAAAAX_o/13AFC5ibOvQPilp-sMjrAbAXYCJMo9GYwCLcBGAsYHQ/s1600/1411131095_doc1_001.png"/>
          <p:cNvPicPr/>
          <p:nvPr/>
        </p:nvPicPr>
        <p:blipFill>
          <a:blip r:embed="rId2" cstate="print"/>
          <a:srcRect l="1849" t="62277" r="69292" b="26484"/>
          <a:stretch>
            <a:fillRect/>
          </a:stretch>
        </p:blipFill>
        <p:spPr bwMode="auto">
          <a:xfrm>
            <a:off x="4572000" y="1412776"/>
            <a:ext cx="3162102" cy="16428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>
            <a:off x="2267744" y="3072348"/>
            <a:ext cx="5958408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6000" b="1" dirty="0" smtClean="0"/>
              <a:t>В</a:t>
            </a:r>
            <a:r>
              <a:rPr lang="ru-RU" sz="6000" b="1" dirty="0" smtClean="0">
                <a:solidFill>
                  <a:schemeClr val="tx2"/>
                </a:solidFill>
              </a:rPr>
              <a:t>А</a:t>
            </a:r>
            <a:r>
              <a:rPr lang="ru-RU" sz="6000" b="1" dirty="0" smtClean="0"/>
              <a:t>               В</a:t>
            </a:r>
            <a:r>
              <a:rPr lang="ru-RU" sz="6000" b="1" dirty="0" smtClean="0">
                <a:solidFill>
                  <a:srgbClr val="00B050"/>
                </a:solidFill>
              </a:rPr>
              <a:t>И</a:t>
            </a:r>
            <a:r>
              <a:rPr lang="ru-RU" sz="6000" b="1" dirty="0" smtClean="0"/>
              <a:t/>
            </a:r>
            <a:br>
              <a:rPr lang="ru-RU" sz="6000" b="1" dirty="0" smtClean="0"/>
            </a:br>
            <a:r>
              <a:rPr lang="ru-RU" sz="6000" b="1" dirty="0" smtClean="0"/>
              <a:t>В</a:t>
            </a:r>
            <a:r>
              <a:rPr lang="ru-RU" sz="6000" b="1" dirty="0" smtClean="0">
                <a:solidFill>
                  <a:schemeClr val="tx2"/>
                </a:solidFill>
              </a:rPr>
              <a:t>О</a:t>
            </a:r>
            <a:r>
              <a:rPr lang="ru-RU" sz="6000" b="1" dirty="0" smtClean="0"/>
              <a:t/>
            </a:r>
            <a:br>
              <a:rPr lang="ru-RU" sz="6000" b="1" dirty="0" smtClean="0"/>
            </a:br>
            <a:r>
              <a:rPr lang="ru-RU" sz="6000" b="1" dirty="0" smtClean="0"/>
              <a:t>В</a:t>
            </a:r>
            <a:r>
              <a:rPr lang="ru-RU" sz="6000" b="1" dirty="0" smtClean="0">
                <a:solidFill>
                  <a:schemeClr val="tx2"/>
                </a:solidFill>
              </a:rPr>
              <a:t>У</a:t>
            </a:r>
            <a:r>
              <a:rPr lang="ru-RU" sz="6000" b="1" dirty="0" smtClean="0"/>
              <a:t/>
            </a:r>
            <a:br>
              <a:rPr lang="ru-RU" sz="6000" b="1" dirty="0" smtClean="0"/>
            </a:br>
            <a:r>
              <a:rPr lang="ru-RU" sz="6000" b="1" dirty="0" smtClean="0"/>
              <a:t> В</a:t>
            </a:r>
            <a:r>
              <a:rPr lang="ru-RU" sz="6000" b="1" dirty="0" smtClean="0">
                <a:solidFill>
                  <a:schemeClr val="tx2"/>
                </a:solidFill>
              </a:rPr>
              <a:t>Ы</a:t>
            </a:r>
            <a:endParaRPr lang="ru-RU" sz="6000" dirty="0"/>
          </a:p>
        </p:txBody>
      </p:sp>
    </p:spTree>
  </p:cSld>
  <p:clrMapOvr>
    <a:masterClrMapping/>
  </p:clrMapOvr>
  <p:transition spd="slow">
    <p:wedg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: скругленные углы 3">
            <a:extLst>
              <a:ext uri="{FF2B5EF4-FFF2-40B4-BE49-F238E27FC236}">
                <a16:creationId xmlns:a16="http://schemas.microsoft.com/office/drawing/2014/main" xmlns="" id="{767223A0-1759-44A9-B14A-736A0225335E}"/>
              </a:ext>
            </a:extLst>
          </p:cNvPr>
          <p:cNvSpPr/>
          <p:nvPr/>
        </p:nvSpPr>
        <p:spPr>
          <a:xfrm>
            <a:off x="3095836" y="332656"/>
            <a:ext cx="2952328" cy="720080"/>
          </a:xfrm>
          <a:prstGeom prst="round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Итог урока</a:t>
            </a:r>
          </a:p>
        </p:txBody>
      </p:sp>
      <p:pic>
        <p:nvPicPr>
          <p:cNvPr id="2050" name="Picture 2" descr="http://moodle.mouo.n-varsh.obr55.ru/pluginfile.php/6037/mod_resource/content/2/img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88640"/>
            <a:ext cx="8208912" cy="615668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500736088"/>
      </p:ext>
    </p:extLst>
  </p:cSld>
  <p:clrMapOvr>
    <a:masterClrMapping/>
  </p:clrMapOvr>
  <p:transition spd="slow">
    <p:wheel spokes="8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ru-RU" sz="6000" dirty="0" smtClean="0">
                <a:solidFill>
                  <a:srgbClr val="C00000"/>
                </a:solidFill>
              </a:rPr>
              <a:t>ИТОГ УРОКА</a:t>
            </a:r>
            <a:endParaRPr lang="ru-RU" sz="6000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 spd="slow">
    <p:cover dir="d"/>
  </p:transition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465</TotalTime>
  <Words>142</Words>
  <Application>Microsoft Office PowerPoint</Application>
  <PresentationFormat>Экран (4:3)</PresentationFormat>
  <Paragraphs>63</Paragraphs>
  <Slides>18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Тема Office</vt:lpstr>
      <vt:lpstr>Слайд 1</vt:lpstr>
      <vt:lpstr>Слайд 2</vt:lpstr>
      <vt:lpstr>Актуализация знаний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Работа по учебнику</vt:lpstr>
      <vt:lpstr>Слайд 14</vt:lpstr>
      <vt:lpstr>Работа в тетради для печатания</vt:lpstr>
      <vt:lpstr>Печатаем слоги</vt:lpstr>
      <vt:lpstr>Слайд 17</vt:lpstr>
      <vt:lpstr>Слайд 18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</dc:creator>
  <cp:lastModifiedBy>Asus</cp:lastModifiedBy>
  <cp:revision>74</cp:revision>
  <dcterms:created xsi:type="dcterms:W3CDTF">2017-08-13T05:03:26Z</dcterms:created>
  <dcterms:modified xsi:type="dcterms:W3CDTF">2021-10-28T15:53:11Z</dcterms:modified>
</cp:coreProperties>
</file>