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95" r:id="rId5"/>
    <p:sldId id="296" r:id="rId6"/>
    <p:sldId id="259" r:id="rId7"/>
    <p:sldId id="270" r:id="rId8"/>
    <p:sldId id="283" r:id="rId9"/>
    <p:sldId id="284" r:id="rId10"/>
    <p:sldId id="260" r:id="rId11"/>
    <p:sldId id="261" r:id="rId12"/>
    <p:sldId id="297" r:id="rId13"/>
    <p:sldId id="298" r:id="rId14"/>
    <p:sldId id="279" r:id="rId15"/>
    <p:sldId id="280" r:id="rId16"/>
    <p:sldId id="301" r:id="rId17"/>
    <p:sldId id="286" r:id="rId18"/>
    <p:sldId id="287" r:id="rId19"/>
    <p:sldId id="288" r:id="rId20"/>
    <p:sldId id="289" r:id="rId21"/>
    <p:sldId id="267" r:id="rId22"/>
    <p:sldId id="291" r:id="rId23"/>
    <p:sldId id="292" r:id="rId24"/>
    <p:sldId id="293" r:id="rId25"/>
    <p:sldId id="268" r:id="rId26"/>
    <p:sldId id="281" r:id="rId27"/>
    <p:sldId id="282" r:id="rId28"/>
    <p:sldId id="26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96" autoAdjust="0"/>
    <p:restoredTop sz="94660"/>
  </p:normalViewPr>
  <p:slideViewPr>
    <p:cSldViewPr>
      <p:cViewPr varScale="1">
        <p:scale>
          <a:sx n="72" d="100"/>
          <a:sy n="72" d="100"/>
        </p:scale>
        <p:origin x="138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раз в неделю</c:v>
                </c:pt>
                <c:pt idx="1">
                  <c:v>раз в месяц</c:v>
                </c:pt>
                <c:pt idx="2">
                  <c:v>вообще не покупаю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</c:v>
                </c:pt>
                <c:pt idx="1">
                  <c:v>13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 цену</c:v>
                </c:pt>
                <c:pt idx="1">
                  <c:v>на состав и начинку</c:v>
                </c:pt>
                <c:pt idx="2">
                  <c:v>на фантик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22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выбрасываю в мусорную корзину</c:v>
                </c:pt>
                <c:pt idx="1">
                  <c:v>Сминаю и сгибаю фантик</c:v>
                </c:pt>
                <c:pt idx="2">
                  <c:v>Читаю, то что написано на фантике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9</c:v>
                </c:pt>
                <c:pt idx="1">
                  <c:v>8</c:v>
                </c:pt>
                <c:pt idx="2">
                  <c:v>9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10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Да,иногда</c:v>
                </c:pt>
                <c:pt idx="1">
                  <c:v>Да,всегда</c:v>
                </c:pt>
                <c:pt idx="2">
                  <c:v>Нет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</c:v>
                </c:pt>
                <c:pt idx="1">
                  <c:v>6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BB1D8B2-A95B-484D-8BE7-B81F31DD4482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98114F7-279F-464D-B6CE-BDDCF2625B5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0"/>
            <a:ext cx="8229600" cy="18288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Тайны конфетного фантика.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25098" y="4869160"/>
            <a:ext cx="5010924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Выполнили ученики 3 В класса</a:t>
            </a:r>
          </a:p>
          <a:p>
            <a:pPr algn="ctr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МБОУ «Лицей № 3</a:t>
            </a:r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»,г.Братск</a:t>
            </a:r>
            <a:endParaRPr lang="ru-RU" sz="28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28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Руководитель Свешникова К.О</a:t>
            </a:r>
            <a:endParaRPr lang="ru-RU" sz="28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24" y="1828800"/>
            <a:ext cx="4169263" cy="43204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1828800"/>
            <a:ext cx="4235605" cy="2819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>
            <a:noAutofit/>
          </a:bodyPr>
          <a:lstStyle/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r>
              <a:rPr lang="ru-RU" sz="3200" dirty="0" smtClean="0"/>
              <a:t>Как быстро все кончается,</a:t>
            </a:r>
          </a:p>
          <a:p>
            <a:pPr algn="r">
              <a:buNone/>
            </a:pPr>
            <a:r>
              <a:rPr lang="ru-RU" sz="3200" dirty="0" smtClean="0"/>
              <a:t>Что вкусно начинается!</a:t>
            </a:r>
          </a:p>
          <a:p>
            <a:pPr algn="r">
              <a:buNone/>
            </a:pPr>
            <a:r>
              <a:rPr lang="ru-RU" sz="3200" dirty="0" smtClean="0"/>
              <a:t>Тянулась бы конфета</a:t>
            </a:r>
          </a:p>
          <a:p>
            <a:pPr algn="r">
              <a:buNone/>
            </a:pPr>
            <a:r>
              <a:rPr lang="ru-RU" sz="3200" dirty="0" smtClean="0"/>
              <a:t>От двери до буфета!</a:t>
            </a:r>
          </a:p>
          <a:p>
            <a:pPr algn="r">
              <a:buNone/>
            </a:pPr>
            <a:r>
              <a:rPr lang="ru-RU" sz="3200" dirty="0" smtClean="0"/>
              <a:t>Р.Алдонина</a:t>
            </a:r>
          </a:p>
          <a:p>
            <a:pPr>
              <a:buNone/>
            </a:pPr>
            <a:r>
              <a:rPr lang="ru-RU" sz="2000" dirty="0" smtClean="0"/>
              <a:t>	</a:t>
            </a:r>
            <a:endParaRPr lang="ru-RU" sz="2000" dirty="0"/>
          </a:p>
        </p:txBody>
      </p:sp>
      <p:pic>
        <p:nvPicPr>
          <p:cNvPr id="2052" name="Picture 4" descr="C:\Documents and Settings\Admin\Рабочий стол\konfeta1.jp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3744415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000" b="1" i="1" dirty="0" smtClean="0">
                <a:solidFill>
                  <a:schemeClr val="bg1"/>
                </a:solidFill>
              </a:rPr>
              <a:t>Объект</a:t>
            </a:r>
            <a:r>
              <a:rPr lang="ru-RU" sz="4000" dirty="0" smtClean="0">
                <a:solidFill>
                  <a:schemeClr val="bg1"/>
                </a:solidFill>
              </a:rPr>
              <a:t>  </a:t>
            </a:r>
            <a:r>
              <a:rPr lang="ru-RU" sz="4000" b="1" i="1" dirty="0" smtClean="0">
                <a:solidFill>
                  <a:schemeClr val="bg1"/>
                </a:solidFill>
              </a:rPr>
              <a:t>исследования</a:t>
            </a:r>
            <a:r>
              <a:rPr lang="ru-RU" sz="4000" dirty="0" smtClean="0">
                <a:solidFill>
                  <a:schemeClr val="bg1"/>
                </a:solidFill>
              </a:rPr>
              <a:t>  </a:t>
            </a:r>
            <a:r>
              <a:rPr lang="ru-RU" sz="4000" b="1" dirty="0" smtClean="0">
                <a:solidFill>
                  <a:srgbClr val="FFFF00"/>
                </a:solidFill>
              </a:rPr>
              <a:t>- фантики от конфет.        </a:t>
            </a:r>
          </a:p>
          <a:p>
            <a:pPr>
              <a:buNone/>
            </a:pPr>
            <a:r>
              <a:rPr lang="ru-RU" sz="4000" b="1" dirty="0" smtClean="0">
                <a:solidFill>
                  <a:schemeClr val="bg1"/>
                </a:solidFill>
              </a:rPr>
              <a:t> </a:t>
            </a:r>
            <a:r>
              <a:rPr lang="ru-RU" sz="4000" b="1" i="1" dirty="0" smtClean="0">
                <a:solidFill>
                  <a:schemeClr val="bg1"/>
                </a:solidFill>
              </a:rPr>
              <a:t>Предмет исследования</a:t>
            </a:r>
            <a:r>
              <a:rPr lang="ru-RU" sz="4000" b="1" dirty="0" smtClean="0">
                <a:solidFill>
                  <a:schemeClr val="bg1"/>
                </a:solidFill>
              </a:rPr>
              <a:t>: </a:t>
            </a:r>
            <a:r>
              <a:rPr lang="ru-RU" sz="4000" b="1" dirty="0" smtClean="0">
                <a:solidFill>
                  <a:srgbClr val="FFFF00"/>
                </a:solidFill>
              </a:rPr>
              <a:t>история происхождения, особенности названий и оформления, возможность использования фантиков в нашей повседневной жизни.</a:t>
            </a:r>
          </a:p>
          <a:p>
            <a:pPr>
              <a:buNone/>
            </a:pPr>
            <a:r>
              <a:rPr lang="ru-RU" sz="4000" dirty="0" smtClean="0"/>
              <a:t> </a:t>
            </a:r>
          </a:p>
          <a:p>
            <a:pPr>
              <a:buNone/>
            </a:pPr>
            <a:r>
              <a:rPr lang="ru-RU" sz="2400" b="1" i="1" dirty="0" smtClean="0"/>
              <a:t> </a:t>
            </a:r>
            <a:endParaRPr lang="ru-RU" sz="2400" dirty="0" smtClean="0"/>
          </a:p>
          <a:p>
            <a:pPr>
              <a:buNone/>
            </a:pPr>
            <a:r>
              <a:rPr lang="ru-RU" sz="2400" b="1" i="1" dirty="0" smtClean="0"/>
              <a:t>       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642618" flipV="1">
            <a:off x="2136439" y="2060848"/>
            <a:ext cx="14015122" cy="13414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57200" y="476671"/>
            <a:ext cx="7715200" cy="5792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8640" lvl="0" indent="-41148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4000" b="1" i="1" dirty="0">
                <a:solidFill>
                  <a:schemeClr val="bg1"/>
                </a:solidFill>
              </a:rPr>
              <a:t>Гипотеза:</a:t>
            </a:r>
            <a:r>
              <a:rPr lang="ru-RU" sz="4000" b="1" dirty="0">
                <a:solidFill>
                  <a:schemeClr val="bg1"/>
                </a:solidFill>
              </a:rPr>
              <a:t>   </a:t>
            </a:r>
          </a:p>
          <a:p>
            <a:pPr marL="548640" lvl="0" indent="-41148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800" b="1" dirty="0" smtClean="0">
                <a:solidFill>
                  <a:schemeClr val="bg1"/>
                </a:solidFill>
              </a:rPr>
              <a:t>1</a:t>
            </a:r>
            <a:r>
              <a:rPr lang="ru-RU" sz="2800" b="1" dirty="0" smtClean="0">
                <a:solidFill>
                  <a:srgbClr val="FFFF00"/>
                </a:solidFill>
              </a:rPr>
              <a:t>.Фантики </a:t>
            </a:r>
            <a:r>
              <a:rPr lang="ru-RU" sz="2800" b="1" dirty="0">
                <a:solidFill>
                  <a:srgbClr val="FFFF00"/>
                </a:solidFill>
              </a:rPr>
              <a:t>не простые бумажки, они в оригинальной форме раскрывают </a:t>
            </a:r>
            <a:r>
              <a:rPr lang="ru-RU" sz="2800" b="1" dirty="0" smtClean="0">
                <a:solidFill>
                  <a:srgbClr val="FFFF00"/>
                </a:solidFill>
              </a:rPr>
              <a:t>колорит того </a:t>
            </a:r>
            <a:r>
              <a:rPr lang="ru-RU" sz="2800" b="1" dirty="0">
                <a:solidFill>
                  <a:srgbClr val="FFFF00"/>
                </a:solidFill>
              </a:rPr>
              <a:t>времени, в которое были созданы и, бесспорно, являются своеобразными памятниками культуры и быта.</a:t>
            </a:r>
          </a:p>
          <a:p>
            <a:pPr marL="548640" lvl="0" indent="-41148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marL="548640" lvl="0" indent="-41148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800" b="1" dirty="0" smtClean="0">
                <a:solidFill>
                  <a:schemeClr val="bg1"/>
                </a:solidFill>
              </a:rPr>
              <a:t>2</a:t>
            </a:r>
            <a:r>
              <a:rPr lang="ru-RU" sz="2800" dirty="0" smtClean="0">
                <a:solidFill>
                  <a:prstClr val="white"/>
                </a:solidFill>
              </a:rPr>
              <a:t>. </a:t>
            </a:r>
            <a:r>
              <a:rPr lang="ru-RU" sz="2800" b="1" dirty="0" smtClean="0">
                <a:solidFill>
                  <a:srgbClr val="FFFF00"/>
                </a:solidFill>
              </a:rPr>
              <a:t>Названия </a:t>
            </a:r>
            <a:r>
              <a:rPr lang="ru-RU" sz="2800" b="1" dirty="0">
                <a:solidFill>
                  <a:srgbClr val="FFFF00"/>
                </a:solidFill>
              </a:rPr>
              <a:t>многих  конфет имеют интересное лексическое значение, в них можно найти различные  орфограммы русского языка.</a:t>
            </a:r>
          </a:p>
          <a:p>
            <a:pPr marL="548640" lvl="0" indent="-41148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800" b="1" dirty="0">
                <a:solidFill>
                  <a:prstClr val="white"/>
                </a:solidFill>
              </a:rPr>
              <a:t> </a:t>
            </a:r>
            <a:r>
              <a:rPr lang="ru-RU" sz="2400" b="1" i="1" dirty="0">
                <a:solidFill>
                  <a:prstClr val="white"/>
                </a:solidFill>
              </a:rPr>
              <a:t> </a:t>
            </a:r>
            <a:endParaRPr lang="ru-RU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904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prstClr val="white">
                  <a:shade val="95000"/>
                </a:prstClr>
              </a:buClr>
              <a:buNone/>
            </a:pPr>
            <a:r>
              <a:rPr lang="ru-RU" sz="4800" b="1" dirty="0">
                <a:solidFill>
                  <a:prstClr val="black"/>
                </a:solidFill>
              </a:rPr>
              <a:t> </a:t>
            </a:r>
            <a:r>
              <a:rPr lang="ru-RU" sz="4800" b="1" i="1" dirty="0">
                <a:solidFill>
                  <a:prstClr val="black"/>
                </a:solidFill>
              </a:rPr>
              <a:t>Цель: </a:t>
            </a:r>
            <a:endParaRPr lang="ru-RU" sz="4800" dirty="0">
              <a:solidFill>
                <a:prstClr val="black"/>
              </a:solidFill>
            </a:endParaRPr>
          </a:p>
          <a:p>
            <a:pPr lvl="0" algn="ctr">
              <a:buClr>
                <a:prstClr val="white">
                  <a:shade val="95000"/>
                </a:prstClr>
              </a:buClr>
              <a:buNone/>
            </a:pPr>
            <a:r>
              <a:rPr lang="ru-RU" sz="3200" b="1" dirty="0">
                <a:solidFill>
                  <a:srgbClr val="FFFF00"/>
                </a:solidFill>
              </a:rPr>
              <a:t>Раскрыть </a:t>
            </a:r>
            <a:r>
              <a:rPr lang="ru-RU" sz="3200" b="1" dirty="0" smtClean="0">
                <a:solidFill>
                  <a:srgbClr val="FFFF00"/>
                </a:solidFill>
              </a:rPr>
              <a:t>тайны </a:t>
            </a:r>
            <a:r>
              <a:rPr lang="ru-RU" sz="3200" b="1" dirty="0">
                <a:solidFill>
                  <a:srgbClr val="FFFF00"/>
                </a:solidFill>
              </a:rPr>
              <a:t>конфетного </a:t>
            </a:r>
            <a:r>
              <a:rPr lang="ru-RU" sz="3200" b="1" dirty="0" smtClean="0">
                <a:solidFill>
                  <a:srgbClr val="FFFF00"/>
                </a:solidFill>
              </a:rPr>
              <a:t>фантика.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187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61207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i="1" dirty="0" smtClean="0"/>
              <a:t> </a:t>
            </a:r>
            <a:r>
              <a:rPr lang="ru-RU" sz="4400" b="1" i="1" dirty="0" smtClean="0">
                <a:solidFill>
                  <a:schemeClr val="bg1"/>
                </a:solidFill>
              </a:rPr>
              <a:t>Задачи</a:t>
            </a:r>
            <a:r>
              <a:rPr lang="ru-RU" sz="4400" dirty="0" smtClean="0">
                <a:solidFill>
                  <a:schemeClr val="bg1"/>
                </a:solidFill>
              </a:rPr>
              <a:t>:</a:t>
            </a:r>
          </a:p>
          <a:p>
            <a:r>
              <a:rPr lang="ru-RU" sz="4400" b="1" dirty="0" smtClean="0">
                <a:solidFill>
                  <a:srgbClr val="FFFF00"/>
                </a:solidFill>
              </a:rPr>
              <a:t>Узнать историю происхождения фантика.</a:t>
            </a:r>
          </a:p>
          <a:p>
            <a:r>
              <a:rPr lang="ru-RU" sz="4400" b="1" dirty="0" smtClean="0">
                <a:solidFill>
                  <a:srgbClr val="FFFF00"/>
                </a:solidFill>
              </a:rPr>
              <a:t>Как и почему менялось оформление конфетной обертки с течением времени.</a:t>
            </a:r>
          </a:p>
          <a:p>
            <a:r>
              <a:rPr lang="ru-RU" sz="4400" b="1" dirty="0" smtClean="0">
                <a:solidFill>
                  <a:srgbClr val="FFFF00"/>
                </a:solidFill>
              </a:rPr>
              <a:t>Проанализировать названия конфет с позиции русского языка (лексическое значение и орфография).</a:t>
            </a:r>
          </a:p>
          <a:p>
            <a:r>
              <a:rPr lang="ru-RU" sz="4400" b="1" dirty="0" smtClean="0">
                <a:solidFill>
                  <a:srgbClr val="FFFF00"/>
                </a:solidFill>
              </a:rPr>
              <a:t>Провести опрос среди родственников.</a:t>
            </a:r>
          </a:p>
          <a:p>
            <a:r>
              <a:rPr lang="ru-RU" sz="4400" b="1" dirty="0" smtClean="0">
                <a:solidFill>
                  <a:srgbClr val="FFFF00"/>
                </a:solidFill>
              </a:rPr>
              <a:t>Сделать поделки из конфетных фантиков.</a:t>
            </a:r>
          </a:p>
          <a:p>
            <a:pPr>
              <a:buNone/>
            </a:pPr>
            <a:r>
              <a:rPr lang="ru-RU" sz="4400" dirty="0" smtClean="0"/>
              <a:t> </a:t>
            </a:r>
          </a:p>
          <a:p>
            <a:pPr>
              <a:buNone/>
            </a:pPr>
            <a:endParaRPr lang="ru-RU" sz="2900" dirty="0"/>
          </a:p>
        </p:txBody>
      </p:sp>
      <p:pic>
        <p:nvPicPr>
          <p:cNvPr id="4099" name="Picture 3" descr="C:\Documents and Settings\Admin\Рабочий стол\11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2602" y="5013176"/>
            <a:ext cx="2526550" cy="1685761"/>
          </a:xfrm>
          <a:prstGeom prst="rect">
            <a:avLst/>
          </a:prstGeom>
          <a:noFill/>
        </p:spPr>
      </p:pic>
      <p:pic>
        <p:nvPicPr>
          <p:cNvPr id="4" name="Picture 3" descr="C:\Documents and Settings\Admin\Рабочий стол\11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0"/>
            <a:ext cx="2526550" cy="16857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571480"/>
            <a:ext cx="78581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smtClean="0"/>
              <a:t> </a:t>
            </a:r>
            <a:r>
              <a:rPr lang="ru-RU" sz="2400" b="1" i="1" dirty="0" smtClean="0">
                <a:solidFill>
                  <a:schemeClr val="bg1"/>
                </a:solidFill>
              </a:rPr>
              <a:t>Актуальность</a:t>
            </a:r>
            <a:r>
              <a:rPr lang="ru-RU" sz="2400" i="1" dirty="0" smtClean="0">
                <a:solidFill>
                  <a:schemeClr val="bg1"/>
                </a:solidFill>
              </a:rPr>
              <a:t>: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ru-RU" sz="2400" dirty="0" smtClean="0"/>
              <a:t>        Мы считаем, что эта тема актуальна. Так как конфеты очень популярны и среди детей, и среди взрослых, значит каждый из нас довольно часто имеет дело с конфетным фантиком. Интересно и полезно знать его историю, научиться не бросать обертку под ноги, а с пользой для себя и других применять в жизни.</a:t>
            </a:r>
          </a:p>
          <a:p>
            <a:pPr>
              <a:buNone/>
            </a:pPr>
            <a:r>
              <a:rPr lang="ru-RU" sz="2400" dirty="0" smtClean="0"/>
              <a:t> </a:t>
            </a:r>
            <a:endParaRPr lang="ru-RU" sz="2400" dirty="0"/>
          </a:p>
        </p:txBody>
      </p:sp>
      <p:pic>
        <p:nvPicPr>
          <p:cNvPr id="3075" name="Picture 3" descr="C:\Documents and Settings\Admin\Рабочий стол\70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429000"/>
            <a:ext cx="4657667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3246"/>
            <a:ext cx="3816424" cy="67847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6632"/>
            <a:ext cx="3672408" cy="652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569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52736"/>
            <a:ext cx="7956376" cy="4475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8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Как и когда появились первые фантики.</a:t>
            </a:r>
            <a:br>
              <a:rPr lang="ru-RU" sz="2400" dirty="0" smtClean="0">
                <a:solidFill>
                  <a:srgbClr val="FFFF00"/>
                </a:solidFill>
              </a:rPr>
            </a:b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6314" y="714356"/>
            <a:ext cx="4000528" cy="59492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Заворачивать конфеты в</a:t>
            </a:r>
          </a:p>
          <a:p>
            <a:pPr>
              <a:buNone/>
            </a:pPr>
            <a:r>
              <a:rPr lang="ru-RU" sz="2400" dirty="0" smtClean="0"/>
              <a:t> бумажные обертки начали</a:t>
            </a:r>
          </a:p>
          <a:p>
            <a:pPr>
              <a:buNone/>
            </a:pPr>
            <a:r>
              <a:rPr lang="ru-RU" sz="2400" dirty="0" smtClean="0"/>
              <a:t> довольно давно. Первые</a:t>
            </a:r>
          </a:p>
          <a:p>
            <a:pPr>
              <a:buNone/>
            </a:pPr>
            <a:r>
              <a:rPr lang="ru-RU" sz="2400" dirty="0" smtClean="0"/>
              <a:t> двуслойные, из фольги и</a:t>
            </a:r>
          </a:p>
          <a:p>
            <a:pPr>
              <a:buNone/>
            </a:pPr>
            <a:r>
              <a:rPr lang="ru-RU" sz="2400" dirty="0" smtClean="0"/>
              <a:t> бумаги, обертки для </a:t>
            </a:r>
          </a:p>
          <a:p>
            <a:pPr>
              <a:buNone/>
            </a:pPr>
            <a:r>
              <a:rPr lang="ru-RU" sz="2400" dirty="0" smtClean="0"/>
              <a:t>конфет появились в </a:t>
            </a:r>
            <a:r>
              <a:rPr lang="ru-RU" sz="2400" dirty="0" smtClean="0">
                <a:solidFill>
                  <a:schemeClr val="bg1"/>
                </a:solidFill>
              </a:rPr>
              <a:t>1850 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году</a:t>
            </a:r>
            <a:r>
              <a:rPr lang="ru-RU" sz="2400" dirty="0" smtClean="0"/>
              <a:t>. Серьезный толчок </a:t>
            </a:r>
          </a:p>
          <a:p>
            <a:pPr>
              <a:buNone/>
            </a:pPr>
            <a:r>
              <a:rPr lang="ru-RU" sz="2400" dirty="0" smtClean="0"/>
              <a:t>этому делу дал великий </a:t>
            </a:r>
          </a:p>
          <a:p>
            <a:pPr>
              <a:buNone/>
            </a:pPr>
            <a:r>
              <a:rPr lang="ru-RU" sz="2400" dirty="0" smtClean="0"/>
              <a:t>американский изобретатель </a:t>
            </a:r>
            <a:r>
              <a:rPr lang="ru-RU" sz="2400" dirty="0" smtClean="0">
                <a:solidFill>
                  <a:schemeClr val="bg1"/>
                </a:solidFill>
              </a:rPr>
              <a:t>Томас Эдисон 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857232"/>
            <a:ext cx="3859510" cy="540124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9512" y="188640"/>
            <a:ext cx="8229600" cy="47091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В первые советские годы созданием эскизов для оберток занимались такие выдающиеся художники, как </a:t>
            </a:r>
            <a:r>
              <a:rPr lang="ru-RU" dirty="0" smtClean="0">
                <a:solidFill>
                  <a:schemeClr val="bg1"/>
                </a:solidFill>
              </a:rPr>
              <a:t>Кандинский</a:t>
            </a:r>
            <a:r>
              <a:rPr lang="ru-RU" dirty="0" smtClean="0"/>
              <a:t> и </a:t>
            </a:r>
            <a:r>
              <a:rPr lang="ru-RU" dirty="0" smtClean="0">
                <a:solidFill>
                  <a:schemeClr val="bg1"/>
                </a:solidFill>
              </a:rPr>
              <a:t>Родченко</a:t>
            </a:r>
            <a:r>
              <a:rPr lang="ru-RU" dirty="0" smtClean="0"/>
              <a:t>. В оформлении фантиков тех лет отчетливо просматриваются элементы конструктивизма, а рисунки на них походили на те, что выставлялись в </a:t>
            </a:r>
            <a:r>
              <a:rPr lang="ru-RU" dirty="0" smtClean="0">
                <a:solidFill>
                  <a:schemeClr val="bg1"/>
                </a:solidFill>
              </a:rPr>
              <a:t>«Окнах </a:t>
            </a:r>
            <a:r>
              <a:rPr lang="ru-RU" dirty="0" err="1" smtClean="0">
                <a:solidFill>
                  <a:schemeClr val="bg1"/>
                </a:solidFill>
              </a:rPr>
              <a:t>РОСТ’а</a:t>
            </a:r>
            <a:r>
              <a:rPr lang="ru-RU" dirty="0" smtClean="0">
                <a:solidFill>
                  <a:schemeClr val="bg1"/>
                </a:solidFill>
              </a:rPr>
              <a:t>»: </a:t>
            </a:r>
            <a:r>
              <a:rPr lang="ru-RU" dirty="0" smtClean="0"/>
              <a:t>с пузатыми буржуями, славными красноармейцами и рабочими с кувалдами в руках</a:t>
            </a:r>
            <a:endParaRPr lang="ru-RU" dirty="0"/>
          </a:p>
        </p:txBody>
      </p:sp>
      <p:pic>
        <p:nvPicPr>
          <p:cNvPr id="5122" name="Picture 2" descr="C:\Documents and Settings\Admin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407405"/>
            <a:ext cx="3222330" cy="2428892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7265" y="4149080"/>
            <a:ext cx="3219048" cy="2419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240831"/>
            <a:ext cx="4118785" cy="33465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9474" y="3068960"/>
            <a:ext cx="4398534" cy="36000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680" y="281872"/>
            <a:ext cx="2580952" cy="25333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212" y="3990093"/>
            <a:ext cx="2828571" cy="22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104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50805"/>
            <a:ext cx="3240360" cy="31378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5102" y="150805"/>
            <a:ext cx="3299386" cy="32993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9920" y="3574024"/>
            <a:ext cx="3435182" cy="313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22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Правила орфографии в названиях конфет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0034" y="2214554"/>
            <a:ext cx="4038600" cy="4429156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3400" b="1" dirty="0" smtClean="0">
                <a:solidFill>
                  <a:schemeClr val="bg1"/>
                </a:solidFill>
              </a:rPr>
              <a:t>1</a:t>
            </a:r>
            <a:r>
              <a:rPr lang="ru-RU" sz="4400" b="1" dirty="0" smtClean="0">
                <a:solidFill>
                  <a:schemeClr val="bg1"/>
                </a:solidFill>
              </a:rPr>
              <a:t>). </a:t>
            </a:r>
            <a:r>
              <a:rPr lang="ru-RU" sz="5000" b="1" dirty="0" smtClean="0">
                <a:solidFill>
                  <a:schemeClr val="bg1"/>
                </a:solidFill>
              </a:rPr>
              <a:t>Безударная гласная в корне:</a:t>
            </a:r>
          </a:p>
          <a:p>
            <a:pPr>
              <a:buNone/>
            </a:pPr>
            <a:r>
              <a:rPr lang="ru-RU" sz="5000" dirty="0" smtClean="0"/>
              <a:t>     «Л</a:t>
            </a:r>
            <a:r>
              <a:rPr lang="ru-RU" sz="5000" b="1" dirty="0" smtClean="0">
                <a:solidFill>
                  <a:srgbClr val="C00000"/>
                </a:solidFill>
              </a:rPr>
              <a:t>е</a:t>
            </a:r>
            <a:r>
              <a:rPr lang="ru-RU" sz="5000" dirty="0" smtClean="0"/>
              <a:t>сная лакомка» </a:t>
            </a:r>
          </a:p>
          <a:p>
            <a:pPr>
              <a:buNone/>
            </a:pPr>
            <a:r>
              <a:rPr lang="ru-RU" sz="5000" dirty="0" smtClean="0"/>
              <a:t>     «П</a:t>
            </a:r>
            <a:r>
              <a:rPr lang="ru-RU" sz="5000" b="1" dirty="0" smtClean="0">
                <a:solidFill>
                  <a:srgbClr val="C00000"/>
                </a:solidFill>
              </a:rPr>
              <a:t>е</a:t>
            </a:r>
            <a:r>
              <a:rPr lang="ru-RU" sz="5000" dirty="0" smtClean="0"/>
              <a:t>тушок з</a:t>
            </a:r>
            <a:r>
              <a:rPr lang="ru-RU" sz="5000" b="1" dirty="0" smtClean="0">
                <a:solidFill>
                  <a:srgbClr val="C00000"/>
                </a:solidFill>
              </a:rPr>
              <a:t>о</a:t>
            </a:r>
            <a:r>
              <a:rPr lang="ru-RU" sz="5000" dirty="0" smtClean="0"/>
              <a:t>л</a:t>
            </a:r>
            <a:r>
              <a:rPr lang="ru-RU" sz="5000" b="1" dirty="0" smtClean="0">
                <a:solidFill>
                  <a:srgbClr val="C00000"/>
                </a:solidFill>
              </a:rPr>
              <a:t>о</a:t>
            </a:r>
            <a:r>
              <a:rPr lang="ru-RU" sz="5000" dirty="0" smtClean="0"/>
              <a:t>той гр</a:t>
            </a:r>
            <a:r>
              <a:rPr lang="ru-RU" sz="5000" b="1" dirty="0" smtClean="0">
                <a:solidFill>
                  <a:srgbClr val="C00000"/>
                </a:solidFill>
              </a:rPr>
              <a:t>е</a:t>
            </a:r>
            <a:r>
              <a:rPr lang="ru-RU" sz="5000" dirty="0" smtClean="0"/>
              <a:t>б</a:t>
            </a:r>
            <a:r>
              <a:rPr lang="ru-RU" sz="5000" dirty="0" smtClean="0">
                <a:solidFill>
                  <a:srgbClr val="C00000"/>
                </a:solidFill>
              </a:rPr>
              <a:t>е</a:t>
            </a:r>
            <a:r>
              <a:rPr lang="ru-RU" sz="5000" dirty="0" smtClean="0"/>
              <a:t>шок»</a:t>
            </a:r>
          </a:p>
          <a:p>
            <a:pPr>
              <a:buNone/>
            </a:pPr>
            <a:r>
              <a:rPr lang="ru-RU" sz="5000" dirty="0" smtClean="0"/>
              <a:t>     «Мишка к</a:t>
            </a:r>
            <a:r>
              <a:rPr lang="ru-RU" sz="5000" b="1" dirty="0" smtClean="0">
                <a:solidFill>
                  <a:srgbClr val="C00000"/>
                </a:solidFill>
              </a:rPr>
              <a:t>о</a:t>
            </a:r>
            <a:r>
              <a:rPr lang="ru-RU" sz="5000" dirty="0" smtClean="0"/>
              <a:t>с</a:t>
            </a:r>
            <a:r>
              <a:rPr lang="ru-RU" sz="5000" b="1" dirty="0" smtClean="0">
                <a:solidFill>
                  <a:srgbClr val="C00000"/>
                </a:solidFill>
              </a:rPr>
              <a:t>о</a:t>
            </a:r>
            <a:r>
              <a:rPr lang="ru-RU" sz="5000" dirty="0" smtClean="0"/>
              <a:t>лапый»</a:t>
            </a:r>
          </a:p>
          <a:p>
            <a:pPr>
              <a:buNone/>
            </a:pPr>
            <a:r>
              <a:rPr lang="ru-RU" sz="5000" dirty="0" smtClean="0"/>
              <a:t>     «Н</a:t>
            </a:r>
            <a:r>
              <a:rPr lang="ru-RU" sz="5000" b="1" dirty="0" smtClean="0">
                <a:solidFill>
                  <a:srgbClr val="C00000"/>
                </a:solidFill>
              </a:rPr>
              <a:t>е</a:t>
            </a:r>
            <a:r>
              <a:rPr lang="ru-RU" sz="5000" dirty="0" smtClean="0"/>
              <a:t>бесная пр</a:t>
            </a:r>
            <a:r>
              <a:rPr lang="ru-RU" sz="5000" b="1" dirty="0" smtClean="0">
                <a:solidFill>
                  <a:srgbClr val="C00000"/>
                </a:solidFill>
              </a:rPr>
              <a:t>и</a:t>
            </a:r>
            <a:r>
              <a:rPr lang="ru-RU" sz="5000" dirty="0" smtClean="0"/>
              <a:t>нцесса»</a:t>
            </a:r>
          </a:p>
          <a:p>
            <a:pPr>
              <a:buNone/>
            </a:pPr>
            <a:r>
              <a:rPr lang="ru-RU" sz="5000" dirty="0" smtClean="0"/>
              <a:t>     «М</a:t>
            </a:r>
            <a:r>
              <a:rPr lang="ru-RU" sz="5000" b="1" dirty="0" smtClean="0">
                <a:solidFill>
                  <a:srgbClr val="C00000"/>
                </a:solidFill>
              </a:rPr>
              <a:t>а</a:t>
            </a:r>
            <a:r>
              <a:rPr lang="ru-RU" sz="5000" dirty="0" smtClean="0"/>
              <a:t>скарад»</a:t>
            </a:r>
          </a:p>
          <a:p>
            <a:pPr>
              <a:buNone/>
            </a:pPr>
            <a:r>
              <a:rPr lang="ru-RU" sz="5000" dirty="0" smtClean="0"/>
              <a:t>     «Т</a:t>
            </a:r>
            <a:r>
              <a:rPr lang="ru-RU" sz="5000" b="1" dirty="0" smtClean="0">
                <a:solidFill>
                  <a:srgbClr val="C00000"/>
                </a:solidFill>
              </a:rPr>
              <a:t>е</a:t>
            </a:r>
            <a:r>
              <a:rPr lang="ru-RU" sz="5000" dirty="0" smtClean="0"/>
              <a:t>ремок»</a:t>
            </a:r>
          </a:p>
          <a:p>
            <a:pPr>
              <a:buNone/>
            </a:pPr>
            <a:r>
              <a:rPr lang="ru-RU" sz="5000" dirty="0" smtClean="0"/>
              <a:t>     «Ч</a:t>
            </a:r>
            <a:r>
              <a:rPr lang="ru-RU" sz="5000" b="1" dirty="0" smtClean="0">
                <a:solidFill>
                  <a:srgbClr val="C00000"/>
                </a:solidFill>
              </a:rPr>
              <a:t>а</a:t>
            </a:r>
            <a:r>
              <a:rPr lang="ru-RU" sz="5000" dirty="0" smtClean="0"/>
              <a:t>родейка»</a:t>
            </a:r>
          </a:p>
          <a:p>
            <a:pPr>
              <a:buNone/>
            </a:pPr>
            <a:r>
              <a:rPr lang="ru-RU" sz="5000" dirty="0" smtClean="0"/>
              <a:t>     «Л</a:t>
            </a:r>
            <a:r>
              <a:rPr lang="ru-RU" sz="5000" b="1" dirty="0" smtClean="0">
                <a:solidFill>
                  <a:srgbClr val="C00000"/>
                </a:solidFill>
              </a:rPr>
              <a:t>е</a:t>
            </a:r>
            <a:r>
              <a:rPr lang="ru-RU" sz="5000" dirty="0" smtClean="0"/>
              <a:t>бедушка»</a:t>
            </a:r>
          </a:p>
          <a:p>
            <a:pPr>
              <a:buNone/>
            </a:pPr>
            <a:r>
              <a:rPr lang="ru-RU" sz="5000" dirty="0" smtClean="0"/>
              <a:t>     «В</a:t>
            </a:r>
            <a:r>
              <a:rPr lang="ru-RU" sz="5000" b="1" dirty="0" smtClean="0">
                <a:solidFill>
                  <a:srgbClr val="C00000"/>
                </a:solidFill>
              </a:rPr>
              <a:t>а</a:t>
            </a:r>
            <a:r>
              <a:rPr lang="ru-RU" sz="5000" dirty="0" smtClean="0"/>
              <a:t>силек»</a:t>
            </a:r>
          </a:p>
          <a:p>
            <a:pPr>
              <a:buNone/>
            </a:pPr>
            <a:r>
              <a:rPr lang="ru-RU" sz="2900" dirty="0" smtClean="0"/>
              <a:t> 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6314" y="2332037"/>
            <a:ext cx="4038600" cy="4311673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5100" dirty="0" smtClean="0">
                <a:solidFill>
                  <a:schemeClr val="bg1"/>
                </a:solidFill>
              </a:rPr>
              <a:t>2).</a:t>
            </a:r>
            <a:r>
              <a:rPr lang="ru-RU" sz="5100" b="1" dirty="0" smtClean="0">
                <a:solidFill>
                  <a:schemeClr val="bg1"/>
                </a:solidFill>
              </a:rPr>
              <a:t> Написание парных согласных:</a:t>
            </a:r>
            <a:endParaRPr lang="ru-RU" sz="5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5100" dirty="0" smtClean="0"/>
              <a:t>      «</a:t>
            </a:r>
            <a:r>
              <a:rPr lang="ru-RU" sz="5100" dirty="0" err="1" smtClean="0"/>
              <a:t>Сормовские</a:t>
            </a:r>
            <a:r>
              <a:rPr lang="ru-RU" sz="5100" dirty="0" smtClean="0"/>
              <a:t> оре</a:t>
            </a:r>
            <a:r>
              <a:rPr lang="ru-RU" sz="5100" b="1" dirty="0" smtClean="0">
                <a:solidFill>
                  <a:srgbClr val="C00000"/>
                </a:solidFill>
              </a:rPr>
              <a:t>ш</a:t>
            </a:r>
            <a:r>
              <a:rPr lang="ru-RU" sz="5100" dirty="0" smtClean="0"/>
              <a:t>ки»</a:t>
            </a:r>
          </a:p>
          <a:p>
            <a:pPr>
              <a:buNone/>
            </a:pPr>
            <a:r>
              <a:rPr lang="ru-RU" sz="5100" dirty="0" smtClean="0"/>
              <a:t>      «Маскара</a:t>
            </a:r>
            <a:r>
              <a:rPr lang="ru-RU" sz="5100" b="1" dirty="0" smtClean="0">
                <a:solidFill>
                  <a:srgbClr val="C00000"/>
                </a:solidFill>
              </a:rPr>
              <a:t>д</a:t>
            </a:r>
            <a:r>
              <a:rPr lang="ru-RU" sz="5100" b="1" dirty="0" smtClean="0"/>
              <a:t>»</a:t>
            </a:r>
            <a:endParaRPr lang="ru-RU" sz="5100" dirty="0" smtClean="0"/>
          </a:p>
          <a:p>
            <a:pPr>
              <a:buNone/>
            </a:pPr>
            <a:r>
              <a:rPr lang="ru-RU" sz="5100" dirty="0" smtClean="0"/>
              <a:t>      «Золотая ры</a:t>
            </a:r>
            <a:r>
              <a:rPr lang="ru-RU" sz="5100" b="1" dirty="0" smtClean="0">
                <a:solidFill>
                  <a:srgbClr val="C00000"/>
                </a:solidFill>
              </a:rPr>
              <a:t>б</a:t>
            </a:r>
            <a:r>
              <a:rPr lang="ru-RU" sz="5100" dirty="0" smtClean="0"/>
              <a:t>ка»</a:t>
            </a:r>
          </a:p>
          <a:p>
            <a:pPr>
              <a:buNone/>
            </a:pPr>
            <a:r>
              <a:rPr lang="ru-RU" sz="5100" dirty="0" smtClean="0"/>
              <a:t>      «Коро</a:t>
            </a:r>
            <a:r>
              <a:rPr lang="ru-RU" sz="5100" b="1" dirty="0" smtClean="0">
                <a:solidFill>
                  <a:srgbClr val="C00000"/>
                </a:solidFill>
              </a:rPr>
              <a:t>в</a:t>
            </a:r>
            <a:r>
              <a:rPr lang="ru-RU" sz="5100" dirty="0" smtClean="0"/>
              <a:t>ка»</a:t>
            </a:r>
          </a:p>
          <a:p>
            <a:pPr>
              <a:buNone/>
            </a:pPr>
            <a:r>
              <a:rPr lang="ru-RU" sz="5100" dirty="0" smtClean="0">
                <a:solidFill>
                  <a:schemeClr val="bg1"/>
                </a:solidFill>
              </a:rPr>
              <a:t>3). </a:t>
            </a:r>
            <a:r>
              <a:rPr lang="ru-RU" sz="5100" b="1" dirty="0" smtClean="0">
                <a:solidFill>
                  <a:schemeClr val="bg1"/>
                </a:solidFill>
              </a:rPr>
              <a:t>Непроизносимая согласная в корне слова,  двойные согласные:</a:t>
            </a:r>
            <a:endParaRPr lang="ru-RU" sz="5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5100" dirty="0" smtClean="0"/>
              <a:t>     «Звез</a:t>
            </a:r>
            <a:r>
              <a:rPr lang="ru-RU" sz="5100" b="1" dirty="0" smtClean="0">
                <a:solidFill>
                  <a:srgbClr val="C00000"/>
                </a:solidFill>
              </a:rPr>
              <a:t>д</a:t>
            </a:r>
            <a:r>
              <a:rPr lang="ru-RU" sz="5100" dirty="0" smtClean="0"/>
              <a:t>ное танго»</a:t>
            </a:r>
          </a:p>
          <a:p>
            <a:pPr>
              <a:buNone/>
            </a:pPr>
            <a:r>
              <a:rPr lang="ru-RU" sz="5100" dirty="0" smtClean="0"/>
              <a:t>     «Небе</a:t>
            </a:r>
            <a:r>
              <a:rPr lang="ru-RU" sz="5100" b="1" dirty="0" smtClean="0">
                <a:solidFill>
                  <a:srgbClr val="C00000"/>
                </a:solidFill>
              </a:rPr>
              <a:t>сн</a:t>
            </a:r>
            <a:r>
              <a:rPr lang="ru-RU" sz="5100" dirty="0" smtClean="0"/>
              <a:t>ая принце</a:t>
            </a:r>
            <a:r>
              <a:rPr lang="ru-RU" sz="5100" b="1" dirty="0" smtClean="0">
                <a:solidFill>
                  <a:srgbClr val="C00000"/>
                </a:solidFill>
              </a:rPr>
              <a:t>сс</a:t>
            </a:r>
            <a:r>
              <a:rPr lang="ru-RU" sz="5100" dirty="0" smtClean="0"/>
              <a:t>а»</a:t>
            </a:r>
          </a:p>
          <a:p>
            <a:pPr>
              <a:buNone/>
            </a:pPr>
            <a:r>
              <a:rPr lang="ru-RU" sz="5100" dirty="0" smtClean="0"/>
              <a:t>     «Гу</a:t>
            </a:r>
            <a:r>
              <a:rPr lang="ru-RU" sz="5100" b="1" dirty="0" smtClean="0">
                <a:solidFill>
                  <a:srgbClr val="C00000"/>
                </a:solidFill>
              </a:rPr>
              <a:t>лл</a:t>
            </a:r>
            <a:r>
              <a:rPr lang="ru-RU" sz="5100" dirty="0" smtClean="0"/>
              <a:t>ивер»</a:t>
            </a:r>
          </a:p>
          <a:p>
            <a:pPr>
              <a:buNone/>
            </a:pPr>
            <a:r>
              <a:rPr lang="ru-RU" sz="4000" dirty="0" smtClean="0"/>
              <a:t> </a:t>
            </a:r>
            <a:endParaRPr lang="ru-RU" sz="3800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1285860"/>
            <a:ext cx="8286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2400" dirty="0" smtClean="0"/>
              <a:t>Проанализировав названия некоторых конфет, мы обнаружили в них следующие орфограммы: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5536" y="476672"/>
            <a:ext cx="4319340" cy="55446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4). </a:t>
            </a:r>
            <a:r>
              <a:rPr lang="ru-RU" sz="2000" b="1" dirty="0" smtClean="0">
                <a:solidFill>
                  <a:schemeClr val="bg1"/>
                </a:solidFill>
              </a:rPr>
              <a:t>Ы и И после Ц</a:t>
            </a:r>
            <a:endParaRPr lang="ru-RU" sz="2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2400" b="1" dirty="0" smtClean="0"/>
              <a:t>      «</a:t>
            </a:r>
            <a:r>
              <a:rPr lang="ru-RU" sz="2400" dirty="0" smtClean="0"/>
              <a:t>Ц</a:t>
            </a:r>
            <a:r>
              <a:rPr lang="ru-RU" sz="2400" b="1" dirty="0" smtClean="0">
                <a:solidFill>
                  <a:srgbClr val="C00000"/>
                </a:solidFill>
              </a:rPr>
              <a:t>и</a:t>
            </a:r>
            <a:r>
              <a:rPr lang="ru-RU" sz="2400" dirty="0" smtClean="0"/>
              <a:t>рк»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dirty="0" smtClean="0">
                <a:solidFill>
                  <a:schemeClr val="bg1"/>
                </a:solidFill>
              </a:rPr>
              <a:t>5). </a:t>
            </a:r>
            <a:r>
              <a:rPr lang="ru-RU" sz="2000" b="1" dirty="0" smtClean="0">
                <a:solidFill>
                  <a:schemeClr val="bg1"/>
                </a:solidFill>
              </a:rPr>
              <a:t>О и Е в суффиксах после шипящих :</a:t>
            </a:r>
            <a:endParaRPr lang="ru-RU" sz="2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2400" b="1" dirty="0" smtClean="0"/>
              <a:t>      «</a:t>
            </a:r>
            <a:r>
              <a:rPr lang="ru-RU" sz="2400" dirty="0" smtClean="0"/>
              <a:t>Петуш</a:t>
            </a:r>
            <a:r>
              <a:rPr lang="ru-RU" sz="2400" b="1" dirty="0" smtClean="0">
                <a:solidFill>
                  <a:srgbClr val="C00000"/>
                </a:solidFill>
              </a:rPr>
              <a:t>о</a:t>
            </a:r>
            <a:r>
              <a:rPr lang="ru-RU" sz="2400" dirty="0" smtClean="0"/>
              <a:t>к  золотой гребеш</a:t>
            </a:r>
            <a:r>
              <a:rPr lang="ru-RU" sz="2400" b="1" dirty="0" smtClean="0"/>
              <a:t>о</a:t>
            </a:r>
            <a:r>
              <a:rPr lang="ru-RU" sz="2400" dirty="0" smtClean="0"/>
              <a:t>к»</a:t>
            </a:r>
          </a:p>
          <a:p>
            <a:pPr>
              <a:buNone/>
            </a:pPr>
            <a:r>
              <a:rPr lang="ru-RU" sz="2400" dirty="0" smtClean="0"/>
              <a:t>    «Медвеж</a:t>
            </a:r>
            <a:r>
              <a:rPr lang="ru-RU" sz="2400" b="1" dirty="0" smtClean="0">
                <a:solidFill>
                  <a:srgbClr val="C00000"/>
                </a:solidFill>
              </a:rPr>
              <a:t>о</a:t>
            </a:r>
            <a:r>
              <a:rPr lang="ru-RU" sz="2400" dirty="0" smtClean="0"/>
              <a:t>нок»</a:t>
            </a: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6). </a:t>
            </a:r>
            <a:r>
              <a:rPr lang="ru-RU" sz="2800" b="1" dirty="0" smtClean="0">
                <a:solidFill>
                  <a:schemeClr val="bg1"/>
                </a:solidFill>
              </a:rPr>
              <a:t>Правописание Ь после шипящих</a:t>
            </a:r>
            <a:endParaRPr lang="ru-RU" sz="28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2400" b="1" dirty="0" smtClean="0"/>
              <a:t>     </a:t>
            </a:r>
            <a:r>
              <a:rPr lang="ru-RU" sz="2400" dirty="0" smtClean="0"/>
              <a:t>«Красная Шапо</a:t>
            </a:r>
            <a:r>
              <a:rPr lang="ru-RU" sz="2400" b="1" dirty="0" smtClean="0">
                <a:solidFill>
                  <a:srgbClr val="C00000"/>
                </a:solidFill>
              </a:rPr>
              <a:t>чк</a:t>
            </a:r>
            <a:r>
              <a:rPr lang="ru-RU" sz="2400" dirty="0" smtClean="0"/>
              <a:t>а»</a:t>
            </a:r>
          </a:p>
          <a:p>
            <a:pPr>
              <a:buNone/>
            </a:pPr>
            <a:r>
              <a:rPr lang="ru-RU" sz="2400" dirty="0" smtClean="0"/>
              <a:t>     «Бело</a:t>
            </a:r>
            <a:r>
              <a:rPr lang="ru-RU" sz="2400" b="1" dirty="0" smtClean="0">
                <a:solidFill>
                  <a:srgbClr val="C00000"/>
                </a:solidFill>
              </a:rPr>
              <a:t>чк</a:t>
            </a:r>
            <a:r>
              <a:rPr lang="ru-RU" sz="2400" dirty="0" smtClean="0"/>
              <a:t>а»</a:t>
            </a:r>
          </a:p>
          <a:p>
            <a:pPr>
              <a:buNone/>
            </a:pPr>
            <a:r>
              <a:rPr lang="ru-RU" sz="2400" dirty="0" smtClean="0"/>
              <a:t>     «Русало</a:t>
            </a:r>
            <a:r>
              <a:rPr lang="ru-RU" sz="2400" b="1" dirty="0" smtClean="0">
                <a:solidFill>
                  <a:srgbClr val="C00000"/>
                </a:solidFill>
              </a:rPr>
              <a:t>чк</a:t>
            </a:r>
            <a:r>
              <a:rPr lang="ru-RU" sz="2400" dirty="0" smtClean="0"/>
              <a:t>а»</a:t>
            </a:r>
          </a:p>
          <a:p>
            <a:pPr>
              <a:buNone/>
            </a:pPr>
            <a:r>
              <a:rPr lang="ru-RU" sz="2400" dirty="0" smtClean="0"/>
              <a:t>     «Ласто</a:t>
            </a:r>
            <a:r>
              <a:rPr lang="ru-RU" sz="2400" b="1" dirty="0" smtClean="0">
                <a:solidFill>
                  <a:srgbClr val="C00000"/>
                </a:solidFill>
              </a:rPr>
              <a:t>чк</a:t>
            </a:r>
            <a:r>
              <a:rPr lang="ru-RU" sz="2400" dirty="0" smtClean="0"/>
              <a:t>а»</a:t>
            </a:r>
          </a:p>
          <a:p>
            <a:pPr>
              <a:buNone/>
            </a:pPr>
            <a:r>
              <a:rPr lang="ru-RU" sz="2400" dirty="0" smtClean="0"/>
              <a:t>     «Карнавальная но</a:t>
            </a:r>
            <a:r>
              <a:rPr lang="ru-RU" sz="2400" b="1" dirty="0" smtClean="0">
                <a:solidFill>
                  <a:srgbClr val="C00000"/>
                </a:solidFill>
              </a:rPr>
              <a:t>чь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4876" y="285728"/>
            <a:ext cx="4038600" cy="4525963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3100" dirty="0" smtClean="0">
                <a:solidFill>
                  <a:schemeClr val="bg1"/>
                </a:solidFill>
              </a:rPr>
              <a:t>7</a:t>
            </a:r>
            <a:r>
              <a:rPr lang="ru-RU" sz="5100" dirty="0" smtClean="0">
                <a:solidFill>
                  <a:schemeClr val="bg1"/>
                </a:solidFill>
              </a:rPr>
              <a:t>). </a:t>
            </a:r>
            <a:r>
              <a:rPr lang="ru-RU" sz="5100" b="1" dirty="0" smtClean="0">
                <a:solidFill>
                  <a:schemeClr val="bg1"/>
                </a:solidFill>
              </a:rPr>
              <a:t>Непроверяемые написания  </a:t>
            </a:r>
            <a:endParaRPr lang="ru-RU" sz="5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4200" dirty="0" smtClean="0"/>
              <a:t>     «К</a:t>
            </a:r>
            <a:r>
              <a:rPr lang="ru-RU" sz="4200" b="1" dirty="0" smtClean="0">
                <a:solidFill>
                  <a:srgbClr val="C00000"/>
                </a:solidFill>
              </a:rPr>
              <a:t>а</a:t>
            </a:r>
            <a:r>
              <a:rPr lang="ru-RU" sz="4200" dirty="0" smtClean="0"/>
              <a:t>рн</a:t>
            </a:r>
            <a:r>
              <a:rPr lang="ru-RU" sz="4200" b="1" dirty="0" smtClean="0">
                <a:solidFill>
                  <a:srgbClr val="C00000"/>
                </a:solidFill>
              </a:rPr>
              <a:t>а</a:t>
            </a:r>
            <a:r>
              <a:rPr lang="ru-RU" sz="4200" dirty="0" smtClean="0"/>
              <a:t>вальная ночь» </a:t>
            </a:r>
          </a:p>
          <a:p>
            <a:pPr>
              <a:buNone/>
            </a:pPr>
            <a:r>
              <a:rPr lang="ru-RU" sz="4200" dirty="0" smtClean="0"/>
              <a:t>     «</a:t>
            </a:r>
            <a:r>
              <a:rPr lang="ru-RU" sz="4200" b="1" dirty="0" smtClean="0">
                <a:solidFill>
                  <a:srgbClr val="C00000"/>
                </a:solidFill>
              </a:rPr>
              <a:t>О</a:t>
            </a:r>
            <a:r>
              <a:rPr lang="ru-RU" sz="4200" dirty="0" smtClean="0"/>
              <a:t>з</a:t>
            </a:r>
            <a:r>
              <a:rPr lang="ru-RU" sz="4200" b="1" dirty="0" smtClean="0">
                <a:solidFill>
                  <a:srgbClr val="C00000"/>
                </a:solidFill>
              </a:rPr>
              <a:t>о</a:t>
            </a:r>
            <a:r>
              <a:rPr lang="ru-RU" sz="4200" dirty="0" smtClean="0"/>
              <a:t>рной мишка»</a:t>
            </a:r>
          </a:p>
          <a:p>
            <a:pPr>
              <a:buNone/>
            </a:pPr>
            <a:r>
              <a:rPr lang="ru-RU" sz="4200" dirty="0" smtClean="0"/>
              <a:t>    «Фл</a:t>
            </a:r>
            <a:r>
              <a:rPr lang="ru-RU" sz="4200" b="1" dirty="0" smtClean="0">
                <a:solidFill>
                  <a:srgbClr val="C00000"/>
                </a:solidFill>
              </a:rPr>
              <a:t>а</a:t>
            </a:r>
            <a:r>
              <a:rPr lang="ru-RU" sz="4200" dirty="0" smtClean="0"/>
              <a:t>минго»</a:t>
            </a:r>
          </a:p>
          <a:p>
            <a:pPr>
              <a:buNone/>
            </a:pPr>
            <a:r>
              <a:rPr lang="ru-RU" sz="4200" dirty="0" smtClean="0"/>
              <a:t>     «Р</a:t>
            </a:r>
            <a:r>
              <a:rPr lang="ru-RU" sz="4200" b="1" dirty="0" smtClean="0">
                <a:solidFill>
                  <a:srgbClr val="C00000"/>
                </a:solidFill>
              </a:rPr>
              <a:t>е</a:t>
            </a:r>
            <a:r>
              <a:rPr lang="ru-RU" sz="4200" dirty="0" smtClean="0"/>
              <a:t>з</a:t>
            </a:r>
            <a:r>
              <a:rPr lang="ru-RU" sz="4200" b="1" dirty="0" smtClean="0">
                <a:solidFill>
                  <a:srgbClr val="C00000"/>
                </a:solidFill>
              </a:rPr>
              <a:t>е</a:t>
            </a:r>
            <a:r>
              <a:rPr lang="ru-RU" sz="4200" dirty="0" smtClean="0"/>
              <a:t>да»</a:t>
            </a:r>
          </a:p>
          <a:p>
            <a:pPr>
              <a:buNone/>
            </a:pPr>
            <a:r>
              <a:rPr lang="ru-RU" sz="4200" dirty="0" smtClean="0"/>
              <a:t>     «Гв</a:t>
            </a:r>
            <a:r>
              <a:rPr lang="ru-RU" sz="4200" b="1" dirty="0" smtClean="0">
                <a:solidFill>
                  <a:srgbClr val="C00000"/>
                </a:solidFill>
              </a:rPr>
              <a:t>о</a:t>
            </a:r>
            <a:r>
              <a:rPr lang="ru-RU" sz="4200" dirty="0" smtClean="0"/>
              <a:t>здика»</a:t>
            </a:r>
          </a:p>
          <a:p>
            <a:pPr>
              <a:buNone/>
            </a:pPr>
            <a:r>
              <a:rPr lang="ru-RU" sz="4200" dirty="0" smtClean="0"/>
              <a:t>     «М</a:t>
            </a:r>
            <a:r>
              <a:rPr lang="ru-RU" sz="4200" b="1" dirty="0" smtClean="0">
                <a:solidFill>
                  <a:srgbClr val="C00000"/>
                </a:solidFill>
              </a:rPr>
              <a:t>а</a:t>
            </a:r>
            <a:r>
              <a:rPr lang="ru-RU" sz="4200" dirty="0" smtClean="0"/>
              <a:t>гнолия»</a:t>
            </a:r>
          </a:p>
          <a:p>
            <a:pPr>
              <a:buNone/>
            </a:pPr>
            <a:r>
              <a:rPr lang="ru-RU" sz="4200" dirty="0" smtClean="0"/>
              <a:t>     «Б</a:t>
            </a:r>
            <a:r>
              <a:rPr lang="ru-RU" sz="4200" b="1" dirty="0" smtClean="0">
                <a:solidFill>
                  <a:srgbClr val="C00000"/>
                </a:solidFill>
              </a:rPr>
              <a:t>а</a:t>
            </a:r>
            <a:r>
              <a:rPr lang="ru-RU" sz="4200" dirty="0" smtClean="0"/>
              <a:t>рб</a:t>
            </a:r>
            <a:r>
              <a:rPr lang="ru-RU" sz="4200" b="1" dirty="0" smtClean="0">
                <a:solidFill>
                  <a:srgbClr val="C00000"/>
                </a:solidFill>
              </a:rPr>
              <a:t>а</a:t>
            </a:r>
            <a:r>
              <a:rPr lang="ru-RU" sz="4200" dirty="0" smtClean="0"/>
              <a:t>рис»</a:t>
            </a:r>
          </a:p>
          <a:p>
            <a:pPr>
              <a:buNone/>
            </a:pPr>
            <a:r>
              <a:rPr lang="ru-RU" sz="4200" dirty="0" smtClean="0"/>
              <a:t>     «Р</a:t>
            </a:r>
            <a:r>
              <a:rPr lang="ru-RU" sz="4200" b="1" dirty="0" smtClean="0">
                <a:solidFill>
                  <a:srgbClr val="C00000"/>
                </a:solidFill>
              </a:rPr>
              <a:t>о</a:t>
            </a:r>
            <a:r>
              <a:rPr lang="ru-RU" sz="4200" dirty="0" smtClean="0"/>
              <a:t>машка»</a:t>
            </a:r>
          </a:p>
          <a:p>
            <a:pPr>
              <a:buNone/>
            </a:pPr>
            <a:r>
              <a:rPr lang="ru-RU" sz="4200" dirty="0" smtClean="0"/>
              <a:t>     «Ф</a:t>
            </a:r>
            <a:r>
              <a:rPr lang="ru-RU" sz="4200" b="1" dirty="0" smtClean="0">
                <a:solidFill>
                  <a:srgbClr val="C00000"/>
                </a:solidFill>
              </a:rPr>
              <a:t>и</a:t>
            </a:r>
            <a:r>
              <a:rPr lang="ru-RU" sz="4200" dirty="0" smtClean="0"/>
              <a:t>алка»</a:t>
            </a:r>
          </a:p>
          <a:p>
            <a:pPr>
              <a:buNone/>
            </a:pPr>
            <a:r>
              <a:rPr lang="ru-RU" sz="4200" dirty="0" smtClean="0"/>
              <a:t>     «Т</a:t>
            </a:r>
            <a:r>
              <a:rPr lang="ru-RU" sz="4200" b="1" dirty="0" smtClean="0">
                <a:solidFill>
                  <a:srgbClr val="C00000"/>
                </a:solidFill>
              </a:rPr>
              <a:t>е</a:t>
            </a:r>
            <a:r>
              <a:rPr lang="ru-RU" sz="4200" dirty="0" smtClean="0"/>
              <a:t>атральная»</a:t>
            </a:r>
          </a:p>
          <a:p>
            <a:pPr>
              <a:buNone/>
            </a:pPr>
            <a:r>
              <a:rPr lang="ru-RU" sz="4200" dirty="0" smtClean="0"/>
              <a:t>     «Б</a:t>
            </a:r>
            <a:r>
              <a:rPr lang="ru-RU" sz="4200" b="1" dirty="0" smtClean="0">
                <a:solidFill>
                  <a:srgbClr val="C00000"/>
                </a:solidFill>
              </a:rPr>
              <a:t>а</a:t>
            </a:r>
            <a:r>
              <a:rPr lang="ru-RU" sz="4200" dirty="0" smtClean="0"/>
              <a:t>лет»</a:t>
            </a:r>
          </a:p>
          <a:p>
            <a:pPr>
              <a:buNone/>
            </a:pPr>
            <a:r>
              <a:rPr lang="ru-RU" sz="4200" dirty="0" smtClean="0"/>
              <a:t>     «Пр</a:t>
            </a:r>
            <a:r>
              <a:rPr lang="ru-RU" sz="4200" b="1" dirty="0" smtClean="0">
                <a:solidFill>
                  <a:srgbClr val="C00000"/>
                </a:solidFill>
              </a:rPr>
              <a:t>е</a:t>
            </a:r>
            <a:r>
              <a:rPr lang="ru-RU" sz="4200" dirty="0" smtClean="0"/>
              <a:t>мьера»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7560840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</a:rPr>
              <a:t>Анкета для проекта «Тайны конфетного фантика»</a:t>
            </a:r>
          </a:p>
          <a:p>
            <a:r>
              <a:rPr lang="ru-RU" sz="1400" dirty="0">
                <a:solidFill>
                  <a:srgbClr val="FFFF00"/>
                </a:solidFill>
              </a:rPr>
              <a:t>1.ФИО , возраст</a:t>
            </a:r>
          </a:p>
          <a:p>
            <a:endParaRPr lang="ru-RU" sz="1400" dirty="0">
              <a:solidFill>
                <a:schemeClr val="bg1"/>
              </a:solidFill>
            </a:endParaRPr>
          </a:p>
          <a:p>
            <a:r>
              <a:rPr lang="ru-RU" sz="1400" dirty="0">
                <a:solidFill>
                  <a:srgbClr val="FF0000"/>
                </a:solidFill>
              </a:rPr>
              <a:t>2.Как часто вы покупаете конфеты?</a:t>
            </a:r>
          </a:p>
          <a:p>
            <a:r>
              <a:rPr lang="ru-RU" sz="1400" dirty="0">
                <a:solidFill>
                  <a:schemeClr val="bg1"/>
                </a:solidFill>
              </a:rPr>
              <a:t>1.Раз в неделю</a:t>
            </a:r>
          </a:p>
          <a:p>
            <a:r>
              <a:rPr lang="ru-RU" sz="1400" dirty="0">
                <a:solidFill>
                  <a:schemeClr val="bg1"/>
                </a:solidFill>
              </a:rPr>
              <a:t>2.Раз в месяц</a:t>
            </a:r>
          </a:p>
          <a:p>
            <a:r>
              <a:rPr lang="ru-RU" sz="1400" dirty="0">
                <a:solidFill>
                  <a:schemeClr val="bg1"/>
                </a:solidFill>
              </a:rPr>
              <a:t>3.Вообще не покупаю</a:t>
            </a:r>
          </a:p>
          <a:p>
            <a:r>
              <a:rPr lang="ru-RU" sz="1400" dirty="0">
                <a:solidFill>
                  <a:srgbClr val="FF0000"/>
                </a:solidFill>
              </a:rPr>
              <a:t>3.На что вы обращаете внимание при покупке конфет?</a:t>
            </a:r>
          </a:p>
          <a:p>
            <a:r>
              <a:rPr lang="ru-RU" sz="1400" dirty="0">
                <a:solidFill>
                  <a:schemeClr val="bg1"/>
                </a:solidFill>
              </a:rPr>
              <a:t>1.На цену</a:t>
            </a:r>
          </a:p>
          <a:p>
            <a:r>
              <a:rPr lang="ru-RU" sz="1400" dirty="0">
                <a:solidFill>
                  <a:schemeClr val="bg1"/>
                </a:solidFill>
              </a:rPr>
              <a:t>2.На состав и начинку</a:t>
            </a:r>
          </a:p>
          <a:p>
            <a:r>
              <a:rPr lang="ru-RU" sz="1400" dirty="0">
                <a:solidFill>
                  <a:schemeClr val="bg1"/>
                </a:solidFill>
              </a:rPr>
              <a:t>3.На фантик</a:t>
            </a:r>
          </a:p>
          <a:p>
            <a:r>
              <a:rPr lang="ru-RU" sz="1400" dirty="0">
                <a:solidFill>
                  <a:srgbClr val="FF0000"/>
                </a:solidFill>
              </a:rPr>
              <a:t>4.Что вы делаете с фантиком, когда съели конфету?</a:t>
            </a:r>
          </a:p>
          <a:p>
            <a:r>
              <a:rPr lang="ru-RU" sz="1400" dirty="0">
                <a:solidFill>
                  <a:schemeClr val="bg1"/>
                </a:solidFill>
              </a:rPr>
              <a:t>1.Выбрасываю в мусорную корзину</a:t>
            </a:r>
          </a:p>
          <a:p>
            <a:r>
              <a:rPr lang="ru-RU" sz="1400" dirty="0">
                <a:solidFill>
                  <a:schemeClr val="bg1"/>
                </a:solidFill>
              </a:rPr>
              <a:t>2.Сминаю и сгибаю фантик</a:t>
            </a:r>
          </a:p>
          <a:p>
            <a:r>
              <a:rPr lang="ru-RU" sz="1400" dirty="0">
                <a:solidFill>
                  <a:schemeClr val="bg1"/>
                </a:solidFill>
              </a:rPr>
              <a:t>3.Читаю, то что написано на фантике</a:t>
            </a:r>
          </a:p>
          <a:p>
            <a:r>
              <a:rPr lang="ru-RU" sz="1400" dirty="0">
                <a:solidFill>
                  <a:srgbClr val="FF0000"/>
                </a:solidFill>
              </a:rPr>
              <a:t>5.Обращали ли вы, когда – </a:t>
            </a:r>
            <a:r>
              <a:rPr lang="ru-RU" sz="1400" dirty="0" err="1">
                <a:solidFill>
                  <a:srgbClr val="FF0000"/>
                </a:solidFill>
              </a:rPr>
              <a:t>нибудь</a:t>
            </a:r>
            <a:r>
              <a:rPr lang="ru-RU" sz="1400" dirty="0">
                <a:solidFill>
                  <a:srgbClr val="FF0000"/>
                </a:solidFill>
              </a:rPr>
              <a:t> внимание на орфограммы в названиях конфет?</a:t>
            </a:r>
          </a:p>
          <a:p>
            <a:r>
              <a:rPr lang="ru-RU" sz="1400" dirty="0">
                <a:solidFill>
                  <a:schemeClr val="bg1"/>
                </a:solidFill>
              </a:rPr>
              <a:t>1.Да, иногда</a:t>
            </a:r>
          </a:p>
          <a:p>
            <a:r>
              <a:rPr lang="ru-RU" sz="1400" dirty="0">
                <a:solidFill>
                  <a:schemeClr val="bg1"/>
                </a:solidFill>
              </a:rPr>
              <a:t>2.Да, всегда</a:t>
            </a:r>
          </a:p>
          <a:p>
            <a:r>
              <a:rPr lang="ru-RU" sz="1400" dirty="0">
                <a:solidFill>
                  <a:schemeClr val="bg1"/>
                </a:solidFill>
              </a:rPr>
              <a:t>3.Нет</a:t>
            </a:r>
          </a:p>
          <a:p>
            <a:r>
              <a:rPr lang="ru-RU" sz="1400" dirty="0">
                <a:solidFill>
                  <a:srgbClr val="FF0000"/>
                </a:solidFill>
              </a:rPr>
              <a:t>6.Если вы обращали внимание на орфограммы, то какие встречались?</a:t>
            </a:r>
          </a:p>
          <a:p>
            <a:endParaRPr lang="ru-RU" sz="1400" dirty="0">
              <a:solidFill>
                <a:schemeClr val="bg1"/>
              </a:solidFill>
            </a:endParaRPr>
          </a:p>
          <a:p>
            <a:r>
              <a:rPr lang="ru-RU" sz="1400" dirty="0">
                <a:solidFill>
                  <a:srgbClr val="FF0000"/>
                </a:solidFill>
              </a:rPr>
              <a:t>7. Психологи утверждают, что характер человека выдает то, как он, съев конфету, складывает фантик. Пожалуйста, съешьте конфету и сверните свой фантик, отметьте что получилось. </a:t>
            </a:r>
            <a:r>
              <a:rPr lang="ru-RU" sz="1400" dirty="0">
                <a:solidFill>
                  <a:schemeClr val="bg1"/>
                </a:solidFill>
              </a:rPr>
              <a:t>(Интерпретацию получите после ответов,)</a:t>
            </a:r>
          </a:p>
          <a:p>
            <a:r>
              <a:rPr lang="ru-RU" sz="1400" dirty="0">
                <a:solidFill>
                  <a:schemeClr val="bg1"/>
                </a:solidFill>
              </a:rPr>
              <a:t>1. Фантик-уголок.                                   5. Фантик-трубочка.</a:t>
            </a:r>
          </a:p>
          <a:p>
            <a:r>
              <a:rPr lang="ru-RU" sz="1400" dirty="0">
                <a:solidFill>
                  <a:schemeClr val="bg1"/>
                </a:solidFill>
              </a:rPr>
              <a:t>2. Фантик-шарик                                    6. Фантик-фигурка.</a:t>
            </a:r>
          </a:p>
          <a:p>
            <a:r>
              <a:rPr lang="ru-RU" sz="1400" dirty="0">
                <a:solidFill>
                  <a:schemeClr val="bg1"/>
                </a:solidFill>
              </a:rPr>
              <a:t>3. Отутюженный фантик.                    7. Разорванный фантик.</a:t>
            </a:r>
          </a:p>
          <a:p>
            <a:r>
              <a:rPr lang="ru-RU" sz="1400" dirty="0">
                <a:solidFill>
                  <a:schemeClr val="bg1"/>
                </a:solidFill>
              </a:rPr>
              <a:t>4. Скрученный фантик.</a:t>
            </a:r>
          </a:p>
          <a:p>
            <a:r>
              <a:rPr lang="ru-RU" sz="1400" dirty="0">
                <a:solidFill>
                  <a:schemeClr val="bg1"/>
                </a:solidFill>
              </a:rPr>
              <a:t>СПАСИБО!</a:t>
            </a:r>
          </a:p>
        </p:txBody>
      </p:sp>
    </p:spTree>
    <p:extLst>
      <p:ext uri="{BB962C8B-B14F-4D97-AF65-F5344CB8AC3E}">
        <p14:creationId xmlns:p14="http://schemas.microsoft.com/office/powerpoint/2010/main" val="733023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92696"/>
            <a:ext cx="8250785" cy="718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</a:t>
            </a:r>
            <a:r>
              <a:rPr lang="ru-RU" sz="4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часто вы покупаете конфеты?</a:t>
            </a:r>
            <a:endParaRPr lang="ru-RU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470250234"/>
              </p:ext>
            </p:extLst>
          </p:nvPr>
        </p:nvGraphicFramePr>
        <p:xfrm>
          <a:off x="683568" y="170080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004541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0688"/>
            <a:ext cx="8604448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 что вы обращаете внимание при покупке конфет?</a:t>
            </a:r>
            <a:endParaRPr lang="ru-RU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511251308"/>
              </p:ext>
            </p:extLst>
          </p:nvPr>
        </p:nvGraphicFramePr>
        <p:xfrm>
          <a:off x="467544" y="2030305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642736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7272808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вы делаете с фантиком, когда съели конфету?</a:t>
            </a:r>
            <a:endParaRPr lang="ru-RU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437560716"/>
              </p:ext>
            </p:extLst>
          </p:nvPr>
        </p:nvGraphicFramePr>
        <p:xfrm>
          <a:off x="611560" y="1604254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913693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16632"/>
            <a:ext cx="6984776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Обращали </a:t>
            </a:r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ли вы, когда – </a:t>
            </a:r>
            <a:r>
              <a:rPr lang="ru-RU" sz="2800" b="1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нибудь</a:t>
            </a:r>
            <a:r>
              <a:rPr lang="ru-RU" sz="28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внимание на орфограммы в названиях конфет?</a:t>
            </a:r>
            <a:endParaRPr lang="ru-RU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553822558"/>
              </p:ext>
            </p:extLst>
          </p:nvPr>
        </p:nvGraphicFramePr>
        <p:xfrm>
          <a:off x="971600" y="170080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03804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Психологические тайны конфетного фантика</a:t>
            </a:r>
            <a:br>
              <a:rPr lang="ru-RU" sz="2400" dirty="0" smtClean="0">
                <a:solidFill>
                  <a:srgbClr val="FFFF00"/>
                </a:solidFill>
              </a:rPr>
            </a:br>
            <a:r>
              <a:rPr lang="ru-RU" sz="2400" i="1" dirty="0" smtClean="0">
                <a:solidFill>
                  <a:srgbClr val="FFFF00"/>
                </a:solidFill>
              </a:rPr>
              <a:t>Способы складывания фантиков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428868"/>
            <a:ext cx="7858148" cy="3571900"/>
          </a:xfrm>
        </p:spPr>
        <p:txBody>
          <a:bodyPr numCol="2">
            <a:normAutofit/>
          </a:bodyPr>
          <a:lstStyle/>
          <a:p>
            <a:r>
              <a:rPr lang="ru-RU" sz="3000" b="1" i="1" dirty="0" smtClean="0"/>
              <a:t>Фантик-уголок.</a:t>
            </a:r>
            <a:endParaRPr lang="ru-RU" sz="3000" dirty="0" smtClean="0"/>
          </a:p>
          <a:p>
            <a:pPr fontAlgn="base"/>
            <a:r>
              <a:rPr lang="ru-RU" sz="3000" b="1" i="1" dirty="0" smtClean="0"/>
              <a:t>Фантик-шарик.</a:t>
            </a:r>
            <a:endParaRPr lang="ru-RU" sz="3000" dirty="0" smtClean="0"/>
          </a:p>
          <a:p>
            <a:pPr fontAlgn="base"/>
            <a:r>
              <a:rPr lang="ru-RU" sz="3000" b="1" i="1" dirty="0" smtClean="0"/>
              <a:t>Отутюженный фантик.</a:t>
            </a:r>
            <a:endParaRPr lang="ru-RU" sz="3000" dirty="0" smtClean="0"/>
          </a:p>
          <a:p>
            <a:pPr fontAlgn="base"/>
            <a:r>
              <a:rPr lang="ru-RU" sz="3000" b="1" i="1" dirty="0" smtClean="0"/>
              <a:t>Скрученный фантик.</a:t>
            </a:r>
            <a:endParaRPr lang="ru-RU" sz="3000" dirty="0" smtClean="0"/>
          </a:p>
          <a:p>
            <a:pPr fontAlgn="base"/>
            <a:r>
              <a:rPr lang="ru-RU" sz="3000" b="1" i="1" dirty="0" smtClean="0"/>
              <a:t>Фантик-трубочка.</a:t>
            </a:r>
            <a:endParaRPr lang="ru-RU" sz="3000" dirty="0" smtClean="0"/>
          </a:p>
          <a:p>
            <a:pPr fontAlgn="base"/>
            <a:r>
              <a:rPr lang="ru-RU" sz="3000" b="1" i="1" dirty="0" smtClean="0"/>
              <a:t>Фантик-фигурка.</a:t>
            </a:r>
            <a:endParaRPr lang="ru-RU" sz="3000" dirty="0" smtClean="0"/>
          </a:p>
          <a:p>
            <a:pPr fontAlgn="base"/>
            <a:r>
              <a:rPr lang="en-US" sz="3000" dirty="0" smtClean="0"/>
              <a:t> </a:t>
            </a:r>
            <a:r>
              <a:rPr lang="en-US" sz="3000" b="1" i="1" dirty="0" smtClean="0"/>
              <a:t> </a:t>
            </a:r>
            <a:r>
              <a:rPr lang="ru-RU" sz="3000" b="1" i="1" dirty="0" smtClean="0"/>
              <a:t>Разорванный фантик</a:t>
            </a:r>
            <a:r>
              <a:rPr lang="ru-RU" sz="3000" b="1" dirty="0" smtClean="0"/>
              <a:t>.</a:t>
            </a:r>
            <a:endParaRPr lang="ru-RU" sz="3000" dirty="0" smtClean="0"/>
          </a:p>
          <a:p>
            <a:pPr fontAlgn="base">
              <a:buNone/>
            </a:pPr>
            <a:r>
              <a:rPr lang="en-US" sz="3000" dirty="0" smtClean="0"/>
              <a:t>          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2844" y="1000108"/>
            <a:ext cx="8844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Психологи утверждают, что характер человека выдает то, как он, 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съев конфету, складывает фантик.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476672"/>
            <a:ext cx="7038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FF00"/>
                </a:solidFill>
              </a:rPr>
              <a:t>Фантик как подручный материал для изготовления различных поделок.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6514" y="2086349"/>
            <a:ext cx="4864540" cy="39604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9884" y="2267509"/>
            <a:ext cx="5212071" cy="359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8389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74638"/>
            <a:ext cx="7712567" cy="5781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5091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01" y="476672"/>
            <a:ext cx="7110597" cy="53329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34243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Заключение</a:t>
            </a:r>
            <a:br>
              <a:rPr lang="ru-RU" dirty="0" smtClean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57606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В своей работе мы  исследовали историю происхождения</a:t>
            </a:r>
          </a:p>
          <a:p>
            <a:pPr>
              <a:buNone/>
            </a:pPr>
            <a:r>
              <a:rPr lang="ru-RU" sz="2400" dirty="0" smtClean="0"/>
              <a:t>конфетного фантика, особенности его названий и оформления,</a:t>
            </a:r>
          </a:p>
          <a:p>
            <a:pPr>
              <a:buNone/>
            </a:pPr>
            <a:r>
              <a:rPr lang="ru-RU" sz="2400" dirty="0" smtClean="0"/>
              <a:t>возможность использования фантиков в нашей повседневной</a:t>
            </a:r>
          </a:p>
          <a:p>
            <a:pPr>
              <a:buNone/>
            </a:pPr>
            <a:r>
              <a:rPr lang="ru-RU" sz="2400" dirty="0" smtClean="0"/>
              <a:t>жизни, в том числе и на уроке в школе.</a:t>
            </a:r>
          </a:p>
          <a:p>
            <a:pPr>
              <a:buNone/>
            </a:pPr>
            <a:r>
              <a:rPr lang="ru-RU" sz="2400" dirty="0" smtClean="0"/>
              <a:t>            </a:t>
            </a:r>
            <a:r>
              <a:rPr lang="ru-RU" sz="2400" b="1" u="sng" dirty="0" smtClean="0"/>
              <a:t>Закончив работу по данной теме, мы пришли к выводу:</a:t>
            </a:r>
            <a:endParaRPr lang="ru-RU" sz="2400" b="1" dirty="0" smtClean="0"/>
          </a:p>
          <a:p>
            <a:pPr lvl="0">
              <a:buNone/>
            </a:pPr>
            <a:r>
              <a:rPr lang="ru-RU" sz="2400" dirty="0" smtClean="0"/>
              <a:t>Фантики действительно  не простые бумажки, они в оригинальной</a:t>
            </a:r>
          </a:p>
          <a:p>
            <a:pPr lvl="0">
              <a:buNone/>
            </a:pPr>
            <a:r>
              <a:rPr lang="ru-RU" sz="2400" dirty="0" smtClean="0"/>
              <a:t>форме раскрывают колорит того времени, в которое были созданы</a:t>
            </a:r>
          </a:p>
          <a:p>
            <a:pPr lvl="0">
              <a:buNone/>
            </a:pPr>
            <a:r>
              <a:rPr lang="ru-RU" sz="2400" dirty="0" smtClean="0"/>
              <a:t>и, конечно же, являются своеобразными памятниками культуры и</a:t>
            </a:r>
          </a:p>
          <a:p>
            <a:pPr lvl="0">
              <a:buNone/>
            </a:pPr>
            <a:r>
              <a:rPr lang="ru-RU" sz="2400" dirty="0" smtClean="0"/>
              <a:t>быта.</a:t>
            </a:r>
          </a:p>
          <a:p>
            <a:pPr lvl="0">
              <a:buNone/>
            </a:pPr>
            <a:r>
              <a:rPr lang="ru-RU" sz="2400" dirty="0" smtClean="0"/>
              <a:t>Названия многих  конфет имеют интересное лексическое значение,</a:t>
            </a:r>
          </a:p>
          <a:p>
            <a:pPr lvl="0">
              <a:buNone/>
            </a:pPr>
            <a:r>
              <a:rPr lang="ru-RU" sz="2400" dirty="0" smtClean="0"/>
              <a:t>а сами фантики могут являться хорошим материалом для работы</a:t>
            </a:r>
          </a:p>
          <a:p>
            <a:pPr lvl="0">
              <a:buNone/>
            </a:pPr>
            <a:r>
              <a:rPr lang="ru-RU" sz="2400" dirty="0" smtClean="0"/>
              <a:t>на уроке: в них можно найти различные  орфограммы русского</a:t>
            </a:r>
          </a:p>
          <a:p>
            <a:pPr lvl="0">
              <a:buNone/>
            </a:pPr>
            <a:r>
              <a:rPr lang="ru-RU" sz="2400" dirty="0" smtClean="0"/>
              <a:t>языка.</a:t>
            </a:r>
          </a:p>
          <a:p>
            <a:pPr>
              <a:buNone/>
            </a:pPr>
            <a:r>
              <a:rPr lang="ru-RU" sz="2400" dirty="0" smtClean="0"/>
              <a:t> </a:t>
            </a:r>
          </a:p>
          <a:p>
            <a:pPr>
              <a:buNone/>
            </a:pPr>
            <a:r>
              <a:rPr lang="ru-RU" sz="1600" dirty="0" smtClean="0"/>
              <a:t>        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571480"/>
            <a:ext cx="80724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dirty="0" smtClean="0"/>
              <a:t>Таким образом, выдвинутая нами гипотеза полностью подтверждается.</a:t>
            </a:r>
          </a:p>
          <a:p>
            <a:pPr>
              <a:buNone/>
            </a:pPr>
            <a:r>
              <a:rPr lang="ru-RU" sz="2400" dirty="0" smtClean="0"/>
              <a:t>          Кроме того, мы узнали о том, что существуют уникальные коллекции фантиков, которые собрали очень известные в России люди, о том что фантики –  прекрасный материал для поделок и что плетение из фантиков очень популярно на Западе. Узнали также, что у психологов разработан даже психологический тест с фантиками на определение характера человека. </a:t>
            </a:r>
          </a:p>
          <a:p>
            <a:pPr>
              <a:buNone/>
            </a:pPr>
            <a:endParaRPr lang="ru-RU" sz="2400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928670"/>
            <a:ext cx="8286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dirty="0" smtClean="0"/>
              <a:t> </a:t>
            </a:r>
            <a:r>
              <a:rPr lang="ru-RU" sz="2400" u="sng" dirty="0" smtClean="0"/>
              <a:t>Практические результаты исследования: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      Мы подобрали и проанализировали фантики от конфет, с позиции использования их на</a:t>
            </a:r>
            <a:r>
              <a:rPr lang="en-US" sz="2400" dirty="0" smtClean="0"/>
              <a:t> </a:t>
            </a:r>
            <a:r>
              <a:rPr lang="ru-RU" sz="2400" dirty="0" smtClean="0"/>
              <a:t>уроке русского языка в качестве дидактического материала при изучении орфографии и выяснили, что во многих названиях конфет есть различные орфограммы. Мы сгруппировали названия по орфографическим правилам, выделив в них орфограммы, и считаем, что этот материал вполне можно использовать на уроке для повторения или при изучении нового материала</a:t>
            </a:r>
            <a:endParaRPr lang="ru-RU" sz="2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лассная анимационная картинка спасибо, благодарю Фиолетовый цветок в знак признательности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-30914"/>
            <a:ext cx="7740352" cy="68889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</TotalTime>
  <Words>1068</Words>
  <Application>Microsoft Office PowerPoint</Application>
  <PresentationFormat>Экран (4:3)</PresentationFormat>
  <Paragraphs>168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7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Тайны конфетного фантика.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 и когда появились первые фантики. </vt:lpstr>
      <vt:lpstr>Презентация PowerPoint</vt:lpstr>
      <vt:lpstr>Презентация PowerPoint</vt:lpstr>
      <vt:lpstr>Презентация PowerPoint</vt:lpstr>
      <vt:lpstr>Правила орфографии в названиях конфет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Психологические тайны конфетного фантика Способы складывания фантиков</vt:lpstr>
      <vt:lpstr>Презентация PowerPoint</vt:lpstr>
      <vt:lpstr>Презентация PowerPoint</vt:lpstr>
      <vt:lpstr>Презентация PowerPoint</vt:lpstr>
      <vt:lpstr>Заключение 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Тайны конфетного фантика</dc:title>
  <dc:creator>Admin</dc:creator>
  <cp:lastModifiedBy>АДМИН</cp:lastModifiedBy>
  <cp:revision>42</cp:revision>
  <dcterms:created xsi:type="dcterms:W3CDTF">2013-03-08T08:56:24Z</dcterms:created>
  <dcterms:modified xsi:type="dcterms:W3CDTF">2021-09-26T06:11:11Z</dcterms:modified>
</cp:coreProperties>
</file>