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57" r:id="rId6"/>
    <p:sldId id="263" r:id="rId7"/>
    <p:sldId id="269" r:id="rId8"/>
    <p:sldId id="258" r:id="rId9"/>
    <p:sldId id="265" r:id="rId10"/>
    <p:sldId id="266" r:id="rId11"/>
    <p:sldId id="268" r:id="rId12"/>
    <p:sldId id="270" r:id="rId13"/>
    <p:sldId id="272" r:id="rId14"/>
    <p:sldId id="264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48" autoAdjust="0"/>
    <p:restoredTop sz="94660"/>
  </p:normalViewPr>
  <p:slideViewPr>
    <p:cSldViewPr snapToGrid="0">
      <p:cViewPr varScale="1">
        <p:scale>
          <a:sx n="92" d="100"/>
          <a:sy n="92" d="100"/>
        </p:scale>
        <p:origin x="173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B281E1-AA16-48AD-90E5-A7A8EC14FA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B4B9BD3-376F-465D-AE6B-DAA29CE466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C3237A-39A7-4445-9464-D53412639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E96E6-06D2-44D2-BE1D-D07AD5B3B014}" type="datetimeFigureOut">
              <a:rPr lang="ru-RU" smtClean="0"/>
              <a:t>04.11.2024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F74B586-87D2-4A59-82F9-E5FA44EF6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84DA041-CD3E-44A2-BC57-83C4DF2EA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8DEAD-D0CC-4DE0-A2C8-A7F04C66A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4944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807DDD-A709-47B2-BD4B-413EB042CE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9517D27-D557-4E8D-8069-0B5ECBA8EA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8E72135-D5F2-48BC-A140-A9AA65E000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E96E6-06D2-44D2-BE1D-D07AD5B3B014}" type="datetimeFigureOut">
              <a:rPr lang="ru-RU" smtClean="0"/>
              <a:t>04.11.2024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31FA9AB-9DAE-440D-B104-A29EA7DA0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7B4ECF6-8A0A-439B-9501-6B27381E0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8DEAD-D0CC-4DE0-A2C8-A7F04C66A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0695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BD8BDE-77C9-4528-856A-A5ED722496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3F03F00-B3DA-438D-BECA-96132101DF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66557D2-CAB8-48A1-A3CB-CC35CEBD7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E96E6-06D2-44D2-BE1D-D07AD5B3B014}" type="datetimeFigureOut">
              <a:rPr lang="ru-RU" smtClean="0"/>
              <a:t>04.11.2024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8E7D12B-E9EF-4C94-A4EB-133CFDFD44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F5A7E6B-906F-4C3A-9D53-5FF78461A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8DEAD-D0CC-4DE0-A2C8-A7F04C66A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0650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55B641-67BC-47BF-8F84-BD0E8C323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8049852-EADC-4760-989D-E6EAA2D38F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C1C602C-F0EA-410E-B1B4-4797D65BC4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4A12536-7681-4688-8B55-586B1C79A4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E96E6-06D2-44D2-BE1D-D07AD5B3B014}" type="datetimeFigureOut">
              <a:rPr lang="ru-RU" smtClean="0"/>
              <a:t>04.11.2024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1788BF3-6560-4979-8AE3-9FD37DA129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5FC9A81-B718-449B-B1EC-5BAF74327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8DEAD-D0CC-4DE0-A2C8-A7F04C66A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1132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C1F0DB-0902-4AE6-86A1-D3CB6B34E4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AC36C-AC1E-4B2D-8B8D-CF0DACE88B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F81AD39-87AC-4D5E-AB38-988E3A785A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B69B9D5-76BA-4B97-8284-881DEC8F5C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67E931F-CC08-4EBA-BC1E-5EC62D1F75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B94A9D1-432D-44A6-A49F-151352A01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E96E6-06D2-44D2-BE1D-D07AD5B3B014}" type="datetimeFigureOut">
              <a:rPr lang="ru-RU" smtClean="0"/>
              <a:t>04.11.2024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30E73A6-8A8E-462C-BE05-336A85EA0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22833DD-ECBA-4891-89C3-6E18D868B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8DEAD-D0CC-4DE0-A2C8-A7F04C66A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394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658504-E910-4F30-9AC6-36A5EF3BF9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05B27C81-6CFC-4070-8880-90312D54D9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E96E6-06D2-44D2-BE1D-D07AD5B3B014}" type="datetimeFigureOut">
              <a:rPr lang="ru-RU" smtClean="0"/>
              <a:t>04.11.2024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8E1EA36-8C06-4A4B-8628-B3FC4C7ED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64E493F-8D43-4016-94AA-7D1ECB411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8DEAD-D0CC-4DE0-A2C8-A7F04C66A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171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19AE906-F053-4828-AA96-69D67D6D2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E96E6-06D2-44D2-BE1D-D07AD5B3B014}" type="datetimeFigureOut">
              <a:rPr lang="ru-RU" smtClean="0"/>
              <a:t>04.11.2024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4B512D3-55BF-4CAF-A1C4-5C6EF2FFF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00E71D3-DA8A-4B06-B38F-A9BB4E420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8DEAD-D0CC-4DE0-A2C8-A7F04C66A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4774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189A3A-C543-48F6-B64B-79BB5886F4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F802B45-00D4-402C-9EDE-E6A59F6642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941986D-B4F5-46F5-B639-ACFDF70D9D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12399D4-C4C7-42A6-9992-4D85E596A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E96E6-06D2-44D2-BE1D-D07AD5B3B014}" type="datetimeFigureOut">
              <a:rPr lang="ru-RU" smtClean="0"/>
              <a:t>04.11.2024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D098457-3D8E-4B74-A9DD-BCBDC6A4C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E3AE0E8-A0D6-44D1-9782-953AEB1175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8DEAD-D0CC-4DE0-A2C8-A7F04C66A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789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77183D-1287-40FD-AFC2-75BB49A00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A6AA29D-1B05-4B5C-829F-C3F2B40929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F76C2F2-2AED-4134-8779-650F1579CC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C0AA3D6-6762-4250-BBB8-5878226B51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E96E6-06D2-44D2-BE1D-D07AD5B3B014}" type="datetimeFigureOut">
              <a:rPr lang="ru-RU" smtClean="0"/>
              <a:t>04.11.2024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EC25F59-5361-40DF-A49D-A4659EA989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8FC8919-6C55-4A9A-9D73-ED91ED918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8DEAD-D0CC-4DE0-A2C8-A7F04C66A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6070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B44EED-0466-40C3-ADE2-C8937D05E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05A3086-5843-40DB-9A23-CDF55CBA19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DB2F6C4-F933-4E59-9362-784D2BB94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E96E6-06D2-44D2-BE1D-D07AD5B3B014}" type="datetimeFigureOut">
              <a:rPr lang="ru-RU" smtClean="0"/>
              <a:t>04.11.2024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9C8D96D-60D7-4320-88C2-9FB167654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5CB60E3-09C0-423B-9184-F03C3ACF3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8DEAD-D0CC-4DE0-A2C8-A7F04C66A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097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9D1827F-8509-4752-94BB-D2DE506BE2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30DB533-2BF3-4D9A-A47F-14F05FD478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842BD89-89DD-4208-8ADB-02D2F970B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E96E6-06D2-44D2-BE1D-D07AD5B3B014}" type="datetimeFigureOut">
              <a:rPr lang="ru-RU" smtClean="0"/>
              <a:t>04.11.2024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7D9BB5B-C080-47FA-A0A8-7713F4358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11D4583-057A-4381-88BE-EF3D17761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8DEAD-D0CC-4DE0-A2C8-A7F04C66A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6026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chemeClr val="accent2">
                <a:lumMod val="20000"/>
                <a:lumOff val="8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20000"/>
                <a:lumOff val="8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671BD0-AFBA-4464-BC98-78CAE7AA5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A09DFD0-B31C-46D3-A752-1FB48B6B1E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BAC476F-4042-4183-AD90-E111E9FCD6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2E96E6-06D2-44D2-BE1D-D07AD5B3B014}" type="datetimeFigureOut">
              <a:rPr lang="ru-RU" smtClean="0"/>
              <a:t>04.11.2024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EB2FC70-AAB8-4C10-93EA-2FB696CDD3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12DC22E-990C-4F05-B365-CBF325597C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8DEAD-D0CC-4DE0-A2C8-A7F04C66A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1779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94C08C-4FC2-4BEA-BD66-839C9E3808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554624"/>
            <a:ext cx="9144000" cy="2387600"/>
          </a:xfrm>
        </p:spPr>
        <p:txBody>
          <a:bodyPr>
            <a:normAutofit/>
          </a:bodyPr>
          <a:lstStyle/>
          <a:p>
            <a:r>
              <a:rPr lang="ru-RU" sz="7200" dirty="0"/>
              <a:t>Воспитание семейных ценностей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6C39F55-0247-4654-8B7D-8B84D69962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53420" y="4577398"/>
            <a:ext cx="9144000" cy="1655762"/>
          </a:xfrm>
        </p:spPr>
        <p:txBody>
          <a:bodyPr>
            <a:normAutofit fontScale="77500" lnSpcReduction="20000"/>
          </a:bodyPr>
          <a:lstStyle/>
          <a:p>
            <a:pPr algn="r"/>
            <a:r>
              <a:rPr lang="ru-RU" dirty="0"/>
              <a:t>Выполнили: </a:t>
            </a:r>
          </a:p>
          <a:p>
            <a:pPr algn="r"/>
            <a:r>
              <a:rPr lang="ru-RU" dirty="0"/>
              <a:t>Преподаватели ГБПОУ ЛПК </a:t>
            </a:r>
          </a:p>
          <a:p>
            <a:pPr algn="r"/>
            <a:r>
              <a:rPr lang="ru-RU" dirty="0"/>
              <a:t>Зинкина Анастасия Дмитриевна</a:t>
            </a:r>
          </a:p>
          <a:p>
            <a:pPr algn="r"/>
            <a:r>
              <a:rPr lang="ru-RU" dirty="0" err="1"/>
              <a:t>Пергаева</a:t>
            </a:r>
            <a:r>
              <a:rPr lang="ru-RU" dirty="0"/>
              <a:t> Олеся Валериевна</a:t>
            </a:r>
          </a:p>
          <a:p>
            <a:pPr algn="r"/>
            <a:r>
              <a:rPr lang="ru-RU" dirty="0"/>
              <a:t>Пантелеев Артем Алексеевич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9128D6-81D7-4CA2-B608-7D6DE6124A0F}"/>
              </a:ext>
            </a:extLst>
          </p:cNvPr>
          <p:cNvSpPr txBox="1"/>
          <p:nvPr/>
        </p:nvSpPr>
        <p:spPr>
          <a:xfrm>
            <a:off x="0" y="257695"/>
            <a:ext cx="12192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ОБРАЗОВАНИЯ, НАУКИ И МОЛОДЕЖНОЙ ПОЛИТИКИ Нижегородской области 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бюджетное профессиональное образовательное учреждение "Лукояновский педагогический колледж им.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А.М.Горького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"(ГБПОУ ЛПК)</a:t>
            </a:r>
          </a:p>
        </p:txBody>
      </p:sp>
    </p:spTree>
    <p:extLst>
      <p:ext uri="{BB962C8B-B14F-4D97-AF65-F5344CB8AC3E}">
        <p14:creationId xmlns:p14="http://schemas.microsoft.com/office/powerpoint/2010/main" val="30738321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  <p:sndAc>
          <p:stSnd>
            <p:snd r:embed="rId2" name="applause.wav"/>
          </p:stSnd>
        </p:sndAc>
      </p:transition>
    </mc:Choice>
    <mc:Fallback xmlns="">
      <p:transition spd="slow">
        <p:fade/>
        <p:sndAc>
          <p:stSnd>
            <p:snd r:embed="rId3" name="applau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838D2D-D2E6-4543-A510-6B2A79FFE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Роль школы и семьи в формировании ценностей</a:t>
            </a:r>
            <a:br>
              <a:rPr lang="ru-RU" sz="4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368437D-E1A2-44F0-82BA-F92B15CD53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0134" y="1833938"/>
            <a:ext cx="5521036" cy="4351338"/>
          </a:xfrm>
        </p:spPr>
        <p:txBody>
          <a:bodyPr>
            <a:normAutofit fontScale="92500" lnSpcReduction="20000"/>
          </a:bodyPr>
          <a:lstStyle/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Школа играет важную роль в формировании личности, но семья закладывает фундамент нравственных ценностей.  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Родители должны показывать пример детям и оберегать их от негативного влияния.  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Школа и семья должны тесно сотрудничать для формирования ценностей.  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FD1D6632-8431-470D-9F0E-75C2825838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170" y="1988129"/>
            <a:ext cx="5427047" cy="3290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809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7231A4-B5DA-435A-9C81-4F3EA1FE6B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Формы</a:t>
            </a:r>
            <a:r>
              <a:rPr lang="ru-RU" sz="36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работы классного руководителя</a:t>
            </a:r>
            <a:b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BEAFD07-DEB8-4AA6-A82B-3C2C3A34150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-66502" y="1360112"/>
            <a:ext cx="6550429" cy="4351338"/>
          </a:xfrm>
        </p:spPr>
        <p:txBody>
          <a:bodyPr>
            <a:normAutofit fontScale="85000" lnSpcReduction="10000"/>
          </a:bodyPr>
          <a:lstStyle/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Классный руководитель может помочь семье в понимании необходимости сохранения семейных ценностей.  </a:t>
            </a:r>
            <a:endParaRPr lang="ru-RU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Используются различные формы работы: уроки, внеклассные мероприятия, родительские собрания, внешкольная работа, родительские недели, совместный досуг.  </a:t>
            </a:r>
            <a:endParaRPr lang="ru-RU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74C8CB7A-35E3-4D42-92D1-FD2CFF2842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3" t="2218" r="3236" b="18364"/>
          <a:stretch/>
        </p:blipFill>
        <p:spPr bwMode="auto">
          <a:xfrm>
            <a:off x="6483927" y="1542377"/>
            <a:ext cx="5361598" cy="35527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676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8A7F17-D9BB-4E2F-AA3E-5C3FC35041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319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Исследовательские работы учащихся и </a:t>
            </a:r>
            <a:b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неклассные мероприятия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B9A8150-D369-4BDD-8B61-4C65E1F78F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5458" y="1759123"/>
            <a:ext cx="5720542" cy="4351338"/>
          </a:xfrm>
        </p:spPr>
        <p:txBody>
          <a:bodyPr>
            <a:normAutofit/>
          </a:bodyPr>
          <a:lstStyle/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Учащиеся пишут исследовательские работы, посвященные семейным ценностям.  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Изучение прошлого и истории предков становится популярным среди детей.  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108F642F-F9E2-432C-8B58-DB6C6E32D03C}"/>
              </a:ext>
            </a:extLst>
          </p:cNvPr>
          <p:cNvSpPr txBox="1">
            <a:spLocks/>
          </p:cNvSpPr>
          <p:nvPr/>
        </p:nvSpPr>
        <p:spPr>
          <a:xfrm>
            <a:off x="6096000" y="1690688"/>
            <a:ext cx="572054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Внеклассные мероприятия служат нравственному воспитанию детей.  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Праздники и развлечения объединяют детей и родителей, укрепляют сотрудничество.  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921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25174F-6EBE-45C7-8C6A-4C09520BAE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Роль семьи в формировании ценностей</a:t>
            </a:r>
            <a:b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4839E74-C23D-4779-9326-73E7659B4F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5691" y="1800687"/>
            <a:ext cx="6161116" cy="4351338"/>
          </a:xfrm>
        </p:spPr>
        <p:txBody>
          <a:bodyPr>
            <a:normAutofit fontScale="92500" lnSpcReduction="20000"/>
          </a:bodyPr>
          <a:lstStyle/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Семья является первым авторитетом для ребенка, формирующим его веру в жизнь и человека.  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В сельской местности семья всегда была главной ценностью, где дети получали первоначальные знания о добре и зле.  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Современная семья утратила многие семейные ценности, что требует их восстановления.  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898E8BE1-C740-408C-8183-8F17826184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15"/>
          <a:stretch/>
        </p:blipFill>
        <p:spPr bwMode="auto">
          <a:xfrm>
            <a:off x="6613268" y="1537854"/>
            <a:ext cx="5073041" cy="4488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645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F41A09-BBEE-4E27-B5E2-25229D8EDC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Роль родителей</a:t>
            </a:r>
            <a:b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2B3280E-5151-488F-9EC9-A31B8E7D72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6309" y="1690688"/>
            <a:ext cx="5645727" cy="4351338"/>
          </a:xfrm>
        </p:spPr>
        <p:txBody>
          <a:bodyPr/>
          <a:lstStyle/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Родители должны интересоваться у учителей, как происходит формирование семейных ценностей в школе.  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Мероприятия в школе закрепляют информацию, доносимую ребенку дома.  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Picture 2" descr="Picture background">
            <a:extLst>
              <a:ext uri="{FF2B5EF4-FFF2-40B4-BE49-F238E27FC236}">
                <a16:creationId xmlns:a16="http://schemas.microsoft.com/office/drawing/2014/main" id="{1DED1351-F079-40D0-B8FD-7979A556BD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15"/>
          <a:stretch/>
        </p:blipFill>
        <p:spPr bwMode="auto">
          <a:xfrm>
            <a:off x="6289966" y="1413163"/>
            <a:ext cx="5073041" cy="4488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57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2F05D3-2502-444F-A3F8-9EA419130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Роль семьи в воспитании</a:t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3B213F2-727A-4E76-828B-C91F7CA298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560" y="1459866"/>
            <a:ext cx="6269182" cy="4292542"/>
          </a:xfrm>
        </p:spPr>
        <p:txBody>
          <a:bodyPr>
            <a:normAutofit lnSpcReduction="10000"/>
          </a:bodyPr>
          <a:lstStyle/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Семья формирует жизненные ценности, включая любовь и доброту.  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Родители должны быть примером взаимоотношений.  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Семейные традиции укрепляют семью и дают ребенку чувство защищенности. 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Picture background">
            <a:extLst>
              <a:ext uri="{FF2B5EF4-FFF2-40B4-BE49-F238E27FC236}">
                <a16:creationId xmlns:a16="http://schemas.microsoft.com/office/drawing/2014/main" id="{FF95FE5B-CF01-4932-A7D5-729436437A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3345" y="1546166"/>
            <a:ext cx="5429095" cy="3585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661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F8278D-50D3-4C43-9DA3-70C7DA7D0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5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Ценности семьи</a:t>
            </a:r>
            <a:br>
              <a:rPr lang="ru-RU" sz="5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E149277-F732-47DD-8FC4-2C7248DFC0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7749" y="1690688"/>
            <a:ext cx="6659880" cy="4351338"/>
          </a:xfrm>
        </p:spPr>
        <p:txBody>
          <a:bodyPr>
            <a:normAutofit lnSpcReduction="10000"/>
          </a:bodyPr>
          <a:lstStyle/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Любовь, доверие, доброта, верность, почитание старших и родителей, взаимопонимание, здоровье всех членов семьи, положительный пример родителей, совместный труд, общий досуг, национальная и духовная культура.  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Эти ценности делают семью крепкой и способствуют её благополучию.  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100" name="Picture 4" descr="Picture background">
            <a:extLst>
              <a:ext uri="{FF2B5EF4-FFF2-40B4-BE49-F238E27FC236}">
                <a16:creationId xmlns:a16="http://schemas.microsoft.com/office/drawing/2014/main" id="{11BEC824-688A-4898-85DA-FF70C69C04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854" y="1960534"/>
            <a:ext cx="4360332" cy="3270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3218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56D2CF-A150-4736-A514-58012587F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Важность родительской заботы</a:t>
            </a:r>
            <a:b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A5F263C-EB43-4FFB-99E5-18DB0F2A5C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163589" cy="4351338"/>
          </a:xfrm>
        </p:spPr>
        <p:txBody>
          <a:bodyPr>
            <a:normAutofit/>
          </a:bodyPr>
          <a:lstStyle/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Родительские сигналы важны для ребенка с рождения.  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Обнимайте, пойте песенки, разговаривайте и носите на руках.  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Улыбка и внимание формируют привязанность.  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Picture background">
            <a:extLst>
              <a:ext uri="{FF2B5EF4-FFF2-40B4-BE49-F238E27FC236}">
                <a16:creationId xmlns:a16="http://schemas.microsoft.com/office/drawing/2014/main" id="{521B7C20-61FA-4B5B-BF8B-CE27EA49F6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2992" y="1966361"/>
            <a:ext cx="4994640" cy="2925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4600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04AD99-7D95-47A2-B5A5-556C2FFAB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Критика и дисциплина</a:t>
            </a:r>
            <a:b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3732169-31C5-48D9-AB69-4953556CF4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681451" cy="4351338"/>
          </a:xfrm>
        </p:spPr>
        <p:txBody>
          <a:bodyPr/>
          <a:lstStyle/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Критика должна быть направлена на поступки, а не на личность.  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Критика должна объяснять, почему лучше действовать иначе.  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Picture background">
            <a:extLst>
              <a:ext uri="{FF2B5EF4-FFF2-40B4-BE49-F238E27FC236}">
                <a16:creationId xmlns:a16="http://schemas.microsoft.com/office/drawing/2014/main" id="{4AC1557E-C334-4DEC-B248-490B207527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9495" y="1769182"/>
            <a:ext cx="5901574" cy="3319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0960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40373A-F403-405E-98BD-58A2CEE361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9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Современные изменения в семейных ценностях</a:t>
            </a:r>
            <a:b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1E0C2C4-3290-4E9D-8108-53883841D1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590011" cy="4351338"/>
          </a:xfrm>
        </p:spPr>
        <p:txBody>
          <a:bodyPr>
            <a:normAutofit/>
          </a:bodyPr>
          <a:lstStyle/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Общество становится более свободным и открытым.  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Равноправие мужчин и женщин формирует новый тип семьи.  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Увеличился возраст вступления в брак.  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 descr="Picture background">
            <a:extLst>
              <a:ext uri="{FF2B5EF4-FFF2-40B4-BE49-F238E27FC236}">
                <a16:creationId xmlns:a16="http://schemas.microsoft.com/office/drawing/2014/main" id="{5908DA02-44A8-457C-BB8B-9949D03B5D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999" y="2041091"/>
            <a:ext cx="5242473" cy="3491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47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49F24C-4F55-4372-941B-405499AE2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Примеры семейных традиций</a:t>
            </a:r>
            <a:b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2071CE3-C638-4FB1-894D-DC409EFC7B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847705" cy="4351338"/>
          </a:xfrm>
        </p:spPr>
        <p:txBody>
          <a:bodyPr>
            <a:normAutofit fontScale="92500" lnSpcReduction="10000"/>
          </a:bodyPr>
          <a:lstStyle/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Совместные чаепития и праздники.  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Экскурсии и квесты.  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Здоровый образ жизни и активный отдых.  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Совместные путешествия и активный отдых.  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Picture background">
            <a:extLst>
              <a:ext uri="{FF2B5EF4-FFF2-40B4-BE49-F238E27FC236}">
                <a16:creationId xmlns:a16="http://schemas.microsoft.com/office/drawing/2014/main" id="{4AA6C62B-00C8-48F5-941D-C7FE9FAA57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6490" y="1690688"/>
            <a:ext cx="4272741" cy="4272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1743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74583F-D6ED-48D8-A1CD-303828FE2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Значение семейных ценностей</a:t>
            </a:r>
            <a:b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E454C5C-0621-4ABC-AECE-CC11E612E4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839393" cy="4351338"/>
          </a:xfrm>
        </p:spPr>
        <p:txBody>
          <a:bodyPr>
            <a:normAutofit fontScale="92500" lnSpcReduction="10000"/>
          </a:bodyPr>
          <a:lstStyle/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Семейные ценности формируют культуру и делают общество гуманным.  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Настоящие ценности закладывают успешное будущее ребенка.  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Родители должны видеть в ребенке личность и быть хорошим другом.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Picture background">
            <a:extLst>
              <a:ext uri="{FF2B5EF4-FFF2-40B4-BE49-F238E27FC236}">
                <a16:creationId xmlns:a16="http://schemas.microsoft.com/office/drawing/2014/main" id="{44531A82-143F-4F33-8B39-3C251F4AB7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7249" y="1995055"/>
            <a:ext cx="5877784" cy="3655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1906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F52C17-EDA6-4D27-934B-6F3989DFAA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2A3A67B-88D4-483C-985F-F0214FDF1C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0876" y="1690688"/>
            <a:ext cx="4980709" cy="4351338"/>
          </a:xfrm>
        </p:spPr>
        <p:txBody>
          <a:bodyPr>
            <a:normAutofit lnSpcReduction="10000"/>
          </a:bodyPr>
          <a:lstStyle/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Семья и семейные ценности должны ассоциироваться у ребенка с теплом, уютом, пониманием, уважением, любовью.  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0">
              <a:lnSpc>
                <a:spcPct val="1070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Осознание ценности своей личности приходит к ребенку через безусловную любовь родителей.  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0" name="Picture 2" descr="Picture background">
            <a:extLst>
              <a:ext uri="{FF2B5EF4-FFF2-40B4-BE49-F238E27FC236}">
                <a16:creationId xmlns:a16="http://schemas.microsoft.com/office/drawing/2014/main" id="{BC174E2A-BE76-4C48-8F83-B5E8E8013D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825625"/>
            <a:ext cx="5597179" cy="3730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729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TM10001106[[fn=Эмблема]]</Template>
  <TotalTime>97</TotalTime>
  <Words>540</Words>
  <Application>Microsoft Office PowerPoint</Application>
  <PresentationFormat>Широкоэкранный</PresentationFormat>
  <Paragraphs>58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Тема Office</vt:lpstr>
      <vt:lpstr>Воспитание семейных ценностей</vt:lpstr>
      <vt:lpstr>Роль школы и семьи в формировании ценностей </vt:lpstr>
      <vt:lpstr>Формы работы классного руководителя </vt:lpstr>
      <vt:lpstr>Исследовательские работы учащихся и  внеклассные мероприятия</vt:lpstr>
      <vt:lpstr>Роль семьи в формировании ценностей </vt:lpstr>
      <vt:lpstr>Роль родителей </vt:lpstr>
      <vt:lpstr>Роль семьи в воспитании </vt:lpstr>
      <vt:lpstr>Ценности семьи </vt:lpstr>
      <vt:lpstr>Важность родительской заботы </vt:lpstr>
      <vt:lpstr>Критика и дисциплина </vt:lpstr>
      <vt:lpstr>Современные изменения в семейных ценностях </vt:lpstr>
      <vt:lpstr>Примеры семейных традиций </vt:lpstr>
      <vt:lpstr>Значение семейных ценностей </vt:lpstr>
      <vt:lpstr>Вывод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Воспитание семейных ценностей</dc:title>
  <dc:creator>USER</dc:creator>
  <cp:lastModifiedBy>USER</cp:lastModifiedBy>
  <cp:revision>21</cp:revision>
  <dcterms:created xsi:type="dcterms:W3CDTF">2024-10-09T10:50:44Z</dcterms:created>
  <dcterms:modified xsi:type="dcterms:W3CDTF">2024-11-04T15:09:33Z</dcterms:modified>
</cp:coreProperties>
</file>