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notesMasterIdLst>
    <p:notesMasterId r:id="rId22"/>
  </p:notesMasterIdLst>
  <p:sldIdLst>
    <p:sldId id="257" r:id="rId2"/>
    <p:sldId id="278" r:id="rId3"/>
    <p:sldId id="259" r:id="rId4"/>
    <p:sldId id="260" r:id="rId5"/>
    <p:sldId id="261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31BA5"/>
    <a:srgbClr val="007A37"/>
    <a:srgbClr val="952D72"/>
    <a:srgbClr val="FF6699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626" autoAdjust="0"/>
    <p:restoredTop sz="94660"/>
  </p:normalViewPr>
  <p:slideViewPr>
    <p:cSldViewPr>
      <p:cViewPr>
        <p:scale>
          <a:sx n="83" d="100"/>
          <a:sy n="83" d="100"/>
        </p:scale>
        <p:origin x="-19" y="13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BB664D-26B0-401D-95F1-341D69C16297}" type="datetimeFigureOut">
              <a:rPr lang="ru-RU" smtClean="0"/>
              <a:t>21.10.2020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B2EC2E-EADE-419D-948C-CD6BAEC4E8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90369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B2EC2E-EADE-419D-948C-CD6BAEC4E80A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45764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B2EC2E-EADE-419D-948C-CD6BAEC4E80A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99570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B2EC2E-EADE-419D-948C-CD6BAEC4E80A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23936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B2EC2E-EADE-419D-948C-CD6BAEC4E80A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0319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B2EC2E-EADE-419D-948C-CD6BAEC4E80A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40161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B2EC2E-EADE-419D-948C-CD6BAEC4E80A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52658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93B25-36DA-4647-83F4-76862FEDFB55}" type="datetimeFigureOut">
              <a:rPr lang="ru-RU" smtClean="0"/>
              <a:t>21.10.2020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7BDFC-2166-4B09-B6AF-271A7816EB64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93B25-36DA-4647-83F4-76862FEDFB55}" type="datetimeFigureOut">
              <a:rPr lang="ru-RU" smtClean="0"/>
              <a:t>21.10.2020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7BDFC-2166-4B09-B6AF-271A7816EB6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93B25-36DA-4647-83F4-76862FEDFB55}" type="datetimeFigureOut">
              <a:rPr lang="ru-RU" smtClean="0"/>
              <a:t>21.10.2020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0F07BDFC-2166-4B09-B6AF-271A7816EB64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60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93B25-36DA-4647-83F4-76862FEDFB55}" type="datetimeFigureOut">
              <a:rPr lang="ru-RU" smtClean="0"/>
              <a:t>21.10.2020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7BDFC-2166-4B09-B6AF-271A7816EB6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93B25-36DA-4647-83F4-76862FEDFB55}" type="datetimeFigureOut">
              <a:rPr lang="ru-RU" smtClean="0"/>
              <a:t>21.10.2020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7BDFC-2166-4B09-B6AF-271A7816EB6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93B25-36DA-4647-83F4-76862FEDFB55}" type="datetimeFigureOut">
              <a:rPr lang="ru-RU" smtClean="0"/>
              <a:t>21.10.2020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7BDFC-2166-4B09-B6AF-271A7816EB6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93B25-36DA-4647-83F4-76862FEDFB55}" type="datetimeFigureOut">
              <a:rPr lang="ru-RU" smtClean="0"/>
              <a:t>21.10.2020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7BDFC-2166-4B09-B6AF-271A7816EB6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93B25-36DA-4647-83F4-76862FEDFB55}" type="datetimeFigureOut">
              <a:rPr lang="ru-RU" smtClean="0"/>
              <a:t>21.10.2020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7BDFC-2166-4B09-B6AF-271A7816EB6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93B25-36DA-4647-83F4-76862FEDFB55}" type="datetimeFigureOut">
              <a:rPr lang="ru-RU" smtClean="0"/>
              <a:t>21.10.2020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7BDFC-2166-4B09-B6AF-271A7816EB6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93B25-36DA-4647-83F4-76862FEDFB55}" type="datetimeFigureOut">
              <a:rPr lang="ru-RU" smtClean="0"/>
              <a:t>21.10.2020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7BDFC-2166-4B09-B6AF-271A7816EB6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93B25-36DA-4647-83F4-76862FEDFB55}" type="datetimeFigureOut">
              <a:rPr lang="ru-RU" smtClean="0"/>
              <a:t>21.10.2020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7BDFC-2166-4B09-B6AF-271A7816EB6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E193B25-36DA-4647-83F4-76862FEDFB55}" type="datetimeFigureOut">
              <a:rPr lang="ru-RU" smtClean="0"/>
              <a:t>21.10.2020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F07BDFC-2166-4B09-B6AF-271A7816EB64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eg"/><Relationship Id="rId4" Type="http://schemas.openxmlformats.org/officeDocument/2006/relationships/image" Target="../media/image3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jpeg"/><Relationship Id="rId4" Type="http://schemas.openxmlformats.org/officeDocument/2006/relationships/image" Target="../media/image40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microsoft.com/office/2007/relationships/hdphoto" Target="../media/hdphoto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1196" y="188640"/>
            <a:ext cx="8229600" cy="1143000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600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ВИЗИТНАЯ КАРТОЧКА ГРУППЫ «СОЛНЫШКО»</a:t>
            </a:r>
            <a:br>
              <a:rPr lang="ru-RU" sz="600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6000" dirty="0" smtClean="0">
                <a:ln w="11430"/>
                <a:solidFill>
                  <a:srgbClr val="531BA5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Воспитатели:</a:t>
            </a:r>
            <a:r>
              <a:rPr lang="ru-RU" sz="600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sz="600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600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ПЛОТНИКОВА Н.В.</a:t>
            </a:r>
            <a:br>
              <a:rPr lang="ru-RU" sz="600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600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ЦВИРЕНКО Е.А.</a:t>
            </a:r>
            <a:br>
              <a:rPr lang="ru-RU" sz="600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br>
              <a:rPr lang="ru-RU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ru-RU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24173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218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FF00"/>
                </a:solidFill>
              </a:rPr>
              <a:t>НАША ГРУППА «СОЛНЫШКО»</a:t>
            </a:r>
            <a:br>
              <a:rPr lang="ru-RU" dirty="0" smtClean="0">
                <a:solidFill>
                  <a:srgbClr val="FFFF00"/>
                </a:solidFill>
              </a:rPr>
            </a:br>
            <a:r>
              <a:rPr lang="ru-RU" sz="3100" dirty="0" smtClean="0">
                <a:solidFill>
                  <a:srgbClr val="FF0000"/>
                </a:solidFill>
              </a:rPr>
              <a:t>Девиз: </a:t>
            </a:r>
            <a:br>
              <a:rPr lang="ru-RU" sz="3100" dirty="0" smtClean="0">
                <a:solidFill>
                  <a:srgbClr val="FF0000"/>
                </a:solidFill>
              </a:rPr>
            </a:br>
            <a:r>
              <a:rPr lang="ru-RU" sz="3100" dirty="0" smtClean="0">
                <a:solidFill>
                  <a:srgbClr val="FF0000"/>
                </a:solidFill>
              </a:rPr>
              <a:t>«В нашей группе солнышко светит ярче всех</a:t>
            </a:r>
            <a:br>
              <a:rPr lang="ru-RU" sz="3100" dirty="0" smtClean="0">
                <a:solidFill>
                  <a:srgbClr val="FF0000"/>
                </a:solidFill>
              </a:rPr>
            </a:br>
            <a:r>
              <a:rPr lang="ru-RU" sz="3100" dirty="0" smtClean="0">
                <a:solidFill>
                  <a:srgbClr val="FF0000"/>
                </a:solidFill>
              </a:rPr>
              <a:t>Теплоты и радости хватит здесь на всех»</a:t>
            </a:r>
            <a:endParaRPr lang="ru-RU" sz="31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 flipH="1">
            <a:off x="14149064" y="1600200"/>
            <a:ext cx="144016" cy="4709160"/>
          </a:xfrm>
        </p:spPr>
        <p:txBody>
          <a:bodyPr/>
          <a:lstStyle/>
          <a:p>
            <a:pPr marL="137160" indent="0">
              <a:buNone/>
            </a:pPr>
            <a:endParaRPr lang="ru-RU" dirty="0"/>
          </a:p>
        </p:txBody>
      </p:sp>
      <p:pic>
        <p:nvPicPr>
          <p:cNvPr id="4" name="Picture 2" descr="http://u.jimdo.com/www400/o/se98786198d74a9fb/img/i143080493ca2ceb2/1406396690/thumb/image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060848"/>
            <a:ext cx="5184575" cy="479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1628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skyslogan.ru/uploads/posts/2015-05/1432531477_2015-05-25_082325.jpg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548680"/>
            <a:ext cx="4392488" cy="590006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107504" y="2413338"/>
            <a:ext cx="4032448" cy="415498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endParaRPr lang="ru-RU" sz="24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endParaRPr lang="ru-RU" sz="2400" b="1" dirty="0" smtClean="0">
              <a:ln w="11430"/>
              <a:solidFill>
                <a:srgbClr val="33CC33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endParaRPr lang="ru-RU" sz="2400" b="1" dirty="0">
              <a:ln w="11430"/>
              <a:solidFill>
                <a:srgbClr val="33CC33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r>
              <a:rPr lang="ru-RU" sz="2400" b="1" dirty="0" smtClean="0">
                <a:ln w="11430"/>
                <a:solidFill>
                  <a:srgbClr val="952D7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 </a:t>
            </a:r>
            <a:r>
              <a:rPr lang="ru-RU" sz="2400" b="1" dirty="0">
                <a:ln w="11430"/>
                <a:solidFill>
                  <a:srgbClr val="952D7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детский сад детишки </a:t>
            </a:r>
            <a:br>
              <a:rPr lang="ru-RU" sz="2400" b="1" dirty="0">
                <a:ln w="11430"/>
                <a:solidFill>
                  <a:srgbClr val="952D7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2400" b="1" dirty="0">
                <a:ln w="11430"/>
                <a:solidFill>
                  <a:srgbClr val="952D7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 радостью всегда идут, </a:t>
            </a:r>
            <a:br>
              <a:rPr lang="ru-RU" sz="2400" b="1" dirty="0">
                <a:ln w="11430"/>
                <a:solidFill>
                  <a:srgbClr val="952D7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2400" b="1" dirty="0">
                <a:ln w="11430"/>
                <a:solidFill>
                  <a:srgbClr val="952D7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 девчонки, </a:t>
            </a:r>
            <a:r>
              <a:rPr lang="ru-RU" sz="2400" b="1" dirty="0" smtClean="0">
                <a:ln w="11430"/>
                <a:solidFill>
                  <a:srgbClr val="952D7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 мальчишки</a:t>
            </a:r>
            <a:r>
              <a:rPr lang="ru-RU" sz="2400" b="1" dirty="0">
                <a:ln w="11430"/>
                <a:solidFill>
                  <a:srgbClr val="952D7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, </a:t>
            </a:r>
          </a:p>
          <a:p>
            <a:r>
              <a:rPr lang="ru-RU" sz="2400" b="1" dirty="0">
                <a:ln w="11430"/>
                <a:solidFill>
                  <a:srgbClr val="952D7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Очень нравится им тут! </a:t>
            </a:r>
            <a:br>
              <a:rPr lang="ru-RU" sz="2400" b="1" dirty="0">
                <a:ln w="11430"/>
                <a:solidFill>
                  <a:srgbClr val="952D7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2400" b="1" dirty="0">
                <a:ln w="11430"/>
                <a:solidFill>
                  <a:srgbClr val="952D7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 детском саду у нас очень интересно! </a:t>
            </a:r>
            <a:br>
              <a:rPr lang="ru-RU" sz="2400" b="1" dirty="0">
                <a:ln w="11430"/>
                <a:solidFill>
                  <a:srgbClr val="952D7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2400" b="1" dirty="0">
                <a:ln w="11430"/>
                <a:solidFill>
                  <a:srgbClr val="952D7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Хотим мы провести для Вас э</a:t>
            </a:r>
            <a:r>
              <a:rPr lang="ru-RU" sz="2400" b="1" dirty="0" smtClean="0">
                <a:ln w="11430"/>
                <a:solidFill>
                  <a:srgbClr val="952D7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кскурсию </a:t>
            </a:r>
            <a:r>
              <a:rPr lang="ru-RU" sz="2400" b="1" dirty="0">
                <a:ln w="11430"/>
                <a:solidFill>
                  <a:srgbClr val="952D7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все вместе.</a:t>
            </a:r>
          </a:p>
        </p:txBody>
      </p:sp>
      <p:pic>
        <p:nvPicPr>
          <p:cNvPr id="5" name="Picture 2" descr="http://u.jimdo.com/www400/o/se98786198d74a9fb/img/i143080493ca2ceb2/1406396690/thumb/image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936" y="-531440"/>
            <a:ext cx="4133850" cy="421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8288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059832" y="2828836"/>
            <a:ext cx="3798168" cy="313932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endParaRPr lang="ru-RU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endParaRPr lang="ru-RU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endParaRPr lang="ru-RU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endParaRPr lang="ru-RU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</a:p>
          <a:p>
            <a:endParaRPr lang="ru-RU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</a:t>
            </a:r>
            <a:endParaRPr lang="ru-RU" b="1" dirty="0">
              <a:ln w="11430">
                <a:solidFill>
                  <a:schemeClr val="bg2">
                    <a:lumMod val="60000"/>
                    <a:lumOff val="40000"/>
                  </a:schemeClr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652120" y="4638626"/>
            <a:ext cx="36585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b="1" dirty="0" smtClean="0">
              <a:ln w="11430">
                <a:solidFill>
                  <a:srgbClr val="D1282E">
                    <a:lumMod val="60000"/>
                    <a:lumOff val="40000"/>
                  </a:srgbClr>
                </a:solidFill>
              </a:ln>
              <a:gradFill>
                <a:gsLst>
                  <a:gs pos="0">
                    <a:srgbClr val="F5C201">
                      <a:tint val="70000"/>
                      <a:satMod val="245000"/>
                    </a:srgbClr>
                  </a:gs>
                  <a:gs pos="75000">
                    <a:srgbClr val="F5C201">
                      <a:tint val="90000"/>
                      <a:shade val="60000"/>
                      <a:satMod val="240000"/>
                    </a:srgbClr>
                  </a:gs>
                  <a:gs pos="100000">
                    <a:srgbClr val="F5C201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lvl="0"/>
            <a:endParaRPr lang="ru-RU" b="1" dirty="0">
              <a:ln w="11430">
                <a:solidFill>
                  <a:srgbClr val="D1282E">
                    <a:lumMod val="60000"/>
                    <a:lumOff val="40000"/>
                  </a:srgbClr>
                </a:solidFill>
              </a:ln>
              <a:gradFill>
                <a:gsLst>
                  <a:gs pos="0">
                    <a:srgbClr val="F5C201">
                      <a:tint val="70000"/>
                      <a:satMod val="245000"/>
                    </a:srgbClr>
                  </a:gs>
                  <a:gs pos="75000">
                    <a:srgbClr val="F5C201">
                      <a:tint val="90000"/>
                      <a:shade val="60000"/>
                      <a:satMod val="240000"/>
                    </a:srgbClr>
                  </a:gs>
                  <a:gs pos="100000">
                    <a:srgbClr val="F5C201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lvl="0"/>
            <a:endParaRPr lang="ru-RU" b="1" dirty="0" smtClean="0">
              <a:ln w="11430">
                <a:solidFill>
                  <a:srgbClr val="D1282E">
                    <a:lumMod val="60000"/>
                    <a:lumOff val="40000"/>
                  </a:srgbClr>
                </a:solidFill>
              </a:ln>
              <a:gradFill>
                <a:gsLst>
                  <a:gs pos="0">
                    <a:srgbClr val="F5C201">
                      <a:tint val="70000"/>
                      <a:satMod val="245000"/>
                    </a:srgbClr>
                  </a:gs>
                  <a:gs pos="75000">
                    <a:srgbClr val="F5C201">
                      <a:tint val="90000"/>
                      <a:shade val="60000"/>
                      <a:satMod val="240000"/>
                    </a:srgbClr>
                  </a:gs>
                  <a:gs pos="100000">
                    <a:srgbClr val="F5C201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050" name="Picture 2" descr="http://mbdou39maykop.ru/images/solnce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5040866"/>
            <a:ext cx="2520280" cy="1817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971600" y="4805314"/>
            <a:ext cx="381642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ru-RU" b="1" dirty="0" smtClean="0">
              <a:ln w="11430">
                <a:solidFill>
                  <a:srgbClr val="D1282E">
                    <a:lumMod val="60000"/>
                    <a:lumOff val="40000"/>
                  </a:srgbClr>
                </a:solidFill>
              </a:ln>
              <a:gradFill>
                <a:gsLst>
                  <a:gs pos="0">
                    <a:srgbClr val="F5C201">
                      <a:tint val="70000"/>
                      <a:satMod val="245000"/>
                    </a:srgbClr>
                  </a:gs>
                  <a:gs pos="75000">
                    <a:srgbClr val="F5C201">
                      <a:tint val="90000"/>
                      <a:shade val="60000"/>
                      <a:satMod val="240000"/>
                    </a:srgbClr>
                  </a:gs>
                  <a:gs pos="100000">
                    <a:srgbClr val="F5C201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lvl="0" algn="ctr"/>
            <a:r>
              <a:rPr lang="ru-RU" b="1" dirty="0" smtClean="0">
                <a:ln w="11430">
                  <a:solidFill>
                    <a:srgbClr val="D1282E">
                      <a:lumMod val="60000"/>
                      <a:lumOff val="40000"/>
                    </a:srgbClr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Утром </a:t>
            </a:r>
            <a:r>
              <a:rPr lang="ru-RU" b="1" dirty="0">
                <a:ln w="11430">
                  <a:solidFill>
                    <a:srgbClr val="D1282E">
                      <a:lumMod val="60000"/>
                      <a:lumOff val="40000"/>
                    </a:srgbClr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 садик все пришли </a:t>
            </a:r>
            <a:br>
              <a:rPr lang="ru-RU" b="1" dirty="0">
                <a:ln w="11430">
                  <a:solidFill>
                    <a:srgbClr val="D1282E">
                      <a:lumMod val="60000"/>
                      <a:lumOff val="40000"/>
                    </a:srgbClr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b="1" dirty="0">
                <a:ln w="11430">
                  <a:solidFill>
                    <a:srgbClr val="D1282E">
                      <a:lumMod val="60000"/>
                      <a:lumOff val="40000"/>
                    </a:srgbClr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Играть с друзьями будем мы Упражнения, зарядка </a:t>
            </a:r>
            <a:br>
              <a:rPr lang="ru-RU" b="1" dirty="0">
                <a:ln w="11430">
                  <a:solidFill>
                    <a:srgbClr val="D1282E">
                      <a:lumMod val="60000"/>
                      <a:lumOff val="40000"/>
                    </a:srgbClr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b="1" dirty="0">
                <a:ln w="11430">
                  <a:solidFill>
                    <a:srgbClr val="D1282E">
                      <a:lumMod val="60000"/>
                      <a:lumOff val="40000"/>
                    </a:srgbClr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Нам нужны как подзарядка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99398"/>
            <a:ext cx="9576048" cy="4641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835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683568" y="-1110226"/>
            <a:ext cx="11491283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                           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ru-RU" sz="2800" b="1" i="0" u="none" strike="noStrike" normalizeH="0" baseline="0" dirty="0" smtClean="0">
                <a:ln w="1143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РАЗВИВАЮЩИЕ </a:t>
            </a:r>
            <a:r>
              <a:rPr lang="ru-RU" sz="2800" b="1" dirty="0" smtClean="0">
                <a:ln w="1143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ЦЕНТРЫ</a:t>
            </a:r>
            <a:r>
              <a:rPr kumimoji="0" lang="ru-RU" sz="2800" b="1" i="0" u="none" strike="noStrike" normalizeH="0" baseline="0" dirty="0" smtClean="0">
                <a:ln w="1143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В ГРУППЕ.</a:t>
            </a:r>
            <a:endParaRPr kumimoji="0" lang="ru-RU" sz="2800" b="1" i="0" u="none" strike="noStrike" normalizeH="0" baseline="0" dirty="0" smtClean="0">
              <a:ln w="11430">
                <a:solidFill>
                  <a:srgbClr val="FFFF00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normalizeH="0" baseline="0" dirty="0" smtClean="0">
                <a:ln w="11430">
                  <a:solidFill>
                    <a:srgbClr val="FFFF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ru-RU" sz="2800" b="1" i="0" u="none" strike="noStrike" normalizeH="0" dirty="0" smtClean="0">
                <a:ln w="11430">
                  <a:solidFill>
                    <a:srgbClr val="FFFF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</a:t>
            </a:r>
            <a:r>
              <a:rPr kumimoji="0" lang="ru-RU" sz="2800" b="1" i="0" u="none" strike="noStrike" normalizeH="0" baseline="0" dirty="0" smtClean="0">
                <a:ln w="11430">
                  <a:solidFill>
                    <a:srgbClr val="FFFF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СПОРТИВНЫЙ УГОЛОК</a:t>
            </a:r>
            <a:endParaRPr kumimoji="0" lang="ru-RU" sz="2800" b="1" i="0" u="none" strike="noStrike" normalizeH="0" baseline="0" dirty="0" smtClean="0">
              <a:ln w="11430">
                <a:solidFill>
                  <a:srgbClr val="FFFF00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                        </a:t>
            </a:r>
            <a:endParaRPr kumimoji="0" lang="ru-RU" sz="800" b="1" i="0" u="none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       </a:t>
            </a:r>
            <a:endParaRPr kumimoji="0" lang="ru-RU" sz="1800" b="1" i="0" u="none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292080" y="1539280"/>
            <a:ext cx="352839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sz="1600" dirty="0" smtClean="0">
              <a:solidFill>
                <a:srgbClr val="2A2A2A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sz="1600" dirty="0">
              <a:solidFill>
                <a:schemeClr val="accent6">
                  <a:lumMod val="75000"/>
                </a:schemeClr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ln>
                <a:solidFill>
                  <a:srgbClr val="FF0000"/>
                </a:solidFill>
              </a:ln>
              <a:solidFill>
                <a:schemeClr val="accent6">
                  <a:lumMod val="75000"/>
                </a:schemeClr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b="1" dirty="0">
              <a:ln>
                <a:solidFill>
                  <a:srgbClr val="FF0000"/>
                </a:solidFill>
              </a:ln>
              <a:solidFill>
                <a:schemeClr val="accent6">
                  <a:lumMod val="75000"/>
                </a:schemeClr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ln>
                <a:solidFill>
                  <a:srgbClr val="FF0000"/>
                </a:solidFill>
              </a:ln>
              <a:solidFill>
                <a:schemeClr val="accent6">
                  <a:lumMod val="75000"/>
                </a:schemeClr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b="1" dirty="0">
              <a:ln>
                <a:solidFill>
                  <a:srgbClr val="FF0000"/>
                </a:solidFill>
              </a:ln>
              <a:solidFill>
                <a:schemeClr val="accent6">
                  <a:lumMod val="75000"/>
                </a:schemeClr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ln>
                <a:solidFill>
                  <a:srgbClr val="FF0000"/>
                </a:solidFill>
              </a:ln>
              <a:solidFill>
                <a:schemeClr val="accent6">
                  <a:lumMod val="75000"/>
                </a:schemeClr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b="1" dirty="0">
              <a:ln>
                <a:solidFill>
                  <a:srgbClr val="FF0000"/>
                </a:solidFill>
              </a:ln>
              <a:solidFill>
                <a:schemeClr val="accent6">
                  <a:lumMod val="75000"/>
                </a:schemeClr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n>
                  <a:solidFill>
                    <a:srgbClr val="FF0000"/>
                  </a:solidFill>
                </a:ln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Вот </a:t>
            </a:r>
            <a:r>
              <a:rPr lang="ru-RU" b="1" dirty="0">
                <a:ln>
                  <a:solidFill>
                    <a:srgbClr val="FF0000"/>
                  </a:solidFill>
                </a:ln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спортивный уголок</a:t>
            </a:r>
            <a:br>
              <a:rPr lang="ru-RU" b="1" dirty="0">
                <a:ln>
                  <a:solidFill>
                    <a:srgbClr val="FF0000"/>
                  </a:solidFill>
                </a:ln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lang="ru-RU" b="1" dirty="0">
                <a:ln>
                  <a:solidFill>
                    <a:srgbClr val="FF0000"/>
                  </a:solidFill>
                </a:ln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Здесь мы тренируемся.</a:t>
            </a:r>
            <a:br>
              <a:rPr lang="ru-RU" b="1" dirty="0">
                <a:ln>
                  <a:solidFill>
                    <a:srgbClr val="FF0000"/>
                  </a:solidFill>
                </a:ln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lang="ru-RU" b="1" dirty="0">
                <a:ln>
                  <a:solidFill>
                    <a:srgbClr val="FF0000"/>
                  </a:solidFill>
                </a:ln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Пресс к</a:t>
            </a:r>
            <a:r>
              <a:rPr lang="ru-RU" b="1" dirty="0" smtClean="0">
                <a:ln>
                  <a:solidFill>
                    <a:srgbClr val="FF0000"/>
                  </a:solidFill>
                </a:ln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ачаем, отжимаемся</a:t>
            </a:r>
            <a:r>
              <a:rPr lang="ru-RU" b="1" dirty="0">
                <a:ln>
                  <a:solidFill>
                    <a:srgbClr val="FF0000"/>
                  </a:solidFill>
                </a:ln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</a:t>
            </a:r>
            <a:br>
              <a:rPr lang="ru-RU" b="1" dirty="0">
                <a:ln>
                  <a:solidFill>
                    <a:srgbClr val="FF0000"/>
                  </a:solidFill>
                </a:ln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lang="ru-RU" b="1" dirty="0">
                <a:ln>
                  <a:solidFill>
                    <a:srgbClr val="FF0000"/>
                  </a:solidFill>
                </a:ln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Приседаем, наклоняемся,</a:t>
            </a:r>
            <a:br>
              <a:rPr lang="ru-RU" b="1" dirty="0">
                <a:ln>
                  <a:solidFill>
                    <a:srgbClr val="FF0000"/>
                  </a:solidFill>
                </a:ln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lang="ru-RU" b="1" dirty="0">
                <a:ln>
                  <a:solidFill>
                    <a:srgbClr val="FF0000"/>
                  </a:solidFill>
                </a:ln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Тренируем мышцы ног.</a:t>
            </a:r>
            <a:br>
              <a:rPr lang="ru-RU" b="1" dirty="0">
                <a:ln>
                  <a:solidFill>
                    <a:srgbClr val="FF0000"/>
                  </a:solidFill>
                </a:ln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lang="ru-RU" b="1" dirty="0">
                <a:ln>
                  <a:solidFill>
                    <a:srgbClr val="FF0000"/>
                  </a:solidFill>
                </a:ln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Разминаем пальчики </a:t>
            </a:r>
            <a:r>
              <a:rPr lang="ru-RU" b="1" dirty="0" smtClean="0">
                <a:ln>
                  <a:solidFill>
                    <a:srgbClr val="FF0000"/>
                  </a:solidFill>
                </a:ln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– в том числе и массажными Су - </a:t>
            </a:r>
            <a:r>
              <a:rPr lang="ru-RU" b="1" dirty="0" err="1" smtClean="0">
                <a:ln>
                  <a:solidFill>
                    <a:srgbClr val="FF0000"/>
                  </a:solidFill>
                </a:ln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Джок</a:t>
            </a:r>
            <a:r>
              <a:rPr lang="ru-RU" b="1" dirty="0" smtClean="0">
                <a:ln>
                  <a:solidFill>
                    <a:srgbClr val="FF0000"/>
                  </a:solidFill>
                </a:ln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шариками.</a:t>
            </a:r>
            <a:r>
              <a:rPr lang="ru-RU" b="1" dirty="0">
                <a:ln>
                  <a:solidFill>
                    <a:srgbClr val="FF0000"/>
                  </a:solidFill>
                </a:ln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ln>
                  <a:solidFill>
                    <a:srgbClr val="FF0000"/>
                  </a:solidFill>
                </a:ln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lang="ru-RU" b="1" dirty="0">
                <a:ln>
                  <a:solidFill>
                    <a:srgbClr val="FF0000"/>
                  </a:solidFill>
                </a:ln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ln>
                  <a:solidFill>
                    <a:srgbClr val="FF0000"/>
                  </a:solidFill>
                </a:ln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endParaRPr lang="ru-RU" b="1" dirty="0">
              <a:ln>
                <a:solidFill>
                  <a:srgbClr val="FF0000"/>
                </a:solidFill>
              </a:ln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 descr="http://vikusya.in.ua/solnyshk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28602"/>
            <a:ext cx="3851920" cy="3776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052736"/>
            <a:ext cx="4896544" cy="561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672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876913" y="-740895"/>
            <a:ext cx="7390165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                               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normalizeH="0" baseline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                                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</a:t>
            </a:r>
            <a:r>
              <a:rPr kumimoji="0" lang="ru-RU" sz="3200" b="1" i="0" u="none" strike="noStrike" normalizeH="0" baseline="0" dirty="0" smtClean="0">
                <a:ln w="11430">
                  <a:solidFill>
                    <a:srgbClr val="00B05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ТЕАТРАЛЬНЫЙ УГОЛОК</a:t>
            </a:r>
            <a:endParaRPr kumimoji="0" lang="ru-RU" sz="3200" b="1" i="0" u="none" strike="noStrike" normalizeH="0" baseline="0" dirty="0" smtClean="0">
              <a:ln w="11430">
                <a:solidFill>
                  <a:srgbClr val="00B050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600" b="1" i="0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endParaRPr kumimoji="0" lang="ru-RU" sz="800" b="1" i="0" u="none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</a:t>
            </a:r>
            <a:endParaRPr kumimoji="0" lang="ru-RU" sz="1800" b="1" i="0" u="none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2952328" y="6013911"/>
            <a:ext cx="261802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                                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20000"/>
                  <a:lumOff val="8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571996" y="4622751"/>
            <a:ext cx="539433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Вниманье</a:t>
            </a:r>
            <a:r>
              <a:rPr lang="ru-RU" b="1" dirty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, занавес, звонок</a:t>
            </a:r>
            <a:br>
              <a:rPr lang="ru-RU" b="1" dirty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</a:br>
            <a:r>
              <a:rPr lang="ru-RU" b="1" dirty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Я – театральный уголок.</a:t>
            </a:r>
            <a:br>
              <a:rPr lang="ru-RU" b="1" dirty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</a:br>
            <a:r>
              <a:rPr lang="ru-RU" b="1" dirty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Здесь можно в гнома превратиться</a:t>
            </a:r>
            <a:br>
              <a:rPr lang="ru-RU" b="1" dirty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</a:br>
            <a:r>
              <a:rPr lang="ru-RU" b="1" dirty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И в Бабку </a:t>
            </a:r>
            <a:r>
              <a:rPr lang="ru-RU" b="1" dirty="0" err="1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Ежку</a:t>
            </a:r>
            <a:r>
              <a:rPr lang="ru-RU" b="1" dirty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 нарядиться</a:t>
            </a:r>
            <a:r>
              <a:rPr lang="ru-RU" b="1" dirty="0">
                <a:ln>
                  <a:solidFill>
                    <a:srgbClr val="0070C0"/>
                  </a:solidFill>
                </a:ln>
                <a:solidFill>
                  <a:schemeClr val="bg2">
                    <a:lumMod val="60000"/>
                    <a:lumOff val="40000"/>
                  </a:schemeClr>
                </a:solidFill>
                <a:ea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ln>
                <a:solidFill>
                  <a:srgbClr val="0070C0"/>
                </a:solidFill>
              </a:ln>
              <a:solidFill>
                <a:schemeClr val="bg2">
                  <a:lumMod val="60000"/>
                  <a:lumOff val="40000"/>
                </a:schemeClr>
              </a:solidFill>
              <a:cs typeface="Arial" pitchFamily="34" charset="0"/>
            </a:endParaRPr>
          </a:p>
        </p:txBody>
      </p:sp>
      <p:pic>
        <p:nvPicPr>
          <p:cNvPr id="1026" name="Picture 2" descr="http://do.gendocs.ru/pars_docs/tw_refs/246/245840/245840_html_16a5ed5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0889" y="-9128"/>
            <a:ext cx="4575647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620688"/>
            <a:ext cx="3960440" cy="302433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717032"/>
            <a:ext cx="3960440" cy="302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902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-740895"/>
            <a:ext cx="5205656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                             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      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normalizeH="0" baseline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1" i="0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           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  </a:t>
            </a:r>
            <a:r>
              <a:rPr kumimoji="0" lang="ru-RU" sz="3200" b="1" i="0" u="none" strike="noStrike" normalizeH="0" baseline="0" dirty="0" smtClean="0">
                <a:ln w="11430"/>
                <a:solidFill>
                  <a:srgbClr val="33CC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УГОЛОК ПРИРОДЫ</a:t>
            </a:r>
            <a:endParaRPr kumimoji="0" lang="ru-RU" sz="3200" b="1" i="0" u="none" strike="noStrike" normalizeH="0" baseline="0" dirty="0" smtClean="0">
              <a:ln w="11430"/>
              <a:solidFill>
                <a:srgbClr val="33CC33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1" i="0" u="none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</a:t>
            </a:r>
            <a:endParaRPr kumimoji="0" lang="ru-RU" sz="1800" b="1" i="0" u="none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012160" y="2532617"/>
            <a:ext cx="295232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ln>
                <a:solidFill>
                  <a:srgbClr val="0070C0"/>
                </a:solidFill>
              </a:ln>
              <a:solidFill>
                <a:srgbClr val="0070C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b="1" dirty="0">
              <a:ln>
                <a:solidFill>
                  <a:srgbClr val="0070C0"/>
                </a:solidFill>
              </a:ln>
              <a:solidFill>
                <a:srgbClr val="0070C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ln>
                <a:solidFill>
                  <a:srgbClr val="0070C0"/>
                </a:solidFill>
              </a:ln>
              <a:solidFill>
                <a:srgbClr val="0070C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b="1" dirty="0">
              <a:ln>
                <a:solidFill>
                  <a:srgbClr val="0070C0"/>
                </a:solidFill>
              </a:ln>
              <a:solidFill>
                <a:srgbClr val="0070C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ln>
                <a:solidFill>
                  <a:srgbClr val="0070C0"/>
                </a:solidFill>
              </a:ln>
              <a:solidFill>
                <a:srgbClr val="0070C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b="1" dirty="0">
              <a:ln>
                <a:solidFill>
                  <a:srgbClr val="0070C0"/>
                </a:solidFill>
              </a:ln>
              <a:solidFill>
                <a:srgbClr val="0070C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n>
                  <a:solidFill>
                    <a:srgbClr val="0070C0"/>
                  </a:solidFill>
                </a:ln>
                <a:solidFill>
                  <a:srgbClr val="0070C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Мы </a:t>
            </a:r>
            <a:r>
              <a:rPr lang="ru-RU" b="1" dirty="0">
                <a:ln>
                  <a:solidFill>
                    <a:srgbClr val="0070C0"/>
                  </a:solidFill>
                </a:ln>
                <a:solidFill>
                  <a:srgbClr val="0070C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в группе завели цветочки,</a:t>
            </a:r>
            <a:endParaRPr lang="ru-RU" b="1" dirty="0">
              <a:ln>
                <a:solidFill>
                  <a:srgbClr val="0070C0"/>
                </a:solidFill>
              </a:ln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ln>
                  <a:solidFill>
                    <a:srgbClr val="0070C0"/>
                  </a:solidFill>
                </a:ln>
                <a:solidFill>
                  <a:srgbClr val="0070C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И даже глобус там у нас!</a:t>
            </a:r>
            <a:endParaRPr lang="ru-RU" b="1" dirty="0">
              <a:ln>
                <a:solidFill>
                  <a:srgbClr val="0070C0"/>
                </a:solidFill>
              </a:ln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ln>
                  <a:solidFill>
                    <a:srgbClr val="0070C0"/>
                  </a:solidFill>
                </a:ln>
                <a:solidFill>
                  <a:srgbClr val="0070C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Кусок природы в уголочке</a:t>
            </a:r>
            <a:endParaRPr lang="ru-RU" b="1" dirty="0">
              <a:ln>
                <a:solidFill>
                  <a:srgbClr val="0070C0"/>
                </a:solidFill>
              </a:ln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ln>
                  <a:solidFill>
                    <a:srgbClr val="0070C0"/>
                  </a:solidFill>
                </a:ln>
                <a:solidFill>
                  <a:srgbClr val="0070C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Он очень радует всех нас.</a:t>
            </a:r>
            <a:endParaRPr lang="ru-RU" b="1" dirty="0">
              <a:ln>
                <a:solidFill>
                  <a:srgbClr val="0070C0"/>
                </a:solidFill>
              </a:ln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6" name="Picture 2" descr="http://top-bal.ru/pars_docs/refs/40/39885/39885_html_m1de54d55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5657" y="0"/>
            <a:ext cx="4118872" cy="4010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104" y="764704"/>
            <a:ext cx="4968552" cy="5832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370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-925562"/>
            <a:ext cx="8917185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                                     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normalizeH="0" baseline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НРАВСТВЕННО-ПАТРИОТИЧЕСКОЕ ВОСПИТАНИЕ</a:t>
            </a:r>
            <a:endParaRPr kumimoji="0" lang="ru-RU" sz="3200" b="1" i="0" u="none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1" i="0" u="none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827584" y="6134784"/>
            <a:ext cx="813690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2A2A2A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2A2A2A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0" name="Picture 2" descr="http://player.myshared.ru/414220/data/images/img3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358762"/>
            <a:ext cx="2376264" cy="3918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052736"/>
            <a:ext cx="5976664" cy="5549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101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-740895"/>
            <a:ext cx="6090322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</a:t>
            </a:r>
            <a:r>
              <a:rPr kumimoji="0" lang="ru-RU" sz="3200" b="1" i="0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УГОЛОК ИЗОДЕЯТЕЛЬНОСТИ</a:t>
            </a:r>
            <a:endParaRPr kumimoji="0" lang="ru-RU" sz="3200" b="1" i="0" u="none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1" i="0" u="none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</a:t>
            </a:r>
            <a:endParaRPr kumimoji="0" lang="ru-RU" sz="1800" b="1" i="0" u="none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2267744" y="5554686"/>
            <a:ext cx="7310912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dirty="0">
                <a:solidFill>
                  <a:srgbClr val="2A2A2A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1600" dirty="0" smtClean="0">
                <a:solidFill>
                  <a:srgbClr val="2A2A2A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                                   </a:t>
            </a:r>
            <a:r>
              <a:rPr lang="ru-RU" sz="1600" b="1" dirty="0" smtClean="0">
                <a:ln>
                  <a:solidFill>
                    <a:srgbClr val="FF0000"/>
                  </a:solidFill>
                </a:ln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</a:t>
            </a:r>
            <a:r>
              <a:rPr lang="ru-RU" sz="1600" b="1" dirty="0">
                <a:ln>
                  <a:solidFill>
                    <a:srgbClr val="FF0000"/>
                  </a:solidFill>
                </a:ln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десять лет, и в семь, и </a:t>
            </a:r>
            <a:r>
              <a:rPr lang="ru-RU" sz="1600" b="1" dirty="0" smtClean="0">
                <a:ln>
                  <a:solidFill>
                    <a:srgbClr val="FF0000"/>
                  </a:solidFill>
                </a:ln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пять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 smtClean="0">
                <a:ln>
                  <a:solidFill>
                    <a:srgbClr val="FF0000"/>
                  </a:solidFill>
                </a:ln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                     Все </a:t>
            </a:r>
            <a:r>
              <a:rPr lang="ru-RU" sz="1600" b="1" dirty="0">
                <a:ln>
                  <a:solidFill>
                    <a:srgbClr val="FF0000"/>
                  </a:solidFill>
                </a:ln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дети любят рисовать.</a:t>
            </a:r>
            <a:endParaRPr lang="ru-RU" sz="800" b="1" dirty="0">
              <a:ln>
                <a:solidFill>
                  <a:srgbClr val="FF0000"/>
                </a:solidFill>
              </a:ln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ln>
                  <a:solidFill>
                    <a:srgbClr val="FF0000"/>
                  </a:solidFill>
                </a:ln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</a:t>
            </a:r>
            <a:r>
              <a:rPr lang="ru-RU" sz="1600" b="1" dirty="0" smtClean="0">
                <a:ln>
                  <a:solidFill>
                    <a:srgbClr val="FF0000"/>
                  </a:solidFill>
                </a:ln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                      И </a:t>
            </a:r>
            <a:r>
              <a:rPr lang="ru-RU" sz="1600" b="1" dirty="0">
                <a:ln>
                  <a:solidFill>
                    <a:srgbClr val="FF0000"/>
                  </a:solidFill>
                </a:ln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каждый смело нарисует,</a:t>
            </a:r>
            <a:endParaRPr lang="ru-RU" sz="800" b="1" dirty="0">
              <a:ln>
                <a:solidFill>
                  <a:srgbClr val="FF0000"/>
                </a:solidFill>
              </a:ln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ln>
                  <a:solidFill>
                    <a:srgbClr val="FF0000"/>
                  </a:solidFill>
                </a:ln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lang="ru-RU" sz="1600" b="1" dirty="0" smtClean="0">
                <a:ln>
                  <a:solidFill>
                    <a:srgbClr val="FF0000"/>
                  </a:solidFill>
                </a:ln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                                    Все </a:t>
            </a:r>
            <a:r>
              <a:rPr lang="ru-RU" sz="1600" b="1" dirty="0">
                <a:ln>
                  <a:solidFill>
                    <a:srgbClr val="FF0000"/>
                  </a:solidFill>
                </a:ln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то, что его интересует</a:t>
            </a:r>
            <a:r>
              <a:rPr kumimoji="0" lang="ru-RU" sz="1600" b="0" i="0" u="none" strike="noStrike" cap="none" normalizeH="0" baseline="0" dirty="0" smtClean="0">
                <a:ln>
                  <a:solidFill>
                    <a:srgbClr val="FF0000"/>
                  </a:solidFill>
                </a:ln>
                <a:solidFill>
                  <a:schemeClr val="tx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4" name="Picture 2" descr="http://img0.liveinternet.ru/images/attach/c/8/101/292/101292320_6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836712"/>
            <a:ext cx="3672408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836712"/>
            <a:ext cx="4968552" cy="5795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81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0" y="-556230"/>
            <a:ext cx="5286447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</a:t>
            </a:r>
            <a:r>
              <a:rPr kumimoji="0" lang="ru-RU" sz="1600" b="1" i="0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      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</a:t>
            </a:r>
            <a:r>
              <a:rPr kumimoji="0" lang="ru-RU" sz="3200" b="1" i="0" u="none" strike="noStrike" normalizeH="0" baseline="0" dirty="0" smtClean="0">
                <a:ln w="11430">
                  <a:solidFill>
                    <a:srgbClr val="FF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УГОЛОК БЕЗОПАСНОСТИ</a:t>
            </a:r>
            <a:endParaRPr kumimoji="0" lang="ru-RU" sz="3200" b="1" i="0" u="none" strike="noStrike" normalizeH="0" baseline="0" dirty="0" smtClean="0">
              <a:ln w="11430">
                <a:solidFill>
                  <a:srgbClr val="FF0000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9218" name="Picture 2" descr="http://u.jimdo.com/www400/o/se98786198d74a9fb/img/i143080493ca2ceb2/1406396690/thumb/image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88640"/>
            <a:ext cx="4176464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1520" y="3747562"/>
            <a:ext cx="352673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sz="1600" b="1" dirty="0" smtClean="0">
              <a:ln>
                <a:solidFill>
                  <a:srgbClr val="00B050"/>
                </a:solidFill>
              </a:ln>
              <a:solidFill>
                <a:srgbClr val="7030A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sz="1600" b="1" dirty="0">
              <a:ln>
                <a:solidFill>
                  <a:srgbClr val="00B050"/>
                </a:solidFill>
              </a:ln>
              <a:solidFill>
                <a:srgbClr val="7030A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sz="1600" b="1" dirty="0" smtClean="0">
              <a:ln>
                <a:solidFill>
                  <a:srgbClr val="00B050"/>
                </a:solidFill>
              </a:ln>
              <a:solidFill>
                <a:srgbClr val="7030A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n>
                  <a:solidFill>
                    <a:srgbClr val="00B050"/>
                  </a:solidFill>
                </a:ln>
                <a:solidFill>
                  <a:srgbClr val="7030A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Есть </a:t>
            </a:r>
            <a:r>
              <a:rPr lang="ru-RU" b="1" dirty="0">
                <a:ln>
                  <a:solidFill>
                    <a:srgbClr val="00B050"/>
                  </a:solidFill>
                </a:ln>
                <a:solidFill>
                  <a:srgbClr val="7030A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 группе нашей уголок, </a:t>
            </a:r>
            <a:br>
              <a:rPr lang="ru-RU" b="1" dirty="0">
                <a:ln>
                  <a:solidFill>
                    <a:srgbClr val="00B050"/>
                  </a:solidFill>
                </a:ln>
                <a:solidFill>
                  <a:srgbClr val="7030A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lang="ru-RU" b="1" dirty="0">
                <a:ln>
                  <a:solidFill>
                    <a:srgbClr val="00B050"/>
                  </a:solidFill>
                </a:ln>
                <a:solidFill>
                  <a:srgbClr val="7030A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Который в жизни нам помог!</a:t>
            </a:r>
            <a:br>
              <a:rPr lang="ru-RU" b="1" dirty="0">
                <a:ln>
                  <a:solidFill>
                    <a:srgbClr val="00B050"/>
                  </a:solidFill>
                </a:ln>
                <a:solidFill>
                  <a:srgbClr val="7030A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lang="ru-RU" b="1" dirty="0">
                <a:ln>
                  <a:solidFill>
                    <a:srgbClr val="00B050"/>
                  </a:solidFill>
                </a:ln>
                <a:solidFill>
                  <a:srgbClr val="7030A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Он очень-очень дорог нам.</a:t>
            </a:r>
            <a:endParaRPr lang="ru-RU" b="1" dirty="0">
              <a:ln>
                <a:solidFill>
                  <a:srgbClr val="00B050"/>
                </a:solidFill>
              </a:ln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ln>
                  <a:solidFill>
                    <a:srgbClr val="00B050"/>
                  </a:solidFill>
                </a:ln>
                <a:solidFill>
                  <a:srgbClr val="7030A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И успокоил пап и мам!</a:t>
            </a:r>
            <a:br>
              <a:rPr lang="ru-RU" b="1" dirty="0">
                <a:ln>
                  <a:solidFill>
                    <a:srgbClr val="00B050"/>
                  </a:solidFill>
                </a:ln>
                <a:solidFill>
                  <a:srgbClr val="7030A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lang="ru-RU" b="1" dirty="0">
                <a:ln>
                  <a:solidFill>
                    <a:srgbClr val="00B050"/>
                  </a:solidFill>
                </a:ln>
                <a:solidFill>
                  <a:srgbClr val="7030A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На стенде есть журналы, книги,</a:t>
            </a:r>
            <a:br>
              <a:rPr lang="ru-RU" b="1" dirty="0">
                <a:ln>
                  <a:solidFill>
                    <a:srgbClr val="00B050"/>
                  </a:solidFill>
                </a:ln>
                <a:solidFill>
                  <a:srgbClr val="7030A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lang="ru-RU" b="1" dirty="0">
                <a:ln>
                  <a:solidFill>
                    <a:srgbClr val="00B050"/>
                  </a:solidFill>
                </a:ln>
                <a:solidFill>
                  <a:srgbClr val="7030A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Картинки, схемы и альбом,</a:t>
            </a:r>
            <a:br>
              <a:rPr lang="ru-RU" b="1" dirty="0">
                <a:ln>
                  <a:solidFill>
                    <a:srgbClr val="00B050"/>
                  </a:solidFill>
                </a:ln>
                <a:solidFill>
                  <a:srgbClr val="7030A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lang="ru-RU" b="1" dirty="0">
                <a:ln>
                  <a:solidFill>
                    <a:srgbClr val="00B050"/>
                  </a:solidFill>
                </a:ln>
                <a:solidFill>
                  <a:srgbClr val="7030A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Где все дороги и тропинки,</a:t>
            </a:r>
            <a:br>
              <a:rPr lang="ru-RU" b="1" dirty="0">
                <a:ln>
                  <a:solidFill>
                    <a:srgbClr val="00B050"/>
                  </a:solidFill>
                </a:ln>
                <a:solidFill>
                  <a:srgbClr val="7030A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lang="ru-RU" b="1" dirty="0">
                <a:ln>
                  <a:solidFill>
                    <a:srgbClr val="00B050"/>
                  </a:solidFill>
                </a:ln>
                <a:solidFill>
                  <a:srgbClr val="7030A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Которыми  домой идём</a:t>
            </a:r>
            <a:endParaRPr lang="ru-RU" b="1" dirty="0">
              <a:ln>
                <a:solidFill>
                  <a:srgbClr val="00B050"/>
                </a:solidFill>
              </a:ln>
              <a:solidFill>
                <a:srgbClr val="7030A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3212976"/>
            <a:ext cx="4248472" cy="352839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13430"/>
            <a:ext cx="4248472" cy="3495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842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3419872" y="5101734"/>
            <a:ext cx="2947608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2A2A2A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2A2A2A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endParaRPr lang="ru-RU" sz="1600" dirty="0">
              <a:solidFill>
                <a:srgbClr val="2A2A2A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bg2">
                  <a:lumMod val="20000"/>
                  <a:lumOff val="80000"/>
                </a:schemeClr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580112" y="3641328"/>
            <a:ext cx="356388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ln>
                <a:solidFill>
                  <a:srgbClr val="0070C0"/>
                </a:solidFill>
              </a:ln>
              <a:solidFill>
                <a:srgbClr val="00B0F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b="1" dirty="0">
              <a:ln>
                <a:solidFill>
                  <a:srgbClr val="0070C0"/>
                </a:solidFill>
              </a:ln>
              <a:solidFill>
                <a:srgbClr val="00B0F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ln>
                <a:solidFill>
                  <a:srgbClr val="0070C0"/>
                </a:solidFill>
              </a:ln>
              <a:solidFill>
                <a:srgbClr val="00B0F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n>
                  <a:solidFill>
                    <a:srgbClr val="0070C0"/>
                  </a:solidFill>
                </a:ln>
                <a:solidFill>
                  <a:srgbClr val="0070C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Способ </a:t>
            </a:r>
            <a:r>
              <a:rPr lang="ru-RU" b="1" dirty="0">
                <a:ln>
                  <a:solidFill>
                    <a:srgbClr val="0070C0"/>
                  </a:solidFill>
                </a:ln>
                <a:solidFill>
                  <a:srgbClr val="0070C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безопасный самый:</a:t>
            </a:r>
            <a:br>
              <a:rPr lang="ru-RU" b="1" dirty="0">
                <a:ln>
                  <a:solidFill>
                    <a:srgbClr val="0070C0"/>
                  </a:solidFill>
                </a:ln>
                <a:solidFill>
                  <a:srgbClr val="0070C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lang="ru-RU" b="1" dirty="0">
                <a:ln>
                  <a:solidFill>
                    <a:srgbClr val="0070C0"/>
                  </a:solidFill>
                </a:ln>
                <a:solidFill>
                  <a:srgbClr val="0070C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Перейти дорогу с мамой.</a:t>
            </a:r>
            <a:br>
              <a:rPr lang="ru-RU" b="1" dirty="0">
                <a:ln>
                  <a:solidFill>
                    <a:srgbClr val="0070C0"/>
                  </a:solidFill>
                </a:ln>
                <a:solidFill>
                  <a:srgbClr val="0070C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lang="ru-RU" b="1" dirty="0">
                <a:ln>
                  <a:solidFill>
                    <a:srgbClr val="0070C0"/>
                  </a:solidFill>
                </a:ln>
                <a:solidFill>
                  <a:srgbClr val="0070C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Уж она не подведет,</a:t>
            </a:r>
            <a:br>
              <a:rPr lang="ru-RU" b="1" dirty="0">
                <a:ln>
                  <a:solidFill>
                    <a:srgbClr val="0070C0"/>
                  </a:solidFill>
                </a:ln>
                <a:solidFill>
                  <a:srgbClr val="0070C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lang="ru-RU" b="1" dirty="0">
                <a:ln>
                  <a:solidFill>
                    <a:srgbClr val="0070C0"/>
                  </a:solidFill>
                </a:ln>
                <a:solidFill>
                  <a:srgbClr val="0070C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Нас за ручку доведет.</a:t>
            </a:r>
            <a:br>
              <a:rPr lang="ru-RU" b="1" dirty="0">
                <a:ln>
                  <a:solidFill>
                    <a:srgbClr val="0070C0"/>
                  </a:solidFill>
                </a:ln>
                <a:solidFill>
                  <a:srgbClr val="0070C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lang="ru-RU" b="1" dirty="0">
                <a:ln>
                  <a:solidFill>
                    <a:srgbClr val="0070C0"/>
                  </a:solidFill>
                </a:ln>
                <a:solidFill>
                  <a:srgbClr val="0070C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Но гораздо будет лучше,</a:t>
            </a:r>
            <a:br>
              <a:rPr lang="ru-RU" b="1" dirty="0">
                <a:ln>
                  <a:solidFill>
                    <a:srgbClr val="0070C0"/>
                  </a:solidFill>
                </a:ln>
                <a:solidFill>
                  <a:srgbClr val="0070C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lang="ru-RU" b="1" dirty="0">
                <a:ln>
                  <a:solidFill>
                    <a:srgbClr val="0070C0"/>
                  </a:solidFill>
                </a:ln>
                <a:solidFill>
                  <a:srgbClr val="0070C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Если нас она научит,</a:t>
            </a:r>
            <a:br>
              <a:rPr lang="ru-RU" b="1" dirty="0">
                <a:ln>
                  <a:solidFill>
                    <a:srgbClr val="0070C0"/>
                  </a:solidFill>
                </a:ln>
                <a:solidFill>
                  <a:srgbClr val="0070C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lang="ru-RU" b="1" dirty="0">
                <a:ln>
                  <a:solidFill>
                    <a:srgbClr val="0070C0"/>
                  </a:solidFill>
                </a:ln>
                <a:solidFill>
                  <a:srgbClr val="0070C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Как без бед и по уму</a:t>
            </a:r>
            <a:endParaRPr lang="ru-RU" b="1" dirty="0">
              <a:ln>
                <a:solidFill>
                  <a:srgbClr val="0070C0"/>
                </a:solidFill>
              </a:ln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ln>
                  <a:solidFill>
                    <a:srgbClr val="0070C0"/>
                  </a:solidFill>
                </a:ln>
                <a:solidFill>
                  <a:srgbClr val="0070C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Сделать это самому.</a:t>
            </a:r>
            <a:endParaRPr lang="ru-RU" b="1" dirty="0">
              <a:ln>
                <a:solidFill>
                  <a:srgbClr val="0070C0"/>
                </a:solidFill>
              </a:ln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42" name="Picture 2" descr="http://ekladata.com/GKNlRbQwDuGKsCxYLTwiNKf_Q0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0"/>
            <a:ext cx="4104457" cy="443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://playground.cdn.netcor.pro/upload/photo/11-08-15/199_07_43_56_tzyL-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581128"/>
            <a:ext cx="3096344" cy="2276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60648"/>
            <a:ext cx="5328592" cy="453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208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152400" y="-172998"/>
            <a:ext cx="6381683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                    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</a:t>
            </a:r>
            <a:r>
              <a:rPr kumimoji="0" lang="ru-RU" sz="3200" b="1" i="0" u="none" strike="noStrike" normalizeH="0" baseline="0" dirty="0" smtClean="0">
                <a:ln w="11430">
                  <a:solidFill>
                    <a:srgbClr val="FFFF00"/>
                  </a:solidFill>
                </a:ln>
                <a:solidFill>
                  <a:srgbClr val="FF66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КНИЖНЫЙ УГОЛОК             </a:t>
            </a:r>
            <a:endParaRPr kumimoji="0" lang="ru-RU" sz="3200" b="1" i="0" u="none" strike="noStrike" normalizeH="0" baseline="0" dirty="0" smtClean="0">
              <a:ln w="11430">
                <a:solidFill>
                  <a:srgbClr val="FFFF00"/>
                </a:solidFill>
              </a:ln>
              <a:solidFill>
                <a:srgbClr val="FF6699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1" i="0" u="none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99592" y="4874155"/>
            <a:ext cx="3187443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sz="1600" dirty="0" smtClean="0">
              <a:solidFill>
                <a:srgbClr val="00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dirty="0" smtClean="0">
              <a:solidFill>
                <a:schemeClr val="accent2">
                  <a:lumMod val="20000"/>
                  <a:lumOff val="80000"/>
                </a:schemeClr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n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solidFill>
                  <a:srgbClr val="531BA5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Книжки </a:t>
            </a:r>
            <a:r>
              <a:rPr lang="ru-RU" b="1" dirty="0">
                <a:ln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solidFill>
                  <a:srgbClr val="531BA5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нам </a:t>
            </a:r>
            <a:r>
              <a:rPr lang="ru-RU" b="1" dirty="0" smtClean="0">
                <a:ln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solidFill>
                  <a:srgbClr val="531BA5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пока читают</a:t>
            </a:r>
            <a:endParaRPr lang="ru-RU" b="1" dirty="0">
              <a:ln>
                <a:solidFill>
                  <a:schemeClr val="bg2">
                    <a:lumMod val="60000"/>
                    <a:lumOff val="40000"/>
                  </a:schemeClr>
                </a:solidFill>
              </a:ln>
              <a:solidFill>
                <a:srgbClr val="531BA5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ln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solidFill>
                  <a:srgbClr val="531BA5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Воспитатели для нас.</a:t>
            </a:r>
            <a:endParaRPr lang="ru-RU" b="1" dirty="0">
              <a:ln>
                <a:solidFill>
                  <a:schemeClr val="bg2">
                    <a:lumMod val="60000"/>
                    <a:lumOff val="40000"/>
                  </a:schemeClr>
                </a:solidFill>
              </a:ln>
              <a:solidFill>
                <a:srgbClr val="531BA5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ln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solidFill>
                  <a:srgbClr val="531BA5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Ежедневно </a:t>
            </a:r>
            <a:r>
              <a:rPr lang="ru-RU" b="1" dirty="0" smtClean="0">
                <a:ln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solidFill>
                  <a:srgbClr val="531BA5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наступает</a:t>
            </a:r>
            <a:endParaRPr lang="ru-RU" b="1" dirty="0">
              <a:ln>
                <a:solidFill>
                  <a:schemeClr val="bg2">
                    <a:lumMod val="60000"/>
                    <a:lumOff val="40000"/>
                  </a:schemeClr>
                </a:solidFill>
              </a:ln>
              <a:solidFill>
                <a:srgbClr val="531BA5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n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solidFill>
                  <a:srgbClr val="531BA5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Чтенья </a:t>
            </a:r>
            <a:r>
              <a:rPr lang="ru-RU" b="1" dirty="0">
                <a:ln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solidFill>
                  <a:srgbClr val="531BA5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книг </a:t>
            </a:r>
            <a:r>
              <a:rPr lang="ru-RU" b="1" dirty="0" smtClean="0">
                <a:ln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solidFill>
                  <a:srgbClr val="531BA5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желанный час</a:t>
            </a:r>
            <a:r>
              <a:rPr lang="ru-RU" b="1" dirty="0">
                <a:ln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solidFill>
                  <a:srgbClr val="531BA5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!</a:t>
            </a:r>
            <a:endParaRPr lang="ru-RU" b="1" dirty="0">
              <a:ln>
                <a:solidFill>
                  <a:schemeClr val="bg2">
                    <a:lumMod val="60000"/>
                    <a:lumOff val="40000"/>
                  </a:schemeClr>
                </a:solidFill>
              </a:ln>
              <a:solidFill>
                <a:srgbClr val="531BA5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266" name="Picture 2" descr="http://imagizer.imageshack.com/img909/4805/EUPDrj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0"/>
            <a:ext cx="3960440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692696"/>
            <a:ext cx="4491608" cy="460851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5" y="2780928"/>
            <a:ext cx="4176463" cy="396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728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355976" y="4919660"/>
            <a:ext cx="3600401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1600" dirty="0">
              <a:solidFill>
                <a:srgbClr val="00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n>
                  <a:solidFill>
                    <a:srgbClr val="FF0000"/>
                  </a:solidFill>
                </a:ln>
                <a:solidFill>
                  <a:srgbClr val="00B05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Математика </a:t>
            </a:r>
            <a:r>
              <a:rPr lang="ru-RU" b="1" dirty="0">
                <a:ln>
                  <a:solidFill>
                    <a:srgbClr val="FF0000"/>
                  </a:solidFill>
                </a:ln>
                <a:solidFill>
                  <a:srgbClr val="00B05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– точна.</a:t>
            </a:r>
            <a:endParaRPr lang="ru-RU" b="1" dirty="0">
              <a:ln>
                <a:solidFill>
                  <a:srgbClr val="FF0000"/>
                </a:solidFill>
              </a:ln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ln>
                  <a:solidFill>
                    <a:srgbClr val="FF0000"/>
                  </a:solidFill>
                </a:ln>
                <a:solidFill>
                  <a:srgbClr val="00B05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Математика – нужна!</a:t>
            </a:r>
            <a:endParaRPr lang="ru-RU" b="1" dirty="0">
              <a:ln>
                <a:solidFill>
                  <a:srgbClr val="FF0000"/>
                </a:solidFill>
              </a:ln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ln>
                  <a:solidFill>
                    <a:srgbClr val="FF0000"/>
                  </a:solidFill>
                </a:ln>
                <a:solidFill>
                  <a:srgbClr val="00B05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Учит нас она считать</a:t>
            </a:r>
            <a:endParaRPr lang="ru-RU" b="1" dirty="0">
              <a:ln>
                <a:solidFill>
                  <a:srgbClr val="FF0000"/>
                </a:solidFill>
              </a:ln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ln>
                  <a:solidFill>
                    <a:srgbClr val="FF0000"/>
                  </a:solidFill>
                </a:ln>
                <a:solidFill>
                  <a:srgbClr val="00B05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И фигуры узнавать.</a:t>
            </a:r>
            <a:endParaRPr lang="ru-RU" b="1" dirty="0">
              <a:ln>
                <a:solidFill>
                  <a:srgbClr val="FF0000"/>
                </a:solidFill>
              </a:ln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ln>
                  <a:solidFill>
                    <a:srgbClr val="FF0000"/>
                  </a:solidFill>
                </a:ln>
                <a:solidFill>
                  <a:srgbClr val="00B05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Объясняет цифры, знаки,</a:t>
            </a:r>
            <a:endParaRPr lang="ru-RU" b="1" dirty="0">
              <a:ln>
                <a:solidFill>
                  <a:srgbClr val="FF0000"/>
                </a:solidFill>
              </a:ln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ln>
                  <a:solidFill>
                    <a:srgbClr val="FF0000"/>
                  </a:solidFill>
                </a:ln>
                <a:solidFill>
                  <a:srgbClr val="00B05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И задачки как решать!</a:t>
            </a:r>
            <a:endParaRPr lang="ru-RU" b="1" dirty="0">
              <a:ln>
                <a:solidFill>
                  <a:srgbClr val="FF0000"/>
                </a:solidFill>
              </a:ln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290" name="Picture 2" descr="http://www.playcast.ru/uploads/2015/09/23/1517003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3672408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116632"/>
            <a:ext cx="5184576" cy="4968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931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-1418003"/>
            <a:ext cx="8704242" cy="32932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1" i="0" u="none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</a:t>
            </a:r>
            <a:r>
              <a:rPr kumimoji="0" lang="ru-RU" sz="3200" b="1" i="0" u="none" strike="noStrike" normalizeH="0" baseline="0" dirty="0" smtClean="0">
                <a:ln w="11430">
                  <a:solidFill>
                    <a:srgbClr val="FF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ИГРОВАЯ ДЕЯТЕЛЬНОСТЬ ГРУППЫ</a:t>
            </a:r>
            <a:endParaRPr kumimoji="0" lang="ru-RU" sz="3200" b="1" i="0" u="none" strike="noStrike" normalizeH="0" baseline="0" dirty="0" smtClean="0">
              <a:ln w="11430">
                <a:solidFill>
                  <a:srgbClr val="FF0000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1" i="0" u="none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1" i="0" u="none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5932586"/>
            <a:ext cx="270939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2A2A2A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2A2A2A"/>
                </a:solidFill>
                <a:effectLst/>
                <a:latin typeface="Tahoma" pitchFamily="34" charset="0"/>
                <a:ea typeface="Calibri" pitchFamily="34" charset="0"/>
                <a:cs typeface="Tahoma" pitchFamily="34" charset="0"/>
              </a:rPr>
              <a:t>                                          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868145" y="2170222"/>
            <a:ext cx="309634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solidFill>
                <a:schemeClr val="accent2">
                  <a:lumMod val="20000"/>
                  <a:lumOff val="80000"/>
                </a:schemeClr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2000" b="1" dirty="0" smtClean="0">
              <a:ln>
                <a:solidFill>
                  <a:srgbClr val="0070C0"/>
                </a:solidFill>
              </a:ln>
              <a:solidFill>
                <a:srgbClr val="0070C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2000" b="1" dirty="0">
              <a:ln>
                <a:solidFill>
                  <a:srgbClr val="0070C0"/>
                </a:solidFill>
              </a:ln>
              <a:solidFill>
                <a:srgbClr val="0070C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2000" b="1" dirty="0" smtClean="0">
              <a:ln>
                <a:solidFill>
                  <a:srgbClr val="0070C0"/>
                </a:solidFill>
              </a:ln>
              <a:solidFill>
                <a:srgbClr val="0070C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2000" b="1" dirty="0">
              <a:ln>
                <a:solidFill>
                  <a:srgbClr val="0070C0"/>
                </a:solidFill>
              </a:ln>
              <a:solidFill>
                <a:srgbClr val="0070C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2000" b="1" dirty="0" smtClean="0">
              <a:ln>
                <a:solidFill>
                  <a:srgbClr val="0070C0"/>
                </a:solidFill>
              </a:ln>
              <a:solidFill>
                <a:srgbClr val="0070C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2000" b="1" dirty="0">
              <a:ln>
                <a:solidFill>
                  <a:srgbClr val="0070C0"/>
                </a:solidFill>
              </a:ln>
              <a:solidFill>
                <a:srgbClr val="0070C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2000" b="1" dirty="0" smtClean="0">
              <a:ln>
                <a:solidFill>
                  <a:srgbClr val="0070C0"/>
                </a:solidFill>
              </a:ln>
              <a:solidFill>
                <a:srgbClr val="0070C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836712"/>
            <a:ext cx="4032448" cy="288032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0569" y="836712"/>
            <a:ext cx="4176464" cy="288032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3789040"/>
            <a:ext cx="4680520" cy="2952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12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347864" y="3658394"/>
            <a:ext cx="2541761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>
              <a:solidFill>
                <a:schemeClr val="accent1">
                  <a:lumMod val="20000"/>
                  <a:lumOff val="8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600" dirty="0">
              <a:solidFill>
                <a:schemeClr val="accent1">
                  <a:lumMod val="20000"/>
                  <a:lumOff val="8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1521" y="3955188"/>
            <a:ext cx="3312368" cy="230832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ln/>
              <a:solidFill>
                <a:schemeClr val="accent3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ln/>
              <a:solidFill>
                <a:schemeClr val="accent3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b="1" dirty="0">
              <a:ln/>
              <a:solidFill>
                <a:schemeClr val="accent3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ln/>
              <a:solidFill>
                <a:schemeClr val="accent3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Играть </a:t>
            </a:r>
            <a:r>
              <a:rPr lang="ru-RU" b="1" dirty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мы </a:t>
            </a:r>
            <a:r>
              <a:rPr lang="ru-RU" b="1" dirty="0" smtClean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любим очень!                    </a:t>
            </a:r>
            <a:endParaRPr lang="ru-RU" b="1" dirty="0">
              <a:ln>
                <a:solidFill>
                  <a:srgbClr val="002060"/>
                </a:solidFill>
              </a:ln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 знаете друзья!</a:t>
            </a:r>
            <a:endParaRPr lang="ru-RU" b="1" dirty="0">
              <a:ln>
                <a:solidFill>
                  <a:srgbClr val="002060"/>
                </a:solidFill>
              </a:ln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Без игр прожить ребенку</a:t>
            </a:r>
            <a:endParaRPr lang="ru-RU" b="1" dirty="0">
              <a:ln>
                <a:solidFill>
                  <a:srgbClr val="002060"/>
                </a:solidFill>
              </a:ln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Никак, никак нельзя.</a:t>
            </a:r>
            <a:endParaRPr lang="ru-RU" b="1" dirty="0">
              <a:ln>
                <a:solidFill>
                  <a:srgbClr val="002060"/>
                </a:solidFill>
              </a:ln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156176" y="3893275"/>
            <a:ext cx="289574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dirty="0" smtClean="0">
              <a:solidFill>
                <a:prstClr val="white"/>
              </a:solidFill>
            </a:endParaRPr>
          </a:p>
          <a:p>
            <a:pPr lvl="0"/>
            <a:endParaRPr lang="ru-RU" dirty="0" smtClean="0">
              <a:ln>
                <a:solidFill>
                  <a:srgbClr val="FF0000"/>
                </a:solidFill>
              </a:ln>
              <a:solidFill>
                <a:srgbClr val="0070C0"/>
              </a:solidFill>
            </a:endParaRPr>
          </a:p>
          <a:p>
            <a:pPr lvl="0"/>
            <a:endParaRPr lang="ru-RU" dirty="0">
              <a:ln>
                <a:solidFill>
                  <a:srgbClr val="FF0000"/>
                </a:solidFill>
              </a:ln>
              <a:solidFill>
                <a:srgbClr val="0070C0"/>
              </a:solidFill>
            </a:endParaRPr>
          </a:p>
          <a:p>
            <a:pPr lvl="0"/>
            <a:endParaRPr lang="ru-RU" dirty="0" smtClean="0">
              <a:ln>
                <a:solidFill>
                  <a:srgbClr val="FF0000"/>
                </a:solidFill>
              </a:ln>
              <a:solidFill>
                <a:srgbClr val="0070C0"/>
              </a:solidFill>
            </a:endParaRPr>
          </a:p>
          <a:p>
            <a:pPr lvl="0"/>
            <a:r>
              <a:rPr lang="ru-RU" dirty="0" smtClean="0">
                <a:ln>
                  <a:solidFill>
                    <a:srgbClr val="FF0000"/>
                  </a:solidFill>
                </a:ln>
                <a:solidFill>
                  <a:srgbClr val="0070C0"/>
                </a:solidFill>
              </a:rPr>
              <a:t>Мы </a:t>
            </a:r>
            <a:r>
              <a:rPr lang="ru-RU" dirty="0">
                <a:ln>
                  <a:solidFill>
                    <a:srgbClr val="FF0000"/>
                  </a:solidFill>
                </a:ln>
                <a:solidFill>
                  <a:srgbClr val="0070C0"/>
                </a:solidFill>
              </a:rPr>
              <a:t>играем в «пулемет»,</a:t>
            </a:r>
          </a:p>
          <a:p>
            <a:pPr lvl="0"/>
            <a:r>
              <a:rPr lang="ru-RU" dirty="0">
                <a:ln>
                  <a:solidFill>
                    <a:srgbClr val="FF0000"/>
                  </a:solidFill>
                </a:ln>
                <a:solidFill>
                  <a:srgbClr val="0070C0"/>
                </a:solidFill>
              </a:rPr>
              <a:t>Мы рычим как рация,</a:t>
            </a:r>
          </a:p>
          <a:p>
            <a:pPr lvl="0"/>
            <a:r>
              <a:rPr lang="ru-RU" dirty="0">
                <a:ln>
                  <a:solidFill>
                    <a:srgbClr val="FF0000"/>
                  </a:solidFill>
                </a:ln>
                <a:solidFill>
                  <a:srgbClr val="0070C0"/>
                </a:solidFill>
              </a:rPr>
              <a:t>Не ругайте нас - идет АВТОМАТИЗАЦИЯ</a:t>
            </a:r>
          </a:p>
        </p:txBody>
      </p:sp>
      <p:pic>
        <p:nvPicPr>
          <p:cNvPr id="14340" name="Picture 4" descr="http://school-ppt.3dn.ru/kartinki/solnyshki2/s1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658394"/>
            <a:ext cx="3168352" cy="3199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32656"/>
            <a:ext cx="4104456" cy="374441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3" y="332656"/>
            <a:ext cx="4392488" cy="3744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905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0" y="-925561"/>
            <a:ext cx="8203528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</a:t>
            </a:r>
            <a:r>
              <a:rPr kumimoji="0" lang="ru-RU" sz="3200" b="1" i="0" u="none" strike="noStrike" normalizeH="0" baseline="0" dirty="0" smtClean="0">
                <a:ln w="11430">
                  <a:solidFill>
                    <a:srgbClr val="00B0F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КУЛЬТУРНО-ГИГИЕНИЧЕСКИЕ НАВЫКИ</a:t>
            </a:r>
            <a:endParaRPr kumimoji="0" lang="ru-RU" sz="3200" b="1" i="0" u="none" strike="noStrike" normalizeH="0" baseline="0" dirty="0" smtClean="0">
              <a:ln w="11430">
                <a:solidFill>
                  <a:srgbClr val="00B0F0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1" i="0" u="none" strike="noStrike" normalizeH="0" baseline="0" dirty="0" smtClean="0">
              <a:ln w="11430">
                <a:solidFill>
                  <a:srgbClr val="00B0F0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683568" y="5053967"/>
            <a:ext cx="8208912" cy="1969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solidFill>
                    <a:srgbClr val="7030A0"/>
                  </a:solidFill>
                </a:ln>
                <a:solidFill>
                  <a:schemeClr val="accent5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Знаем, знаем - да-да-да!                                                   Лейся понемножку         </a:t>
            </a:r>
            <a:endParaRPr lang="ru-RU" b="1" dirty="0">
              <a:ln>
                <a:solidFill>
                  <a:srgbClr val="7030A0"/>
                </a:solidFill>
              </a:ln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solidFill>
                    <a:srgbClr val="7030A0"/>
                  </a:solidFill>
                </a:ln>
                <a:solidFill>
                  <a:schemeClr val="accent5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кране прячется вода!                                                    Прямо на ладошку! Выходи, водица!                                                                 Будет мыло пениться</a:t>
            </a:r>
            <a:endParaRPr kumimoji="0" lang="ru-RU" b="1" i="0" u="none" strike="noStrike" cap="none" normalizeH="0" baseline="0" dirty="0" smtClean="0">
              <a:ln>
                <a:solidFill>
                  <a:srgbClr val="7030A0"/>
                </a:solidFill>
              </a:ln>
              <a:solidFill>
                <a:schemeClr val="accent5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solidFill>
                    <a:srgbClr val="7030A0"/>
                  </a:solidFill>
                </a:ln>
                <a:solidFill>
                  <a:schemeClr val="accent5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Мы пришли умыться!                                                      И грязь куда-то денется!</a:t>
            </a:r>
            <a:endParaRPr kumimoji="0" lang="ru-RU" b="1" i="0" u="none" strike="noStrike" cap="none" normalizeH="0" baseline="0" dirty="0" smtClean="0">
              <a:ln>
                <a:solidFill>
                  <a:srgbClr val="7030A0"/>
                </a:solidFill>
              </a:ln>
              <a:solidFill>
                <a:schemeClr val="accent5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1" i="0" u="none" strike="noStrike" cap="none" normalizeH="0" baseline="0" dirty="0" smtClean="0">
              <a:ln>
                <a:solidFill>
                  <a:srgbClr val="7030A0"/>
                </a:solidFill>
              </a:ln>
              <a:solidFill>
                <a:schemeClr val="accent5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11317873"/>
            <a:ext cx="10567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4" descr="http://school-ppt.3dn.ru/kartinki/solnyshki2/s1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7" y="5229200"/>
            <a:ext cx="2160241" cy="16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908720"/>
            <a:ext cx="8424936" cy="453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574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2915816" y="5997060"/>
            <a:ext cx="3312368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409552" y="4698950"/>
            <a:ext cx="6470253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n>
                  <a:solidFill>
                    <a:srgbClr val="7030A0"/>
                  </a:solidFill>
                </a:ln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b="1" dirty="0">
              <a:ln>
                <a:solidFill>
                  <a:srgbClr val="7030A0"/>
                </a:solidFill>
              </a:ln>
              <a:solidFill>
                <a:srgbClr val="FF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ln>
                <a:solidFill>
                  <a:srgbClr val="7030A0"/>
                </a:solidFill>
              </a:ln>
              <a:solidFill>
                <a:srgbClr val="FF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ln>
                  <a:solidFill>
                    <a:srgbClr val="7030A0"/>
                  </a:solidFill>
                </a:ln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УГОЛОК УЕДИНЕНИЯ И ПРИМИРЕНИЯ</a:t>
            </a:r>
            <a:endParaRPr lang="ru-RU" sz="32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362" name="Picture 2" descr="http://player.myshared.ru/603093/data/images/img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16632"/>
            <a:ext cx="2664296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58320"/>
            <a:ext cx="5838416" cy="5258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989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-325398"/>
            <a:ext cx="6972165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b="1" dirty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</a:t>
            </a:r>
            <a:r>
              <a:rPr kumimoji="0" lang="ru-RU" sz="3200" b="1" i="0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УГОЛОК ДЛЯ РОДИТЕЛЕЙ</a:t>
            </a:r>
            <a:endParaRPr kumimoji="0" lang="ru-RU" sz="3200" b="1" i="0" u="none" strike="noStrike" normalizeH="0" baseline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20000"/>
                  <a:lumOff val="8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12842" y="5177821"/>
            <a:ext cx="303115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sz="1600" dirty="0" smtClean="0">
              <a:solidFill>
                <a:prstClr val="white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sz="1600" dirty="0">
              <a:solidFill>
                <a:prstClr val="white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17410" name="Picture 2" descr="http://kk.convdocs.org/pars_docs/refs/219/218889/218889_html_m87935a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2842" y="1556792"/>
            <a:ext cx="2923654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763688" y="5035888"/>
            <a:ext cx="347823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ln>
                <a:solidFill>
                  <a:srgbClr val="FF0000"/>
                </a:solidFill>
              </a:ln>
              <a:solidFill>
                <a:srgbClr val="FF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b="1" dirty="0">
              <a:ln>
                <a:solidFill>
                  <a:srgbClr val="FF0000"/>
                </a:solidFill>
              </a:ln>
              <a:solidFill>
                <a:srgbClr val="FF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Это </a:t>
            </a:r>
            <a:r>
              <a:rPr lang="ru-RU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добрые советы,</a:t>
            </a:r>
            <a:endParaRPr lang="ru-RU" b="1" dirty="0">
              <a:ln>
                <a:solidFill>
                  <a:srgbClr val="FF0000"/>
                </a:solidFill>
              </a:ln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них и спрятаны секреты.</a:t>
            </a:r>
            <a:endParaRPr lang="ru-RU" b="1" dirty="0">
              <a:ln>
                <a:solidFill>
                  <a:srgbClr val="FF0000"/>
                </a:solidFill>
              </a:ln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Мы раскроем вам друзья</a:t>
            </a:r>
            <a:endParaRPr lang="ru-RU" b="1" dirty="0">
              <a:ln>
                <a:solidFill>
                  <a:srgbClr val="FF0000"/>
                </a:solidFill>
              </a:ln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Секреты воспитания!</a:t>
            </a:r>
            <a:endParaRPr lang="ru-RU" b="1" dirty="0">
              <a:ln>
                <a:solidFill>
                  <a:srgbClr val="FF0000"/>
                </a:solidFill>
              </a:ln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548680"/>
            <a:ext cx="6048672" cy="504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820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0" y="5688598"/>
            <a:ext cx="29046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1944251"/>
            <a:ext cx="269979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b="1" dirty="0" smtClean="0">
                <a:ln>
                  <a:solidFill>
                    <a:srgbClr val="7030A0"/>
                  </a:solidFill>
                </a:ln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Мы </a:t>
            </a:r>
            <a:r>
              <a:rPr lang="ru-RU" b="1" dirty="0">
                <a:ln>
                  <a:solidFill>
                    <a:srgbClr val="7030A0"/>
                  </a:solidFill>
                </a:ln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подарок маме</a:t>
            </a:r>
            <a:endParaRPr lang="ru-RU" b="1" dirty="0">
              <a:ln>
                <a:solidFill>
                  <a:srgbClr val="7030A0"/>
                </a:solidFill>
              </a:ln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ln>
                  <a:solidFill>
                    <a:srgbClr val="7030A0"/>
                  </a:solidFill>
                </a:ln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Покупать не станем.</a:t>
            </a:r>
            <a:endParaRPr lang="ru-RU" b="1" dirty="0">
              <a:ln>
                <a:solidFill>
                  <a:srgbClr val="7030A0"/>
                </a:solidFill>
              </a:ln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ln>
                  <a:solidFill>
                    <a:srgbClr val="7030A0"/>
                  </a:solidFill>
                </a:ln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Мы подарок маме-</a:t>
            </a:r>
            <a:endParaRPr lang="ru-RU" b="1" dirty="0">
              <a:ln>
                <a:solidFill>
                  <a:srgbClr val="7030A0"/>
                </a:solidFill>
              </a:ln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ln>
                  <a:solidFill>
                    <a:srgbClr val="7030A0"/>
                  </a:solidFill>
                </a:ln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Изготовим сами</a:t>
            </a:r>
            <a:r>
              <a:rPr lang="ru-RU" b="1" dirty="0" smtClean="0">
                <a:ln>
                  <a:solidFill>
                    <a:srgbClr val="7030A0"/>
                  </a:solidFill>
                </a:ln>
                <a:solidFill>
                  <a:srgbClr val="FF0000"/>
                </a:solidFill>
                <a:latin typeface="Calibri"/>
                <a:ea typeface="Calibri" pitchFamily="34" charset="0"/>
                <a:cs typeface="Times New Roman" pitchFamily="18" charset="0"/>
              </a:rPr>
              <a:t>…</a:t>
            </a:r>
            <a:endParaRPr lang="ru-RU" dirty="0" smtClean="0">
              <a:ln>
                <a:solidFill>
                  <a:srgbClr val="7030A0"/>
                </a:solidFill>
              </a:ln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n>
                  <a:solidFill>
                    <a:srgbClr val="92D050"/>
                  </a:solidFill>
                </a:ln>
                <a:solidFill>
                  <a:srgbClr val="007A37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Просто </a:t>
            </a:r>
            <a:r>
              <a:rPr lang="ru-RU" b="1" dirty="0">
                <a:ln>
                  <a:solidFill>
                    <a:srgbClr val="92D050"/>
                  </a:solidFill>
                </a:ln>
                <a:solidFill>
                  <a:srgbClr val="007A37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так нарисовать,</a:t>
            </a:r>
            <a:endParaRPr lang="ru-RU" b="1" dirty="0">
              <a:ln>
                <a:solidFill>
                  <a:srgbClr val="92D050"/>
                </a:solidFill>
              </a:ln>
              <a:solidFill>
                <a:srgbClr val="007A37"/>
              </a:solidFill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ln>
                  <a:solidFill>
                    <a:srgbClr val="92D050"/>
                  </a:solidFill>
                </a:ln>
                <a:solidFill>
                  <a:srgbClr val="007A37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может каждый из ребят.</a:t>
            </a:r>
            <a:endParaRPr lang="ru-RU" b="1" dirty="0">
              <a:ln>
                <a:solidFill>
                  <a:srgbClr val="92D050"/>
                </a:solidFill>
              </a:ln>
              <a:solidFill>
                <a:srgbClr val="007A37"/>
              </a:solidFill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ln>
                  <a:solidFill>
                    <a:srgbClr val="92D050"/>
                  </a:solidFill>
                </a:ln>
                <a:solidFill>
                  <a:srgbClr val="007A37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Мы хотим </a:t>
            </a:r>
            <a:r>
              <a:rPr lang="ru-RU" b="1" dirty="0" smtClean="0">
                <a:ln>
                  <a:solidFill>
                    <a:srgbClr val="92D050"/>
                  </a:solidFill>
                </a:ln>
                <a:solidFill>
                  <a:srgbClr val="007A37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вам показать</a:t>
            </a:r>
            <a:r>
              <a:rPr lang="ru-RU" b="1" dirty="0">
                <a:ln>
                  <a:solidFill>
                    <a:srgbClr val="92D050"/>
                  </a:solidFill>
                </a:ln>
                <a:solidFill>
                  <a:srgbClr val="007A37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</a:t>
            </a:r>
            <a:endParaRPr lang="ru-RU" b="1" dirty="0">
              <a:ln>
                <a:solidFill>
                  <a:srgbClr val="92D050"/>
                </a:solidFill>
              </a:ln>
              <a:solidFill>
                <a:srgbClr val="007A37"/>
              </a:solidFill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ln>
                  <a:solidFill>
                    <a:srgbClr val="92D050"/>
                  </a:solidFill>
                </a:ln>
                <a:solidFill>
                  <a:srgbClr val="007A37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Как все умеют рисовать!</a:t>
            </a:r>
            <a:endParaRPr lang="ru-RU" b="1" dirty="0">
              <a:ln>
                <a:solidFill>
                  <a:srgbClr val="92D050"/>
                </a:solidFill>
              </a:ln>
              <a:solidFill>
                <a:srgbClr val="007A37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8434" name="Picture 2" descr="http://solnychko.68edu.ru/wp-content/uploads/2012/11/sun2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232" y="116632"/>
            <a:ext cx="2698576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332656"/>
            <a:ext cx="6120680" cy="633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946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youjat.com/ru/%D0%9B%D0%AE%D0%91%D0%90%D0%9B%D0%AE%D0%91%D0%9E%D0%A7%D0%9A%D0%90/%D0%A4%D0%BE%D1%82%D0%BE-%D0%B8-%D0%B2%D0%B8%D0%B4%D0%B5%D0%BE/%D0%A4%D0%BE%D1%82%D0%BE+%D0%BF%D1%80%D0%BE%D1%84%D0%B8%D0%BB%D1%8F-02/338808.jpg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332656"/>
            <a:ext cx="5760639" cy="522745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Picture 2" descr="http://www.playcast.ru/uploads/2015/09/23/15170033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541124"/>
            <a:ext cx="3563888" cy="3984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944919" y="3244334"/>
            <a:ext cx="2616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!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5560110"/>
            <a:ext cx="44644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b="1" dirty="0" smtClean="0">
              <a:solidFill>
                <a:srgbClr val="FFFFFF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  <a:p>
            <a:r>
              <a:rPr lang="ru-RU" sz="2400" b="1" dirty="0" smtClean="0">
                <a:solidFill>
                  <a:srgbClr val="FF6699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СПАСИБО </a:t>
            </a:r>
            <a:r>
              <a:rPr lang="ru-RU" sz="2400" b="1" dirty="0">
                <a:solidFill>
                  <a:srgbClr val="FF6699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ЗА </a:t>
            </a:r>
            <a:r>
              <a:rPr lang="ru-RU" sz="2400" b="1" dirty="0" smtClean="0">
                <a:solidFill>
                  <a:srgbClr val="FF6699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ВНИМАНИЕ !</a:t>
            </a:r>
            <a:endParaRPr lang="ru-RU" sz="2400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618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Главная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622</TotalTime>
  <Words>329</Words>
  <Application>Microsoft Office PowerPoint</Application>
  <PresentationFormat>Экран (4:3)</PresentationFormat>
  <Paragraphs>187</Paragraphs>
  <Slides>20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Апекс</vt:lpstr>
      <vt:lpstr>           ВИЗИТНАЯ КАРТОЧКА ГРУППЫ «СОЛНЫШКО» Воспитатели: ПЛОТНИКОВА Н.В. ЦВИРЕНКО Е.А.   </vt:lpstr>
      <vt:lpstr>НАША ГРУППА «СОЛНЫШКО» Девиз:  «В нашей группе солнышко светит ярче всех Теплоты и радости хватит здесь на всех»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лена</dc:creator>
  <cp:lastModifiedBy>HOME</cp:lastModifiedBy>
  <cp:revision>63</cp:revision>
  <dcterms:created xsi:type="dcterms:W3CDTF">2015-11-27T14:51:54Z</dcterms:created>
  <dcterms:modified xsi:type="dcterms:W3CDTF">2020-10-20T17:59:29Z</dcterms:modified>
</cp:coreProperties>
</file>