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8.jpg" ContentType="image/png"/>
  <Override PartName="/ppt/media/image14.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66" r:id="rId4"/>
    <p:sldId id="267" r:id="rId5"/>
    <p:sldId id="268" r:id="rId6"/>
    <p:sldId id="269" r:id="rId7"/>
    <p:sldId id="270" r:id="rId8"/>
    <p:sldId id="271" r:id="rId9"/>
    <p:sldId id="272" r:id="rId10"/>
    <p:sldId id="273" r:id="rId11"/>
    <p:sldId id="274" r:id="rId12"/>
    <p:sldId id="275" r:id="rId13"/>
    <p:sldId id="276" r:id="rId14"/>
    <p:sldId id="277" r:id="rId15"/>
    <p:sldId id="278" r:id="rId16"/>
    <p:sldId id="265"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2" d="100"/>
          <a:sy n="52" d="100"/>
        </p:scale>
        <p:origin x="90" y="9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60673D0-1A3C-448E-909B-25E284408D57}"/>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EEFCE94A-9584-419A-9732-7622F734C7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A82F417B-8589-4DE4-8D5D-8AC515D53DC2}"/>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5" name="Нижний колонтитул 4">
            <a:extLst>
              <a:ext uri="{FF2B5EF4-FFF2-40B4-BE49-F238E27FC236}">
                <a16:creationId xmlns:a16="http://schemas.microsoft.com/office/drawing/2014/main" id="{7276DE45-48E7-45A8-93CD-8A698A56A65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8FE1652-7698-4BA7-BE63-B764AD4F1734}"/>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1360322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F20D78D-3264-4A55-9A4A-E21E2B40E980}"/>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ECA3812-B8AE-4B87-8330-C156E59537FA}"/>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A8FB38F-C368-46C6-B186-8007B5683687}"/>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5" name="Нижний колонтитул 4">
            <a:extLst>
              <a:ext uri="{FF2B5EF4-FFF2-40B4-BE49-F238E27FC236}">
                <a16:creationId xmlns:a16="http://schemas.microsoft.com/office/drawing/2014/main" id="{CF4D9A91-6FB7-43DE-B7F7-8F4A80CBA89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5303383-6AD9-42D5-BF8E-AB9473BF0AC7}"/>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1550030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5D2EF1-1AAF-48AA-8DA9-36CC0E583776}"/>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E54EF054-C009-4D6D-9CD8-4157204FA1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D2141CDA-BD71-4D11-9CC9-0A429F21B0DC}"/>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5" name="Нижний колонтитул 4">
            <a:extLst>
              <a:ext uri="{FF2B5EF4-FFF2-40B4-BE49-F238E27FC236}">
                <a16:creationId xmlns:a16="http://schemas.microsoft.com/office/drawing/2014/main" id="{D79C14F9-E196-4F63-B44B-DA66EB178CC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9117BCB-AE2F-432D-87B6-CF44717F1463}"/>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767394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BAACC4C-FB3A-4CAB-87EE-9B0033DCDCF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BE2D113-2519-4B37-9861-6843B1673023}"/>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0156D92D-54B2-448A-BFB5-EABA992A071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E7222FA7-AD5B-4287-A7A7-DA114C18F9B0}"/>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6" name="Нижний колонтитул 5">
            <a:extLst>
              <a:ext uri="{FF2B5EF4-FFF2-40B4-BE49-F238E27FC236}">
                <a16:creationId xmlns:a16="http://schemas.microsoft.com/office/drawing/2014/main" id="{E96F6581-5437-4AC2-92FD-B15B8CF1DFE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B7A89AC-2D62-4852-8033-3716AFEBDD3C}"/>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2488604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9513B65-E53B-4AAC-9C88-234836D5DEE7}"/>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5D549065-3C36-4E3D-97F0-DB679E9D8B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7B88A82C-2082-4007-9680-CF20A95CE0F7}"/>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76311153-E284-497C-AD10-4EDE6D2A8E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EEA90D01-7031-42E0-A227-DD1E382F4EF5}"/>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9C8169B-40A6-4723-AE7F-D280A687B5D2}"/>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8" name="Нижний колонтитул 7">
            <a:extLst>
              <a:ext uri="{FF2B5EF4-FFF2-40B4-BE49-F238E27FC236}">
                <a16:creationId xmlns:a16="http://schemas.microsoft.com/office/drawing/2014/main" id="{1DD66E5C-EBA4-4D1F-A40E-50A4FB15506F}"/>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7CC60EE0-C1EA-4E31-BFD8-C2D99FF9DEE6}"/>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2295434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536CF56-ED2A-485F-B4F7-71B3B7D1C7AE}"/>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92FC5494-0EFB-4105-8896-5A9D79E54C42}"/>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4" name="Нижний колонтитул 3">
            <a:extLst>
              <a:ext uri="{FF2B5EF4-FFF2-40B4-BE49-F238E27FC236}">
                <a16:creationId xmlns:a16="http://schemas.microsoft.com/office/drawing/2014/main" id="{4E3C6F37-8ABE-4F53-9F4B-822047C20474}"/>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0C36277B-A19C-4D27-8BF8-72A2549A0BDB}"/>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2177586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2982A23-4E02-4ED2-9638-6CBCF58980BC}"/>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3" name="Нижний колонтитул 2">
            <a:extLst>
              <a:ext uri="{FF2B5EF4-FFF2-40B4-BE49-F238E27FC236}">
                <a16:creationId xmlns:a16="http://schemas.microsoft.com/office/drawing/2014/main" id="{E8F71FBD-E82C-4DB2-9F0B-AB644E3F6529}"/>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01A2A738-97B8-49B4-8A8F-A716FFD61705}"/>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2299303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4BC49D0-C557-47C5-A6D1-EEC890DEA6B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FB12BAAA-EB3E-4209-9C49-A0C24F6E6C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B0A8D73F-FD10-41D2-B801-9459039B44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AB8FE94-B51A-46CF-8DCA-701D61B9DB5F}"/>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6" name="Нижний колонтитул 5">
            <a:extLst>
              <a:ext uri="{FF2B5EF4-FFF2-40B4-BE49-F238E27FC236}">
                <a16:creationId xmlns:a16="http://schemas.microsoft.com/office/drawing/2014/main" id="{CFE097B0-C8EA-4463-AB3C-DF4BB68DDBA6}"/>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60E9FAD-1FB2-4405-A5D1-D8673FA4E266}"/>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484029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928D1ED-1BDB-43B1-9B6E-5EAD06385EFF}"/>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A027E528-503B-476E-8B22-59F36AC4DF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33B8ED0E-CA74-4596-A293-E673E2B65F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43E8720E-B544-40E3-A748-7CDFCD166BD0}"/>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6" name="Нижний колонтитул 5">
            <a:extLst>
              <a:ext uri="{FF2B5EF4-FFF2-40B4-BE49-F238E27FC236}">
                <a16:creationId xmlns:a16="http://schemas.microsoft.com/office/drawing/2014/main" id="{C833C28F-12D7-4851-8A65-DBD61CD3C60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348B2B2-F1ED-42F1-9304-B4A6B68A92B4}"/>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4227683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6229B7-9F5C-470F-986D-8A97A8E98945}"/>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529D286A-9224-4998-B14B-C15543CDB67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F4F264D-C936-4469-BC97-B73F7D7F4F37}"/>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5" name="Нижний колонтитул 4">
            <a:extLst>
              <a:ext uri="{FF2B5EF4-FFF2-40B4-BE49-F238E27FC236}">
                <a16:creationId xmlns:a16="http://schemas.microsoft.com/office/drawing/2014/main" id="{6924EAFD-599A-4A0E-A1F4-05E444063FC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A459E6B-E44E-4823-AC7B-F9C499DF4D4B}"/>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1478126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3FBCABCD-F4A4-448F-990C-C201325BAB43}"/>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46B014E3-EDEE-4243-B181-69D185EAD4B1}"/>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4C7C7F-790F-4749-A3B9-EE848DCC4722}"/>
              </a:ext>
            </a:extLst>
          </p:cNvPr>
          <p:cNvSpPr>
            <a:spLocks noGrp="1"/>
          </p:cNvSpPr>
          <p:nvPr>
            <p:ph type="dt" sz="half" idx="10"/>
          </p:nvPr>
        </p:nvSpPr>
        <p:spPr/>
        <p:txBody>
          <a:bodyPr/>
          <a:lstStyle/>
          <a:p>
            <a:fld id="{0F84106D-C1E4-4871-9D61-A800315F3C2A}" type="datetimeFigureOut">
              <a:rPr lang="ru-RU" smtClean="0"/>
              <a:t>22.04.2021</a:t>
            </a:fld>
            <a:endParaRPr lang="ru-RU"/>
          </a:p>
        </p:txBody>
      </p:sp>
      <p:sp>
        <p:nvSpPr>
          <p:cNvPr id="5" name="Нижний колонтитул 4">
            <a:extLst>
              <a:ext uri="{FF2B5EF4-FFF2-40B4-BE49-F238E27FC236}">
                <a16:creationId xmlns:a16="http://schemas.microsoft.com/office/drawing/2014/main" id="{41A039ED-948C-452B-AC02-F0A305D6C5D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806367E-97F7-4B31-B9EF-35A9BCB2A81E}"/>
              </a:ext>
            </a:extLst>
          </p:cNvPr>
          <p:cNvSpPr>
            <a:spLocks noGrp="1"/>
          </p:cNvSpPr>
          <p:nvPr>
            <p:ph type="sldNum" sz="quarter" idx="12"/>
          </p:nvPr>
        </p:nvSpPr>
        <p:spPr/>
        <p:txBody>
          <a:bodyPr/>
          <a:lstStyle/>
          <a:p>
            <a:fld id="{4F888228-AFC0-4F80-8E08-08192DF2C634}" type="slidenum">
              <a:rPr lang="ru-RU" smtClean="0"/>
              <a:t>‹#›</a:t>
            </a:fld>
            <a:endParaRPr lang="ru-RU"/>
          </a:p>
        </p:txBody>
      </p:sp>
    </p:spTree>
    <p:extLst>
      <p:ext uri="{BB962C8B-B14F-4D97-AF65-F5344CB8AC3E}">
        <p14:creationId xmlns:p14="http://schemas.microsoft.com/office/powerpoint/2010/main" val="3458993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b="-17000"/>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7D819B9-8BE9-4073-9F7D-823A90BC11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5C0CD325-2A1B-48CC-B89B-5A6EBB8249D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437C899-788C-4134-A46F-C2B66B1027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84106D-C1E4-4871-9D61-A800315F3C2A}" type="datetimeFigureOut">
              <a:rPr lang="ru-RU" smtClean="0"/>
              <a:t>22.04.2021</a:t>
            </a:fld>
            <a:endParaRPr lang="ru-RU"/>
          </a:p>
        </p:txBody>
      </p:sp>
      <p:sp>
        <p:nvSpPr>
          <p:cNvPr id="5" name="Нижний колонтитул 4">
            <a:extLst>
              <a:ext uri="{FF2B5EF4-FFF2-40B4-BE49-F238E27FC236}">
                <a16:creationId xmlns:a16="http://schemas.microsoft.com/office/drawing/2014/main" id="{73B8892D-1754-4BDF-B881-45E57443B5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FBE85E27-672D-4395-93C7-51BC99361A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888228-AFC0-4F80-8E08-08192DF2C634}" type="slidenum">
              <a:rPr lang="ru-RU" smtClean="0"/>
              <a:t>‹#›</a:t>
            </a:fld>
            <a:endParaRPr lang="ru-RU"/>
          </a:p>
        </p:txBody>
      </p:sp>
    </p:spTree>
    <p:extLst>
      <p:ext uri="{BB962C8B-B14F-4D97-AF65-F5344CB8AC3E}">
        <p14:creationId xmlns:p14="http://schemas.microsoft.com/office/powerpoint/2010/main" val="3054102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9.png"/><Relationship Id="rId18" Type="http://schemas.openxmlformats.org/officeDocument/2006/relationships/slide" Target="slide12.xml"/><Relationship Id="rId3" Type="http://schemas.openxmlformats.org/officeDocument/2006/relationships/image" Target="../media/image4.png"/><Relationship Id="rId21" Type="http://schemas.openxmlformats.org/officeDocument/2006/relationships/image" Target="../media/image13.png"/><Relationship Id="rId7" Type="http://schemas.openxmlformats.org/officeDocument/2006/relationships/image" Target="../media/image6.gif"/><Relationship Id="rId12" Type="http://schemas.openxmlformats.org/officeDocument/2006/relationships/slide" Target="slide9.xml"/><Relationship Id="rId17" Type="http://schemas.openxmlformats.org/officeDocument/2006/relationships/image" Target="../media/image11.gif"/><Relationship Id="rId25" Type="http://schemas.openxmlformats.org/officeDocument/2006/relationships/image" Target="../media/image15.png"/><Relationship Id="rId2" Type="http://schemas.openxmlformats.org/officeDocument/2006/relationships/slide" Target="slide4.xml"/><Relationship Id="rId16" Type="http://schemas.openxmlformats.org/officeDocument/2006/relationships/slide" Target="slide11.xml"/><Relationship Id="rId20" Type="http://schemas.openxmlformats.org/officeDocument/2006/relationships/slide" Target="slide13.xml"/><Relationship Id="rId1" Type="http://schemas.openxmlformats.org/officeDocument/2006/relationships/slideLayout" Target="../slideLayouts/slideLayout1.xml"/><Relationship Id="rId6" Type="http://schemas.openxmlformats.org/officeDocument/2006/relationships/slide" Target="slide6.xml"/><Relationship Id="rId11" Type="http://schemas.openxmlformats.org/officeDocument/2006/relationships/image" Target="../media/image8.jpg"/><Relationship Id="rId24" Type="http://schemas.openxmlformats.org/officeDocument/2006/relationships/slide" Target="slide15.xml"/><Relationship Id="rId5" Type="http://schemas.openxmlformats.org/officeDocument/2006/relationships/image" Target="../media/image5.png"/><Relationship Id="rId15" Type="http://schemas.openxmlformats.org/officeDocument/2006/relationships/image" Target="../media/image10.gif"/><Relationship Id="rId23" Type="http://schemas.openxmlformats.org/officeDocument/2006/relationships/image" Target="../media/image14.jpg"/><Relationship Id="rId10" Type="http://schemas.openxmlformats.org/officeDocument/2006/relationships/slide" Target="slide8.xml"/><Relationship Id="rId19" Type="http://schemas.openxmlformats.org/officeDocument/2006/relationships/image" Target="../media/image12.gif"/><Relationship Id="rId4" Type="http://schemas.openxmlformats.org/officeDocument/2006/relationships/slide" Target="slide5.xml"/><Relationship Id="rId9" Type="http://schemas.openxmlformats.org/officeDocument/2006/relationships/image" Target="../media/image7.png"/><Relationship Id="rId14" Type="http://schemas.openxmlformats.org/officeDocument/2006/relationships/slide" Target="slide10.xml"/><Relationship Id="rId22" Type="http://schemas.openxmlformats.org/officeDocument/2006/relationships/slide" Target="slide14.xml"/></Relationships>
</file>

<file path=ppt/slides/_rels/slide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24.gif"/></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hyperlink" Target="https://youtu.be/oo7iqSvKBjY"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5000"/>
          </a:stretch>
        </a:blipFill>
        <a:effectLst/>
      </p:bgPr>
    </p:bg>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270128" y="1872343"/>
            <a:ext cx="6185101" cy="1427541"/>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4400" b="1" dirty="0">
                <a:latin typeface="Times New Roman" panose="02020603050405020304" pitchFamily="18" charset="0"/>
                <a:ea typeface="Yu Gothic UI Semilight" panose="020B0400000000000000" pitchFamily="34" charset="-128"/>
                <a:cs typeface="Times New Roman" panose="02020603050405020304" pitchFamily="18" charset="0"/>
              </a:rPr>
              <a:t>Интеллектуальная игра – «Космодром»</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270128" y="5627361"/>
            <a:ext cx="7158968" cy="968527"/>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a:latin typeface="Times New Roman" panose="02020603050405020304" pitchFamily="18" charset="0"/>
                <a:ea typeface="Yu Gothic UI Semilight" panose="020B0400000000000000" pitchFamily="34" charset="-128"/>
                <a:cs typeface="Times New Roman" panose="02020603050405020304" pitchFamily="18" charset="0"/>
              </a:rPr>
              <a:t>Автор: Князев </a:t>
            </a: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Олег Анатольевич, учитель физики </a:t>
            </a:r>
          </a:p>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МБОУ СОШ №13 им. Ф.И. Фоменко станицы Новопетровской</a:t>
            </a:r>
          </a:p>
        </p:txBody>
      </p:sp>
    </p:spTree>
    <p:extLst>
      <p:ext uri="{BB962C8B-B14F-4D97-AF65-F5344CB8AC3E}">
        <p14:creationId xmlns:p14="http://schemas.microsoft.com/office/powerpoint/2010/main" val="1498456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5141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417857" y="6119446"/>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7</a:t>
            </a:r>
          </a:p>
        </p:txBody>
      </p:sp>
      <p:sp>
        <p:nvSpPr>
          <p:cNvPr id="6" name="Прямоугольник: скругленные углы 5">
            <a:extLst>
              <a:ext uri="{FF2B5EF4-FFF2-40B4-BE49-F238E27FC236}">
                <a16:creationId xmlns:a16="http://schemas.microsoft.com/office/drawing/2014/main" id="{90F55DA6-E65E-46F8-99C7-5A0AAD02D7AA}"/>
              </a:ext>
            </a:extLst>
          </p:cNvPr>
          <p:cNvSpPr/>
          <p:nvPr/>
        </p:nvSpPr>
        <p:spPr>
          <a:xfrm>
            <a:off x="2543507" y="6101017"/>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8</a:t>
            </a:r>
          </a:p>
        </p:txBody>
      </p:sp>
      <p:sp>
        <p:nvSpPr>
          <p:cNvPr id="7" name="Прямоугольник: скругленные углы 6">
            <a:extLst>
              <a:ext uri="{FF2B5EF4-FFF2-40B4-BE49-F238E27FC236}">
                <a16:creationId xmlns:a16="http://schemas.microsoft.com/office/drawing/2014/main" id="{924CA721-0E9E-4D99-80D7-EDB89CDC00AD}"/>
              </a:ext>
            </a:extLst>
          </p:cNvPr>
          <p:cNvSpPr/>
          <p:nvPr/>
        </p:nvSpPr>
        <p:spPr>
          <a:xfrm>
            <a:off x="4571200" y="6119443"/>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9</a:t>
            </a:r>
          </a:p>
        </p:txBody>
      </p:sp>
      <p:sp>
        <p:nvSpPr>
          <p:cNvPr id="8" name="Прямоугольник: скругленные углы 7">
            <a:extLst>
              <a:ext uri="{FF2B5EF4-FFF2-40B4-BE49-F238E27FC236}">
                <a16:creationId xmlns:a16="http://schemas.microsoft.com/office/drawing/2014/main" id="{ACE5BF48-DA23-4C90-85FC-0D69F299EB78}"/>
              </a:ext>
            </a:extLst>
          </p:cNvPr>
          <p:cNvSpPr/>
          <p:nvPr/>
        </p:nvSpPr>
        <p:spPr>
          <a:xfrm>
            <a:off x="6404129" y="6119443"/>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10</a:t>
            </a:r>
          </a:p>
        </p:txBody>
      </p:sp>
      <p:sp>
        <p:nvSpPr>
          <p:cNvPr id="9" name="Прямоугольник: скругленные углы 8">
            <a:extLst>
              <a:ext uri="{FF2B5EF4-FFF2-40B4-BE49-F238E27FC236}">
                <a16:creationId xmlns:a16="http://schemas.microsoft.com/office/drawing/2014/main" id="{C8707E0A-D7DA-4E02-9131-14CDCFC9D699}"/>
              </a:ext>
            </a:extLst>
          </p:cNvPr>
          <p:cNvSpPr/>
          <p:nvPr/>
        </p:nvSpPr>
        <p:spPr>
          <a:xfrm>
            <a:off x="494056" y="3166069"/>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1</a:t>
            </a:r>
          </a:p>
        </p:txBody>
      </p:sp>
      <p:sp>
        <p:nvSpPr>
          <p:cNvPr id="10" name="Прямоугольник: скругленные углы 9">
            <a:extLst>
              <a:ext uri="{FF2B5EF4-FFF2-40B4-BE49-F238E27FC236}">
                <a16:creationId xmlns:a16="http://schemas.microsoft.com/office/drawing/2014/main" id="{D93ECBFA-757A-4425-80F4-A20BFDE7260D}"/>
              </a:ext>
            </a:extLst>
          </p:cNvPr>
          <p:cNvSpPr/>
          <p:nvPr/>
        </p:nvSpPr>
        <p:spPr>
          <a:xfrm>
            <a:off x="2566557" y="3166068"/>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2</a:t>
            </a:r>
          </a:p>
        </p:txBody>
      </p:sp>
      <p:sp>
        <p:nvSpPr>
          <p:cNvPr id="11" name="Прямоугольник: скругленные углы 10">
            <a:extLst>
              <a:ext uri="{FF2B5EF4-FFF2-40B4-BE49-F238E27FC236}">
                <a16:creationId xmlns:a16="http://schemas.microsoft.com/office/drawing/2014/main" id="{1875EA38-7B0F-43E0-A3FB-5887C929E46B}"/>
              </a:ext>
            </a:extLst>
          </p:cNvPr>
          <p:cNvSpPr/>
          <p:nvPr/>
        </p:nvSpPr>
        <p:spPr>
          <a:xfrm>
            <a:off x="6404130" y="3166068"/>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4</a:t>
            </a:r>
          </a:p>
        </p:txBody>
      </p:sp>
      <p:sp>
        <p:nvSpPr>
          <p:cNvPr id="12" name="Прямоугольник: скругленные углы 11">
            <a:extLst>
              <a:ext uri="{FF2B5EF4-FFF2-40B4-BE49-F238E27FC236}">
                <a16:creationId xmlns:a16="http://schemas.microsoft.com/office/drawing/2014/main" id="{5449AF67-E704-4592-B0C4-97647AE34A30}"/>
              </a:ext>
            </a:extLst>
          </p:cNvPr>
          <p:cNvSpPr/>
          <p:nvPr/>
        </p:nvSpPr>
        <p:spPr>
          <a:xfrm>
            <a:off x="8472409" y="3166068"/>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5</a:t>
            </a:r>
          </a:p>
        </p:txBody>
      </p:sp>
      <p:sp>
        <p:nvSpPr>
          <p:cNvPr id="13" name="Прямоугольник: скругленные углы 12">
            <a:extLst>
              <a:ext uri="{FF2B5EF4-FFF2-40B4-BE49-F238E27FC236}">
                <a16:creationId xmlns:a16="http://schemas.microsoft.com/office/drawing/2014/main" id="{F75E6F38-18C9-4E62-8D62-1E53D769739C}"/>
              </a:ext>
            </a:extLst>
          </p:cNvPr>
          <p:cNvSpPr/>
          <p:nvPr/>
        </p:nvSpPr>
        <p:spPr>
          <a:xfrm>
            <a:off x="8472408" y="6119443"/>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11</a:t>
            </a:r>
          </a:p>
        </p:txBody>
      </p:sp>
      <p:sp>
        <p:nvSpPr>
          <p:cNvPr id="14" name="Прямоугольник: скругленные углы 13">
            <a:extLst>
              <a:ext uri="{FF2B5EF4-FFF2-40B4-BE49-F238E27FC236}">
                <a16:creationId xmlns:a16="http://schemas.microsoft.com/office/drawing/2014/main" id="{2436D987-5735-424C-98A9-A1B9B4EC9069}"/>
              </a:ext>
            </a:extLst>
          </p:cNvPr>
          <p:cNvSpPr/>
          <p:nvPr/>
        </p:nvSpPr>
        <p:spPr>
          <a:xfrm>
            <a:off x="10302897" y="6101016"/>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12</a:t>
            </a:r>
          </a:p>
        </p:txBody>
      </p:sp>
      <p:sp>
        <p:nvSpPr>
          <p:cNvPr id="15" name="Прямоугольник: скругленные углы 14">
            <a:extLst>
              <a:ext uri="{FF2B5EF4-FFF2-40B4-BE49-F238E27FC236}">
                <a16:creationId xmlns:a16="http://schemas.microsoft.com/office/drawing/2014/main" id="{073EB1AB-39D1-4016-9FFA-5203B7077CBB}"/>
              </a:ext>
            </a:extLst>
          </p:cNvPr>
          <p:cNvSpPr/>
          <p:nvPr/>
        </p:nvSpPr>
        <p:spPr>
          <a:xfrm>
            <a:off x="10302897" y="3166068"/>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6</a:t>
            </a:r>
          </a:p>
        </p:txBody>
      </p:sp>
      <p:sp>
        <p:nvSpPr>
          <p:cNvPr id="16" name="Прямоугольник: скругленные углы 15">
            <a:extLst>
              <a:ext uri="{FF2B5EF4-FFF2-40B4-BE49-F238E27FC236}">
                <a16:creationId xmlns:a16="http://schemas.microsoft.com/office/drawing/2014/main" id="{54E88E90-75A6-40C7-BAC1-EBFFC696E1B9}"/>
              </a:ext>
            </a:extLst>
          </p:cNvPr>
          <p:cNvSpPr/>
          <p:nvPr/>
        </p:nvSpPr>
        <p:spPr>
          <a:xfrm>
            <a:off x="4483232" y="3166068"/>
            <a:ext cx="1153035" cy="5258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3</a:t>
            </a:r>
          </a:p>
        </p:txBody>
      </p:sp>
      <p:pic>
        <p:nvPicPr>
          <p:cNvPr id="27" name="Рисунок 26">
            <a:hlinkClick r:id="rId2" action="ppaction://hlinksldjump"/>
            <a:extLst>
              <a:ext uri="{FF2B5EF4-FFF2-40B4-BE49-F238E27FC236}">
                <a16:creationId xmlns:a16="http://schemas.microsoft.com/office/drawing/2014/main" id="{DDA9E91E-0836-4070-A1EC-7CC99AFB59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8016289">
            <a:off x="159315" y="1306720"/>
            <a:ext cx="1922880" cy="1362626"/>
          </a:xfrm>
          <a:prstGeom prst="rect">
            <a:avLst/>
          </a:prstGeom>
        </p:spPr>
      </p:pic>
      <p:pic>
        <p:nvPicPr>
          <p:cNvPr id="29" name="Рисунок 28">
            <a:hlinkClick r:id="rId4" action="ppaction://hlinksldjump"/>
            <a:extLst>
              <a:ext uri="{FF2B5EF4-FFF2-40B4-BE49-F238E27FC236}">
                <a16:creationId xmlns:a16="http://schemas.microsoft.com/office/drawing/2014/main" id="{8F8D2DC9-1F91-4DD6-9B10-18E02707A39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66546" y="879072"/>
            <a:ext cx="1906955" cy="2217922"/>
          </a:xfrm>
          <a:prstGeom prst="rect">
            <a:avLst/>
          </a:prstGeom>
        </p:spPr>
      </p:pic>
      <p:pic>
        <p:nvPicPr>
          <p:cNvPr id="31" name="Рисунок 30">
            <a:hlinkClick r:id="rId6" action="ppaction://hlinksldjump"/>
            <a:extLst>
              <a:ext uri="{FF2B5EF4-FFF2-40B4-BE49-F238E27FC236}">
                <a16:creationId xmlns:a16="http://schemas.microsoft.com/office/drawing/2014/main" id="{F80D03D0-EE95-4299-84C2-1494649A91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8863364">
            <a:off x="4004405" y="986069"/>
            <a:ext cx="2051538" cy="2051538"/>
          </a:xfrm>
          <a:prstGeom prst="rect">
            <a:avLst/>
          </a:prstGeom>
        </p:spPr>
      </p:pic>
      <p:pic>
        <p:nvPicPr>
          <p:cNvPr id="33" name="Рисунок 32">
            <a:hlinkClick r:id="rId8" action="ppaction://hlinksldjump"/>
            <a:extLst>
              <a:ext uri="{FF2B5EF4-FFF2-40B4-BE49-F238E27FC236}">
                <a16:creationId xmlns:a16="http://schemas.microsoft.com/office/drawing/2014/main" id="{DB0C766B-B1F1-441D-AE76-3716DE23C68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7504881">
            <a:off x="5689414" y="1589599"/>
            <a:ext cx="2337850" cy="986107"/>
          </a:xfrm>
          <a:prstGeom prst="rect">
            <a:avLst/>
          </a:prstGeom>
        </p:spPr>
      </p:pic>
      <p:pic>
        <p:nvPicPr>
          <p:cNvPr id="35" name="Рисунок 34">
            <a:hlinkClick r:id="rId10" action="ppaction://hlinksldjump"/>
            <a:extLst>
              <a:ext uri="{FF2B5EF4-FFF2-40B4-BE49-F238E27FC236}">
                <a16:creationId xmlns:a16="http://schemas.microsoft.com/office/drawing/2014/main" id="{B8034ECD-5DC6-4A35-85CF-079C44A65FC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083566" y="1155106"/>
            <a:ext cx="1941888" cy="1941888"/>
          </a:xfrm>
          <a:prstGeom prst="rect">
            <a:avLst/>
          </a:prstGeom>
        </p:spPr>
      </p:pic>
      <p:pic>
        <p:nvPicPr>
          <p:cNvPr id="37" name="Рисунок 36">
            <a:hlinkClick r:id="rId12" action="ppaction://hlinksldjump"/>
            <a:extLst>
              <a:ext uri="{FF2B5EF4-FFF2-40B4-BE49-F238E27FC236}">
                <a16:creationId xmlns:a16="http://schemas.microsoft.com/office/drawing/2014/main" id="{8B590875-BA74-4811-9B7C-6A801938EC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8081745">
            <a:off x="9751783" y="1471890"/>
            <a:ext cx="2255260" cy="1744540"/>
          </a:xfrm>
          <a:prstGeom prst="rect">
            <a:avLst/>
          </a:prstGeom>
        </p:spPr>
      </p:pic>
      <p:pic>
        <p:nvPicPr>
          <p:cNvPr id="39" name="Рисунок 38">
            <a:hlinkClick r:id="rId14" action="ppaction://hlinksldjump"/>
            <a:extLst>
              <a:ext uri="{FF2B5EF4-FFF2-40B4-BE49-F238E27FC236}">
                <a16:creationId xmlns:a16="http://schemas.microsoft.com/office/drawing/2014/main" id="{B2AEC1D7-E90F-4AD0-82CB-3EEE8D5E7AFA}"/>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rot="18900000">
            <a:off x="382145" y="4419188"/>
            <a:ext cx="1546526" cy="1659423"/>
          </a:xfrm>
          <a:prstGeom prst="rect">
            <a:avLst/>
          </a:prstGeom>
        </p:spPr>
      </p:pic>
      <p:pic>
        <p:nvPicPr>
          <p:cNvPr id="41" name="Рисунок 40">
            <a:hlinkClick r:id="rId16" action="ppaction://hlinksldjump"/>
            <a:extLst>
              <a:ext uri="{FF2B5EF4-FFF2-40B4-BE49-F238E27FC236}">
                <a16:creationId xmlns:a16="http://schemas.microsoft.com/office/drawing/2014/main" id="{4B71702A-31AD-4E78-8F84-2AB8995DCA4B}"/>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18743637">
            <a:off x="2500144" y="4269168"/>
            <a:ext cx="1676400" cy="1676400"/>
          </a:xfrm>
          <a:prstGeom prst="rect">
            <a:avLst/>
          </a:prstGeom>
        </p:spPr>
      </p:pic>
      <p:pic>
        <p:nvPicPr>
          <p:cNvPr id="42" name="Рисунок 41">
            <a:hlinkClick r:id="rId18" action="ppaction://hlinksldjump"/>
            <a:extLst>
              <a:ext uri="{FF2B5EF4-FFF2-40B4-BE49-F238E27FC236}">
                <a16:creationId xmlns:a16="http://schemas.microsoft.com/office/drawing/2014/main" id="{D672F4C1-474C-4414-8853-0EE5F395FF68}"/>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rot="18330558">
            <a:off x="4382469" y="4322624"/>
            <a:ext cx="1677967" cy="1677967"/>
          </a:xfrm>
          <a:prstGeom prst="rect">
            <a:avLst/>
          </a:prstGeom>
        </p:spPr>
      </p:pic>
      <p:pic>
        <p:nvPicPr>
          <p:cNvPr id="43" name="Рисунок 42">
            <a:hlinkClick r:id="rId20" action="ppaction://hlinksldjump"/>
            <a:extLst>
              <a:ext uri="{FF2B5EF4-FFF2-40B4-BE49-F238E27FC236}">
                <a16:creationId xmlns:a16="http://schemas.microsoft.com/office/drawing/2014/main" id="{508AD12B-F83C-4C80-ABE6-013B1570CA6C}"/>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rot="2732715">
            <a:off x="6039999" y="4063646"/>
            <a:ext cx="1876299" cy="1711899"/>
          </a:xfrm>
          <a:prstGeom prst="rect">
            <a:avLst/>
          </a:prstGeom>
        </p:spPr>
      </p:pic>
      <p:pic>
        <p:nvPicPr>
          <p:cNvPr id="44" name="Рисунок 43">
            <a:hlinkClick r:id="rId22" action="ppaction://hlinksldjump"/>
            <a:extLst>
              <a:ext uri="{FF2B5EF4-FFF2-40B4-BE49-F238E27FC236}">
                <a16:creationId xmlns:a16="http://schemas.microsoft.com/office/drawing/2014/main" id="{76987B65-2487-4EC2-9992-BE1FA4625785}"/>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8140809" y="4041262"/>
            <a:ext cx="1941888" cy="1941888"/>
          </a:xfrm>
          <a:prstGeom prst="rect">
            <a:avLst/>
          </a:prstGeom>
        </p:spPr>
      </p:pic>
      <p:pic>
        <p:nvPicPr>
          <p:cNvPr id="45" name="Рисунок 44">
            <a:hlinkClick r:id="rId24" action="ppaction://hlinksldjump"/>
            <a:extLst>
              <a:ext uri="{FF2B5EF4-FFF2-40B4-BE49-F238E27FC236}">
                <a16:creationId xmlns:a16="http://schemas.microsoft.com/office/drawing/2014/main" id="{69BA2173-6708-40A0-80E2-90D6B4B27DF7}"/>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rot="18774880">
            <a:off x="10253710" y="4405066"/>
            <a:ext cx="1679379" cy="1512882"/>
          </a:xfrm>
          <a:prstGeom prst="rect">
            <a:avLst/>
          </a:prstGeom>
        </p:spPr>
      </p:pic>
      <p:sp>
        <p:nvSpPr>
          <p:cNvPr id="46" name="Прямоугольник: скругленные углы 45">
            <a:extLst>
              <a:ext uri="{FF2B5EF4-FFF2-40B4-BE49-F238E27FC236}">
                <a16:creationId xmlns:a16="http://schemas.microsoft.com/office/drawing/2014/main" id="{DB7428F9-D2FC-4904-BF1A-33A0BEDFB9BF}"/>
              </a:ext>
            </a:extLst>
          </p:cNvPr>
          <p:cNvSpPr/>
          <p:nvPr/>
        </p:nvSpPr>
        <p:spPr>
          <a:xfrm>
            <a:off x="4223880" y="120559"/>
            <a:ext cx="3000710" cy="65014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Космодром</a:t>
            </a:r>
            <a:endParaRPr lang="ru-RU" sz="24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Tree>
    <p:extLst>
      <p:ext uri="{BB962C8B-B14F-4D97-AF65-F5344CB8AC3E}">
        <p14:creationId xmlns:p14="http://schemas.microsoft.com/office/powerpoint/2010/main" val="20474414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64" presetClass="path" presetSubtype="0" accel="50000" decel="50000" fill="hold" nodeType="clickEffect">
                                  <p:stCondLst>
                                    <p:cond delay="0"/>
                                  </p:stCondLst>
                                  <p:childTnLst>
                                    <p:animMotion origin="layout" path="M 2.91667E-6 -4.81481E-6 L -0.00951 -0.5162 " pathEditMode="relative" rAng="0" ptsTypes="AA">
                                      <p:cBhvr>
                                        <p:cTn id="6" dur="5250" fill="hold"/>
                                        <p:tgtEl>
                                          <p:spTgt spid="27"/>
                                        </p:tgtEl>
                                        <p:attrNameLst>
                                          <p:attrName>ppt_x</p:attrName>
                                          <p:attrName>ppt_y</p:attrName>
                                        </p:attrNameLst>
                                      </p:cBhvr>
                                      <p:rCtr x="-482" y="-25810"/>
                                    </p:animMotion>
                                  </p:childTnLst>
                                </p:cTn>
                              </p:par>
                            </p:childTnLst>
                          </p:cTn>
                        </p:par>
                      </p:childTnLst>
                    </p:cTn>
                  </p:par>
                </p:childTnLst>
              </p:cTn>
              <p:nextCondLst>
                <p:cond evt="onClick" delay="0">
                  <p:tgtEl>
                    <p:spTgt spid="27"/>
                  </p:tgtEl>
                </p:cond>
              </p:nextCondLst>
            </p:seq>
            <p:seq concurrent="1" nextAc="seek">
              <p:cTn id="7" restart="whenNotActive" fill="hold" evtFilter="cancelBubble" nodeType="interactiveSeq">
                <p:stCondLst>
                  <p:cond evt="onClick" delay="0">
                    <p:tgtEl>
                      <p:spTgt spid="29"/>
                    </p:tgtEl>
                  </p:cond>
                </p:stCondLst>
                <p:endSync evt="end" delay="0">
                  <p:rtn val="all"/>
                </p:endSync>
                <p:childTnLst>
                  <p:par>
                    <p:cTn id="8" fill="hold">
                      <p:stCondLst>
                        <p:cond delay="0"/>
                      </p:stCondLst>
                      <p:childTnLst>
                        <p:par>
                          <p:cTn id="9" fill="hold">
                            <p:stCondLst>
                              <p:cond delay="0"/>
                            </p:stCondLst>
                            <p:childTnLst>
                              <p:par>
                                <p:cTn id="10" presetID="64" presetClass="path" presetSubtype="0" accel="50000" decel="50000" fill="hold" nodeType="clickEffect">
                                  <p:stCondLst>
                                    <p:cond delay="0"/>
                                  </p:stCondLst>
                                  <p:childTnLst>
                                    <p:animMotion origin="layout" path="M 6.25E-7 -4.81481E-6 L 0.00156 -0.5375 " pathEditMode="relative" rAng="0" ptsTypes="AA">
                                      <p:cBhvr>
                                        <p:cTn id="11" dur="5500" fill="hold"/>
                                        <p:tgtEl>
                                          <p:spTgt spid="29"/>
                                        </p:tgtEl>
                                        <p:attrNameLst>
                                          <p:attrName>ppt_x</p:attrName>
                                          <p:attrName>ppt_y</p:attrName>
                                        </p:attrNameLst>
                                      </p:cBhvr>
                                      <p:rCtr x="78" y="-26875"/>
                                    </p:animMotion>
                                  </p:childTnLst>
                                </p:cTn>
                              </p:par>
                            </p:childTnLst>
                          </p:cTn>
                        </p:par>
                      </p:childTnLst>
                    </p:cTn>
                  </p:par>
                </p:childTnLst>
              </p:cTn>
              <p:nextCondLst>
                <p:cond evt="onClick" delay="0">
                  <p:tgtEl>
                    <p:spTgt spid="29"/>
                  </p:tgtEl>
                </p:cond>
              </p:nextCondLst>
            </p:seq>
            <p:seq concurrent="1" nextAc="seek">
              <p:cTn id="12" restart="whenNotActive" fill="hold" evtFilter="cancelBubble" nodeType="interactiveSeq">
                <p:stCondLst>
                  <p:cond evt="onClick" delay="0">
                    <p:tgtEl>
                      <p:spTgt spid="31"/>
                    </p:tgtEl>
                  </p:cond>
                </p:stCondLst>
                <p:endSync evt="end" delay="0">
                  <p:rtn val="all"/>
                </p:endSync>
                <p:childTnLst>
                  <p:par>
                    <p:cTn id="13" fill="hold">
                      <p:stCondLst>
                        <p:cond delay="0"/>
                      </p:stCondLst>
                      <p:childTnLst>
                        <p:par>
                          <p:cTn id="14" fill="hold">
                            <p:stCondLst>
                              <p:cond delay="0"/>
                            </p:stCondLst>
                            <p:childTnLst>
                              <p:par>
                                <p:cTn id="15" presetID="64" presetClass="path" presetSubtype="0" accel="50000" decel="50000" fill="hold" nodeType="clickEffect">
                                  <p:stCondLst>
                                    <p:cond delay="0"/>
                                  </p:stCondLst>
                                  <p:childTnLst>
                                    <p:animMotion origin="layout" path="M 5.55112E-17 2.96296E-6 L 0.00013 -0.53449 " pathEditMode="relative" rAng="0" ptsTypes="AA">
                                      <p:cBhvr>
                                        <p:cTn id="16" dur="5750" fill="hold"/>
                                        <p:tgtEl>
                                          <p:spTgt spid="31"/>
                                        </p:tgtEl>
                                        <p:attrNameLst>
                                          <p:attrName>ppt_x</p:attrName>
                                          <p:attrName>ppt_y</p:attrName>
                                        </p:attrNameLst>
                                      </p:cBhvr>
                                      <p:rCtr x="0" y="-26736"/>
                                    </p:animMotion>
                                  </p:childTnLst>
                                </p:cTn>
                              </p:par>
                            </p:childTnLst>
                          </p:cTn>
                        </p:par>
                      </p:childTnLst>
                    </p:cTn>
                  </p:par>
                </p:childTnLst>
              </p:cTn>
              <p:nextCondLst>
                <p:cond evt="onClick" delay="0">
                  <p:tgtEl>
                    <p:spTgt spid="31"/>
                  </p:tgtEl>
                </p:cond>
              </p:nextCondLst>
            </p:seq>
            <p:seq concurrent="1" nextAc="seek">
              <p:cTn id="17" restart="whenNotActive" fill="hold" evtFilter="cancelBubble" nodeType="interactiveSeq">
                <p:stCondLst>
                  <p:cond evt="onClick" delay="0">
                    <p:tgtEl>
                      <p:spTgt spid="33"/>
                    </p:tgtEl>
                  </p:cond>
                </p:stCondLst>
                <p:endSync evt="end" delay="0">
                  <p:rtn val="all"/>
                </p:endSync>
                <p:childTnLst>
                  <p:par>
                    <p:cTn id="18" fill="hold">
                      <p:stCondLst>
                        <p:cond delay="0"/>
                      </p:stCondLst>
                      <p:childTnLst>
                        <p:par>
                          <p:cTn id="19" fill="hold">
                            <p:stCondLst>
                              <p:cond delay="0"/>
                            </p:stCondLst>
                            <p:childTnLst>
                              <p:par>
                                <p:cTn id="20" presetID="64" presetClass="path" presetSubtype="0" accel="50000" decel="50000" fill="hold" nodeType="clickEffect">
                                  <p:stCondLst>
                                    <p:cond delay="0"/>
                                  </p:stCondLst>
                                  <p:childTnLst>
                                    <p:animMotion origin="layout" path="M 0 -2.22222E-6 L -0.00378 -0.52986 " pathEditMode="relative" rAng="0" ptsTypes="AA">
                                      <p:cBhvr>
                                        <p:cTn id="21" dur="6000" fill="hold"/>
                                        <p:tgtEl>
                                          <p:spTgt spid="33"/>
                                        </p:tgtEl>
                                        <p:attrNameLst>
                                          <p:attrName>ppt_x</p:attrName>
                                          <p:attrName>ppt_y</p:attrName>
                                        </p:attrNameLst>
                                      </p:cBhvr>
                                      <p:rCtr x="-195" y="-26505"/>
                                    </p:animMotion>
                                  </p:childTnLst>
                                </p:cTn>
                              </p:par>
                            </p:childTnLst>
                          </p:cTn>
                        </p:par>
                      </p:childTnLst>
                    </p:cTn>
                  </p:par>
                </p:childTnLst>
              </p:cTn>
              <p:nextCondLst>
                <p:cond evt="onClick" delay="0">
                  <p:tgtEl>
                    <p:spTgt spid="33"/>
                  </p:tgtEl>
                </p:cond>
              </p:nextCondLst>
            </p:seq>
            <p:seq concurrent="1" nextAc="seek">
              <p:cTn id="22" restart="whenNotActive" fill="hold" evtFilter="cancelBubble" nodeType="interactiveSeq">
                <p:stCondLst>
                  <p:cond evt="onClick" delay="0">
                    <p:tgtEl>
                      <p:spTgt spid="35"/>
                    </p:tgtEl>
                  </p:cond>
                </p:stCondLst>
                <p:endSync evt="end" delay="0">
                  <p:rtn val="all"/>
                </p:endSync>
                <p:childTnLst>
                  <p:par>
                    <p:cTn id="23" fill="hold">
                      <p:stCondLst>
                        <p:cond delay="0"/>
                      </p:stCondLst>
                      <p:childTnLst>
                        <p:par>
                          <p:cTn id="24" fill="hold">
                            <p:stCondLst>
                              <p:cond delay="0"/>
                            </p:stCondLst>
                            <p:childTnLst>
                              <p:par>
                                <p:cTn id="25" presetID="64" presetClass="path" presetSubtype="0" accel="50000" decel="50000" fill="hold" nodeType="clickEffect">
                                  <p:stCondLst>
                                    <p:cond delay="0"/>
                                  </p:stCondLst>
                                  <p:childTnLst>
                                    <p:animMotion origin="layout" path="M 1.875E-6 -3.7037E-6 L -0.00026 -0.50463 " pathEditMode="relative" rAng="0" ptsTypes="AA">
                                      <p:cBhvr>
                                        <p:cTn id="26" dur="5500" fill="hold"/>
                                        <p:tgtEl>
                                          <p:spTgt spid="35"/>
                                        </p:tgtEl>
                                        <p:attrNameLst>
                                          <p:attrName>ppt_x</p:attrName>
                                          <p:attrName>ppt_y</p:attrName>
                                        </p:attrNameLst>
                                      </p:cBhvr>
                                      <p:rCtr x="-13" y="-25231"/>
                                    </p:animMotion>
                                  </p:childTnLst>
                                </p:cTn>
                              </p:par>
                            </p:childTnLst>
                          </p:cTn>
                        </p:par>
                      </p:childTnLst>
                    </p:cTn>
                  </p:par>
                </p:childTnLst>
              </p:cTn>
              <p:nextCondLst>
                <p:cond evt="onClick" delay="0">
                  <p:tgtEl>
                    <p:spTgt spid="35"/>
                  </p:tgtEl>
                </p:cond>
              </p:nextCondLst>
            </p:seq>
            <p:seq concurrent="1" nextAc="seek">
              <p:cTn id="27" restart="whenNotActive" fill="hold" evtFilter="cancelBubble" nodeType="interactiveSeq">
                <p:stCondLst>
                  <p:cond evt="onClick" delay="0">
                    <p:tgtEl>
                      <p:spTgt spid="37"/>
                    </p:tgtEl>
                  </p:cond>
                </p:stCondLst>
                <p:endSync evt="end" delay="0">
                  <p:rtn val="all"/>
                </p:endSync>
                <p:childTnLst>
                  <p:par>
                    <p:cTn id="28" fill="hold">
                      <p:stCondLst>
                        <p:cond delay="0"/>
                      </p:stCondLst>
                      <p:childTnLst>
                        <p:par>
                          <p:cTn id="29" fill="hold">
                            <p:stCondLst>
                              <p:cond delay="0"/>
                            </p:stCondLst>
                            <p:childTnLst>
                              <p:par>
                                <p:cTn id="30" presetID="64" presetClass="path" presetSubtype="0" accel="50000" decel="50000" fill="hold" nodeType="clickEffect">
                                  <p:stCondLst>
                                    <p:cond delay="0"/>
                                  </p:stCondLst>
                                  <p:childTnLst>
                                    <p:animMotion origin="layout" path="M 2.29167E-6 3.33333E-6 L -0.00664 -0.55533 " pathEditMode="relative" rAng="0" ptsTypes="AA">
                                      <p:cBhvr>
                                        <p:cTn id="31" dur="6250" fill="hold"/>
                                        <p:tgtEl>
                                          <p:spTgt spid="37"/>
                                        </p:tgtEl>
                                        <p:attrNameLst>
                                          <p:attrName>ppt_x</p:attrName>
                                          <p:attrName>ppt_y</p:attrName>
                                        </p:attrNameLst>
                                      </p:cBhvr>
                                      <p:rCtr x="-339" y="-27778"/>
                                    </p:animMotion>
                                  </p:childTnLst>
                                </p:cTn>
                              </p:par>
                            </p:childTnLst>
                          </p:cTn>
                        </p:par>
                      </p:childTnLst>
                    </p:cTn>
                  </p:par>
                </p:childTnLst>
              </p:cTn>
              <p:nextCondLst>
                <p:cond evt="onClick" delay="0">
                  <p:tgtEl>
                    <p:spTgt spid="37"/>
                  </p:tgtEl>
                </p:cond>
              </p:nextCondLst>
            </p:seq>
            <p:seq concurrent="1" nextAc="seek">
              <p:cTn id="32" restart="whenNotActive" fill="hold" evtFilter="cancelBubble" nodeType="interactiveSeq">
                <p:stCondLst>
                  <p:cond evt="onClick" delay="0">
                    <p:tgtEl>
                      <p:spTgt spid="39"/>
                    </p:tgtEl>
                  </p:cond>
                </p:stCondLst>
                <p:endSync evt="end" delay="0">
                  <p:rtn val="all"/>
                </p:endSync>
                <p:childTnLst>
                  <p:par>
                    <p:cTn id="33" fill="hold">
                      <p:stCondLst>
                        <p:cond delay="0"/>
                      </p:stCondLst>
                      <p:childTnLst>
                        <p:par>
                          <p:cTn id="34" fill="hold">
                            <p:stCondLst>
                              <p:cond delay="0"/>
                            </p:stCondLst>
                            <p:childTnLst>
                              <p:par>
                                <p:cTn id="35" presetID="64" presetClass="path" presetSubtype="0" accel="50000" decel="50000" fill="hold" nodeType="clickEffect">
                                  <p:stCondLst>
                                    <p:cond delay="0"/>
                                  </p:stCondLst>
                                  <p:childTnLst>
                                    <p:animMotion origin="layout" path="M -1.66667E-6 2.22222E-6 L -0.02552 -1.07431 " pathEditMode="relative" rAng="0" ptsTypes="AA">
                                      <p:cBhvr>
                                        <p:cTn id="36" dur="10000" fill="hold"/>
                                        <p:tgtEl>
                                          <p:spTgt spid="39"/>
                                        </p:tgtEl>
                                        <p:attrNameLst>
                                          <p:attrName>ppt_x</p:attrName>
                                          <p:attrName>ppt_y</p:attrName>
                                        </p:attrNameLst>
                                      </p:cBhvr>
                                      <p:rCtr x="-1276" y="-53727"/>
                                    </p:animMotion>
                                  </p:childTnLst>
                                </p:cTn>
                              </p:par>
                            </p:childTnLst>
                          </p:cTn>
                        </p:par>
                      </p:childTnLst>
                    </p:cTn>
                  </p:par>
                </p:childTnLst>
              </p:cTn>
              <p:nextCondLst>
                <p:cond evt="onClick" delay="0">
                  <p:tgtEl>
                    <p:spTgt spid="39"/>
                  </p:tgtEl>
                </p:cond>
              </p:nextCondLst>
            </p:seq>
            <p:seq concurrent="1" nextAc="seek">
              <p:cTn id="37" restart="whenNotActive" fill="hold" evtFilter="cancelBubble" nodeType="interactiveSeq">
                <p:stCondLst>
                  <p:cond evt="onClick" delay="0">
                    <p:tgtEl>
                      <p:spTgt spid="41"/>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nodeType="clickEffect">
                                  <p:stCondLst>
                                    <p:cond delay="0"/>
                                  </p:stCondLst>
                                  <p:childTnLst>
                                    <p:animMotion origin="layout" path="M 1.875E-6 4.07407E-6 L -0.02513 -1.10649 " pathEditMode="relative" rAng="0" ptsTypes="AA">
                                      <p:cBhvr>
                                        <p:cTn id="41" dur="10000" fill="hold"/>
                                        <p:tgtEl>
                                          <p:spTgt spid="41"/>
                                        </p:tgtEl>
                                        <p:attrNameLst>
                                          <p:attrName>ppt_x</p:attrName>
                                          <p:attrName>ppt_y</p:attrName>
                                        </p:attrNameLst>
                                      </p:cBhvr>
                                      <p:rCtr x="-1263" y="-55324"/>
                                    </p:animMotion>
                                  </p:childTnLst>
                                </p:cTn>
                              </p:par>
                            </p:childTnLst>
                          </p:cTn>
                        </p:par>
                      </p:childTnLst>
                    </p:cTn>
                  </p:par>
                </p:childTnLst>
              </p:cTn>
              <p:nextCondLst>
                <p:cond evt="onClick" delay="0">
                  <p:tgtEl>
                    <p:spTgt spid="41"/>
                  </p:tgtEl>
                </p:cond>
              </p:nextCondLst>
            </p:seq>
            <p:seq concurrent="1" nextAc="seek">
              <p:cTn id="42" restart="whenNotActive" fill="hold" evtFilter="cancelBubble" nodeType="interactiveSeq">
                <p:stCondLst>
                  <p:cond evt="onClick" delay="0">
                    <p:tgtEl>
                      <p:spTgt spid="42"/>
                    </p:tgtEl>
                  </p:cond>
                </p:stCondLst>
                <p:endSync evt="end" delay="0">
                  <p:rtn val="all"/>
                </p:endSync>
                <p:childTnLst>
                  <p:par>
                    <p:cTn id="43" fill="hold">
                      <p:stCondLst>
                        <p:cond delay="0"/>
                      </p:stCondLst>
                      <p:childTnLst>
                        <p:par>
                          <p:cTn id="44" fill="hold">
                            <p:stCondLst>
                              <p:cond delay="0"/>
                            </p:stCondLst>
                            <p:childTnLst>
                              <p:par>
                                <p:cTn id="45" presetID="64" presetClass="path" presetSubtype="0" accel="50000" decel="50000" fill="hold" nodeType="clickEffect">
                                  <p:stCondLst>
                                    <p:cond delay="0"/>
                                  </p:stCondLst>
                                  <p:childTnLst>
                                    <p:animMotion origin="layout" path="M 4.79167E-6 3.7037E-6 L -0.01641 -1.09746 " pathEditMode="relative" rAng="0" ptsTypes="AA">
                                      <p:cBhvr>
                                        <p:cTn id="46" dur="10000" fill="hold"/>
                                        <p:tgtEl>
                                          <p:spTgt spid="42"/>
                                        </p:tgtEl>
                                        <p:attrNameLst>
                                          <p:attrName>ppt_x</p:attrName>
                                          <p:attrName>ppt_y</p:attrName>
                                        </p:attrNameLst>
                                      </p:cBhvr>
                                      <p:rCtr x="-820" y="-54884"/>
                                    </p:animMotion>
                                  </p:childTnLst>
                                </p:cTn>
                              </p:par>
                            </p:childTnLst>
                          </p:cTn>
                        </p:par>
                      </p:childTnLst>
                    </p:cTn>
                  </p:par>
                </p:childTnLst>
              </p:cTn>
              <p:nextCondLst>
                <p:cond evt="onClick" delay="0">
                  <p:tgtEl>
                    <p:spTgt spid="42"/>
                  </p:tgtEl>
                </p:cond>
              </p:nextCondLst>
            </p:seq>
            <p:seq concurrent="1" nextAc="seek">
              <p:cTn id="47" restart="whenNotActive" fill="hold" evtFilter="cancelBubble" nodeType="interactiveSeq">
                <p:stCondLst>
                  <p:cond evt="onClick" delay="0">
                    <p:tgtEl>
                      <p:spTgt spid="43"/>
                    </p:tgtEl>
                  </p:cond>
                </p:stCondLst>
                <p:endSync evt="end" delay="0">
                  <p:rtn val="all"/>
                </p:endSync>
                <p:childTnLst>
                  <p:par>
                    <p:cTn id="48" fill="hold">
                      <p:stCondLst>
                        <p:cond delay="0"/>
                      </p:stCondLst>
                      <p:childTnLst>
                        <p:par>
                          <p:cTn id="49" fill="hold">
                            <p:stCondLst>
                              <p:cond delay="0"/>
                            </p:stCondLst>
                            <p:childTnLst>
                              <p:par>
                                <p:cTn id="50" presetID="64" presetClass="path" presetSubtype="0" accel="50000" decel="50000" fill="hold" nodeType="clickEffect">
                                  <p:stCondLst>
                                    <p:cond delay="0"/>
                                  </p:stCondLst>
                                  <p:childTnLst>
                                    <p:animMotion origin="layout" path="M 4.16667E-6 -1.11111E-6 L -0.02657 -1.02639 " pathEditMode="relative" rAng="0" ptsTypes="AA">
                                      <p:cBhvr>
                                        <p:cTn id="51" dur="10000" fill="hold"/>
                                        <p:tgtEl>
                                          <p:spTgt spid="43"/>
                                        </p:tgtEl>
                                        <p:attrNameLst>
                                          <p:attrName>ppt_x</p:attrName>
                                          <p:attrName>ppt_y</p:attrName>
                                        </p:attrNameLst>
                                      </p:cBhvr>
                                      <p:rCtr x="-1328" y="-51319"/>
                                    </p:animMotion>
                                  </p:childTnLst>
                                </p:cTn>
                              </p:par>
                            </p:childTnLst>
                          </p:cTn>
                        </p:par>
                      </p:childTnLst>
                    </p:cTn>
                  </p:par>
                </p:childTnLst>
              </p:cTn>
              <p:nextCondLst>
                <p:cond evt="onClick" delay="0">
                  <p:tgtEl>
                    <p:spTgt spid="43"/>
                  </p:tgtEl>
                </p:cond>
              </p:nextCondLst>
            </p:seq>
            <p:seq concurrent="1" nextAc="seek">
              <p:cTn id="52" restart="whenNotActive" fill="hold" evtFilter="cancelBubble" nodeType="interactiveSeq">
                <p:stCondLst>
                  <p:cond evt="onClick" delay="0">
                    <p:tgtEl>
                      <p:spTgt spid="44"/>
                    </p:tgtEl>
                  </p:cond>
                </p:stCondLst>
                <p:endSync evt="end" delay="0">
                  <p:rtn val="all"/>
                </p:endSync>
                <p:childTnLst>
                  <p:par>
                    <p:cTn id="53" fill="hold">
                      <p:stCondLst>
                        <p:cond delay="0"/>
                      </p:stCondLst>
                      <p:childTnLst>
                        <p:par>
                          <p:cTn id="54" fill="hold">
                            <p:stCondLst>
                              <p:cond delay="0"/>
                            </p:stCondLst>
                            <p:childTnLst>
                              <p:par>
                                <p:cTn id="55" presetID="64" presetClass="path" presetSubtype="0" accel="50000" decel="50000" fill="hold" nodeType="clickEffect">
                                  <p:stCondLst>
                                    <p:cond delay="0"/>
                                  </p:stCondLst>
                                  <p:childTnLst>
                                    <p:animMotion origin="layout" path="M 4.375E-6 2.96296E-6 L -0.02071 -1.10116 " pathEditMode="relative" rAng="0" ptsTypes="AA">
                                      <p:cBhvr>
                                        <p:cTn id="56" dur="10000" fill="hold"/>
                                        <p:tgtEl>
                                          <p:spTgt spid="44"/>
                                        </p:tgtEl>
                                        <p:attrNameLst>
                                          <p:attrName>ppt_x</p:attrName>
                                          <p:attrName>ppt_y</p:attrName>
                                        </p:attrNameLst>
                                      </p:cBhvr>
                                      <p:rCtr x="-1042" y="-55069"/>
                                    </p:animMotion>
                                  </p:childTnLst>
                                </p:cTn>
                              </p:par>
                            </p:childTnLst>
                          </p:cTn>
                        </p:par>
                      </p:childTnLst>
                    </p:cTn>
                  </p:par>
                </p:childTnLst>
              </p:cTn>
              <p:nextCondLst>
                <p:cond evt="onClick" delay="0">
                  <p:tgtEl>
                    <p:spTgt spid="44"/>
                  </p:tgtEl>
                </p:cond>
              </p:nextCondLst>
            </p:seq>
            <p:seq concurrent="1" nextAc="seek">
              <p:cTn id="57" restart="whenNotActive" fill="hold" evtFilter="cancelBubble" nodeType="interactiveSeq">
                <p:stCondLst>
                  <p:cond evt="onClick" delay="0">
                    <p:tgtEl>
                      <p:spTgt spid="45"/>
                    </p:tgtEl>
                  </p:cond>
                </p:stCondLst>
                <p:endSync evt="end" delay="0">
                  <p:rtn val="all"/>
                </p:endSync>
                <p:childTnLst>
                  <p:par>
                    <p:cTn id="58" fill="hold">
                      <p:stCondLst>
                        <p:cond delay="0"/>
                      </p:stCondLst>
                      <p:childTnLst>
                        <p:par>
                          <p:cTn id="59" fill="hold">
                            <p:stCondLst>
                              <p:cond delay="0"/>
                            </p:stCondLst>
                            <p:childTnLst>
                              <p:par>
                                <p:cTn id="60" presetID="64" presetClass="path" presetSubtype="0" accel="50000" decel="50000" fill="hold" nodeType="clickEffect">
                                  <p:stCondLst>
                                    <p:cond delay="0"/>
                                  </p:stCondLst>
                                  <p:childTnLst>
                                    <p:animMotion origin="layout" path="M 4.16667E-6 3.7037E-6 L -0.03776 -1.11019 " pathEditMode="relative" rAng="0" ptsTypes="AA">
                                      <p:cBhvr>
                                        <p:cTn id="61" dur="10000" fill="hold"/>
                                        <p:tgtEl>
                                          <p:spTgt spid="45"/>
                                        </p:tgtEl>
                                        <p:attrNameLst>
                                          <p:attrName>ppt_x</p:attrName>
                                          <p:attrName>ppt_y</p:attrName>
                                        </p:attrNameLst>
                                      </p:cBhvr>
                                      <p:rCtr x="-1888" y="-55509"/>
                                    </p:animMotion>
                                  </p:childTnLst>
                                </p:cTn>
                              </p:par>
                            </p:childTnLst>
                          </p:cTn>
                        </p:par>
                      </p:childTnLst>
                    </p:cTn>
                  </p:par>
                </p:childTnLst>
              </p:cTn>
              <p:nextCondLst>
                <p:cond evt="onClick" delay="0">
                  <p:tgtEl>
                    <p:spTgt spid="4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428171" y="281354"/>
            <a:ext cx="11335657" cy="61196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Кто изображен на фотографиях и чем они известны?</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1365673" y="4973975"/>
            <a:ext cx="2768397" cy="181300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Константин Эдуардович Циолковский</a:t>
            </a:r>
          </a:p>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Основоположник современной космонавтики</a:t>
            </a:r>
          </a:p>
        </p:txBody>
      </p:sp>
      <p:pic>
        <p:nvPicPr>
          <p:cNvPr id="6" name="Рисунок 5">
            <a:hlinkClick r:id="rId2" action="ppaction://hlinksldjump"/>
            <a:extLst>
              <a:ext uri="{FF2B5EF4-FFF2-40B4-BE49-F238E27FC236}">
                <a16:creationId xmlns:a16="http://schemas.microsoft.com/office/drawing/2014/main" id="{DAC0C64E-6B64-4D23-A663-041BD41133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9" name="Прямоугольник: скругленные углы 8">
            <a:extLst>
              <a:ext uri="{FF2B5EF4-FFF2-40B4-BE49-F238E27FC236}">
                <a16:creationId xmlns:a16="http://schemas.microsoft.com/office/drawing/2014/main" id="{3576950D-C196-4A26-A117-22992F0755AB}"/>
              </a:ext>
            </a:extLst>
          </p:cNvPr>
          <p:cNvSpPr/>
          <p:nvPr/>
        </p:nvSpPr>
        <p:spPr>
          <a:xfrm>
            <a:off x="4632133" y="4973975"/>
            <a:ext cx="2927732" cy="181300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Валентина Владимировна Терешкова</a:t>
            </a:r>
          </a:p>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1-я в мире женщина-космонавт</a:t>
            </a:r>
          </a:p>
        </p:txBody>
      </p:sp>
      <p:sp>
        <p:nvSpPr>
          <p:cNvPr id="11" name="Прямоугольник: скругленные углы 10">
            <a:extLst>
              <a:ext uri="{FF2B5EF4-FFF2-40B4-BE49-F238E27FC236}">
                <a16:creationId xmlns:a16="http://schemas.microsoft.com/office/drawing/2014/main" id="{52DBCC74-C5D0-4B3E-A590-89221BD062C5}"/>
              </a:ext>
            </a:extLst>
          </p:cNvPr>
          <p:cNvSpPr/>
          <p:nvPr/>
        </p:nvSpPr>
        <p:spPr>
          <a:xfrm>
            <a:off x="8712403" y="4973975"/>
            <a:ext cx="2768397" cy="181300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Королёв </a:t>
            </a:r>
          </a:p>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Сергей </a:t>
            </a:r>
          </a:p>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Павлович</a:t>
            </a:r>
          </a:p>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Основоположник практической космонавтики</a:t>
            </a:r>
          </a:p>
        </p:txBody>
      </p:sp>
      <p:pic>
        <p:nvPicPr>
          <p:cNvPr id="1028" name="Picture 4" descr="https://pbs.twimg.com/media/DnSK7ZsW4AE7p6l.jpg">
            <a:extLst>
              <a:ext uri="{FF2B5EF4-FFF2-40B4-BE49-F238E27FC236}">
                <a16:creationId xmlns:a16="http://schemas.microsoft.com/office/drawing/2014/main" id="{07D72624-5771-4E2A-A849-78AE4473E5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6023" y="1038914"/>
            <a:ext cx="2968047" cy="3794603"/>
          </a:xfrm>
          <a:prstGeom prst="rect">
            <a:avLst/>
          </a:prstGeom>
          <a:noFill/>
          <a:extLst>
            <a:ext uri="{909E8E84-426E-40DD-AFC4-6F175D3DCCD1}">
              <a14:hiddenFill xmlns:a14="http://schemas.microsoft.com/office/drawing/2010/main">
                <a:solidFill>
                  <a:srgbClr val="FFFFFF"/>
                </a:solidFill>
              </a14:hiddenFill>
            </a:ext>
          </a:extLst>
        </p:spPr>
      </p:pic>
      <p:pic>
        <p:nvPicPr>
          <p:cNvPr id="13" name="Рисунок 12">
            <a:extLst>
              <a:ext uri="{FF2B5EF4-FFF2-40B4-BE49-F238E27FC236}">
                <a16:creationId xmlns:a16="http://schemas.microsoft.com/office/drawing/2014/main" id="{158ECBB1-84EE-455E-91EA-F655910D4F58}"/>
              </a:ext>
            </a:extLst>
          </p:cNvPr>
          <p:cNvPicPr>
            <a:picLocks noChangeAspect="1"/>
          </p:cNvPicPr>
          <p:nvPr/>
        </p:nvPicPr>
        <p:blipFill>
          <a:blip r:embed="rId5"/>
          <a:stretch>
            <a:fillRect/>
          </a:stretch>
        </p:blipFill>
        <p:spPr>
          <a:xfrm>
            <a:off x="4616884" y="1038914"/>
            <a:ext cx="2927732" cy="3794603"/>
          </a:xfrm>
          <a:prstGeom prst="rect">
            <a:avLst/>
          </a:prstGeom>
        </p:spPr>
      </p:pic>
      <p:pic>
        <p:nvPicPr>
          <p:cNvPr id="1032" name="Picture 8" descr="https://obiografii.ru/wp-content/uploads/2019/01/%D0%A1%D0%B5%D1%80%D0%B3%D0%B5%D0%B9-%D0%9F%D0%B0%D0%B2%D0%BB%D0%BE%D0%B2%D0%B8%D1%87-%D0%9A%D0%BE%D1%80%D0%BE%D0%BB%D0%B5%D0%B2-%D0%B1%D0%B8%D0%BE%D0%B3%D1%80%D0%B0%D1%84%D0%B8%D1%8F.jpg">
            <a:extLst>
              <a:ext uri="{FF2B5EF4-FFF2-40B4-BE49-F238E27FC236}">
                <a16:creationId xmlns:a16="http://schemas.microsoft.com/office/drawing/2014/main" id="{C4FDCD64-1428-4DAB-B080-E252EDCDBF2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93089" y="1038914"/>
            <a:ext cx="3087711" cy="3789464"/>
          </a:xfrm>
          <a:prstGeom prst="rect">
            <a:avLst/>
          </a:prstGeom>
          <a:noFill/>
          <a:extLst>
            <a:ext uri="{909E8E84-426E-40DD-AFC4-6F175D3DCCD1}">
              <a14:hiddenFill xmlns:a14="http://schemas.microsoft.com/office/drawing/2010/main">
                <a:solidFill>
                  <a:srgbClr val="FFFFFF"/>
                </a:solidFill>
              </a14:hiddenFill>
            </a:ext>
          </a:extLst>
        </p:spPr>
      </p:pic>
      <p:sp>
        <p:nvSpPr>
          <p:cNvPr id="14" name="Прямоугольник: скругленные углы 13">
            <a:extLst>
              <a:ext uri="{FF2B5EF4-FFF2-40B4-BE49-F238E27FC236}">
                <a16:creationId xmlns:a16="http://schemas.microsoft.com/office/drawing/2014/main" id="{356D3A77-CFA9-40D8-BBD2-1B6DBAAB5938}"/>
              </a:ext>
            </a:extLst>
          </p:cNvPr>
          <p:cNvSpPr/>
          <p:nvPr/>
        </p:nvSpPr>
        <p:spPr>
          <a:xfrm>
            <a:off x="1269507" y="4893342"/>
            <a:ext cx="2864563" cy="1922267"/>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sp>
        <p:nvSpPr>
          <p:cNvPr id="18" name="Прямоугольник: скругленные углы 17">
            <a:extLst>
              <a:ext uri="{FF2B5EF4-FFF2-40B4-BE49-F238E27FC236}">
                <a16:creationId xmlns:a16="http://schemas.microsoft.com/office/drawing/2014/main" id="{24B1A2DC-C7AC-479A-B4B3-44ACE45D6E0C}"/>
              </a:ext>
            </a:extLst>
          </p:cNvPr>
          <p:cNvSpPr/>
          <p:nvPr/>
        </p:nvSpPr>
        <p:spPr>
          <a:xfrm>
            <a:off x="4616884" y="4919342"/>
            <a:ext cx="2974565" cy="1922267"/>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sp>
        <p:nvSpPr>
          <p:cNvPr id="19" name="Прямоугольник: скругленные углы 18">
            <a:extLst>
              <a:ext uri="{FF2B5EF4-FFF2-40B4-BE49-F238E27FC236}">
                <a16:creationId xmlns:a16="http://schemas.microsoft.com/office/drawing/2014/main" id="{487C5D05-0A80-4B30-AED7-CAB8AC6659C2}"/>
              </a:ext>
            </a:extLst>
          </p:cNvPr>
          <p:cNvSpPr/>
          <p:nvPr/>
        </p:nvSpPr>
        <p:spPr>
          <a:xfrm>
            <a:off x="8504662" y="4893341"/>
            <a:ext cx="3087711" cy="1922267"/>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spTree>
    <p:extLst>
      <p:ext uri="{BB962C8B-B14F-4D97-AF65-F5344CB8AC3E}">
        <p14:creationId xmlns:p14="http://schemas.microsoft.com/office/powerpoint/2010/main" val="42202764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14"/>
                                        </p:tgtEl>
                                      </p:cBhvr>
                                    </p:animEffect>
                                    <p:set>
                                      <p:cBhvr>
                                        <p:cTn id="7" dur="1" fill="hold">
                                          <p:stCondLst>
                                            <p:cond delay="1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1500"/>
                                        <p:tgtEl>
                                          <p:spTgt spid="18"/>
                                        </p:tgtEl>
                                      </p:cBhvr>
                                    </p:animEffect>
                                    <p:set>
                                      <p:cBhvr>
                                        <p:cTn id="13" dur="1" fill="hold">
                                          <p:stCondLst>
                                            <p:cond delay="1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1500"/>
                                        <p:tgtEl>
                                          <p:spTgt spid="19"/>
                                        </p:tgtEl>
                                      </p:cBhvr>
                                    </p:animEffect>
                                    <p:set>
                                      <p:cBhvr>
                                        <p:cTn id="19" dur="1" fill="hold">
                                          <p:stCondLst>
                                            <p:cond delay="1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4" grpId="0" animBg="1"/>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1631145" y="315965"/>
            <a:ext cx="9652000" cy="531446"/>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Назовите планеты солнечной системы</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2405947" y="5321311"/>
            <a:ext cx="8102396" cy="88603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Меркурий, Венера, Земля, Марс, Юпитер, Сатурн, Уран и Нептун.</a:t>
            </a:r>
          </a:p>
        </p:txBody>
      </p:sp>
      <p:pic>
        <p:nvPicPr>
          <p:cNvPr id="6" name="Рисунок 5">
            <a:hlinkClick r:id="rId2" action="ppaction://hlinksldjump"/>
            <a:extLst>
              <a:ext uri="{FF2B5EF4-FFF2-40B4-BE49-F238E27FC236}">
                <a16:creationId xmlns:a16="http://schemas.microsoft.com/office/drawing/2014/main" id="{FBAC15F3-1EA5-4472-9F1C-4C1B8BFB33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7" name="Прямоугольник: скругленные углы 6">
            <a:extLst>
              <a:ext uri="{FF2B5EF4-FFF2-40B4-BE49-F238E27FC236}">
                <a16:creationId xmlns:a16="http://schemas.microsoft.com/office/drawing/2014/main" id="{995DC73E-309E-4A54-8994-4F89B0C421A5}"/>
              </a:ext>
            </a:extLst>
          </p:cNvPr>
          <p:cNvSpPr/>
          <p:nvPr/>
        </p:nvSpPr>
        <p:spPr>
          <a:xfrm>
            <a:off x="2045473" y="4864712"/>
            <a:ext cx="8823344" cy="1922267"/>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pic>
        <p:nvPicPr>
          <p:cNvPr id="8" name="Рисунок 7">
            <a:extLst>
              <a:ext uri="{FF2B5EF4-FFF2-40B4-BE49-F238E27FC236}">
                <a16:creationId xmlns:a16="http://schemas.microsoft.com/office/drawing/2014/main" id="{90719A42-959D-4DB2-BC4E-BB82EE22C9A1}"/>
              </a:ext>
            </a:extLst>
          </p:cNvPr>
          <p:cNvPicPr>
            <a:picLocks noChangeAspect="1"/>
          </p:cNvPicPr>
          <p:nvPr/>
        </p:nvPicPr>
        <p:blipFill>
          <a:blip r:embed="rId4"/>
          <a:stretch>
            <a:fillRect/>
          </a:stretch>
        </p:blipFill>
        <p:spPr>
          <a:xfrm>
            <a:off x="2618117" y="986038"/>
            <a:ext cx="7678056" cy="3734464"/>
          </a:xfrm>
          <a:prstGeom prst="rect">
            <a:avLst/>
          </a:prstGeom>
        </p:spPr>
      </p:pic>
    </p:spTree>
    <p:extLst>
      <p:ext uri="{BB962C8B-B14F-4D97-AF65-F5344CB8AC3E}">
        <p14:creationId xmlns:p14="http://schemas.microsoft.com/office/powerpoint/2010/main" val="4521327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7"/>
                                        </p:tgtEl>
                                      </p:cBhvr>
                                    </p:animEffect>
                                    <p:set>
                                      <p:cBhvr>
                                        <p:cTn id="7" dur="1" fill="hold">
                                          <p:stCondLst>
                                            <p:cond delay="1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609601" y="281354"/>
            <a:ext cx="10929256" cy="1159276"/>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Как звали собаку, которая первой полетела в космос вместе с искусственным спутником земли? </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1620055" y="5236116"/>
            <a:ext cx="10014857" cy="134053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just"/>
            <a:r>
              <a:rPr lang="ru-RU" sz="2000" dirty="0">
                <a:latin typeface="Times New Roman" panose="02020603050405020304" pitchFamily="18" charset="0"/>
                <a:cs typeface="Times New Roman" panose="02020603050405020304" pitchFamily="18" charset="0"/>
              </a:rPr>
              <a:t>Собаку звали ЛАЙКА. Возвращение Лайки на Землю конструкцией космического аппарата не предусматривалось. Собака погибла во время полёта через 5—7 часов после старта от перегрева, хотя предполагалось, что она проживёт на орбите около недели</a:t>
            </a:r>
            <a:endParaRPr lang="ru-RU" sz="24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pic>
        <p:nvPicPr>
          <p:cNvPr id="6" name="Рисунок 5">
            <a:hlinkClick r:id="rId2" action="ppaction://hlinksldjump"/>
            <a:extLst>
              <a:ext uri="{FF2B5EF4-FFF2-40B4-BE49-F238E27FC236}">
                <a16:creationId xmlns:a16="http://schemas.microsoft.com/office/drawing/2014/main" id="{ED5AF147-AC26-41F1-8BE7-E2A255A95D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7" name="Прямоугольник: скругленные углы 6">
            <a:extLst>
              <a:ext uri="{FF2B5EF4-FFF2-40B4-BE49-F238E27FC236}">
                <a16:creationId xmlns:a16="http://schemas.microsoft.com/office/drawing/2014/main" id="{5546B0F5-D447-4808-B00F-29BED9233505}"/>
              </a:ext>
            </a:extLst>
          </p:cNvPr>
          <p:cNvSpPr/>
          <p:nvPr/>
        </p:nvSpPr>
        <p:spPr>
          <a:xfrm>
            <a:off x="1446314" y="5100784"/>
            <a:ext cx="10455399" cy="1568616"/>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pic>
        <p:nvPicPr>
          <p:cNvPr id="2" name="Рисунок 1">
            <a:extLst>
              <a:ext uri="{FF2B5EF4-FFF2-40B4-BE49-F238E27FC236}">
                <a16:creationId xmlns:a16="http://schemas.microsoft.com/office/drawing/2014/main" id="{1A4C9178-66BA-4EEA-A8C0-57891D740569}"/>
              </a:ext>
            </a:extLst>
          </p:cNvPr>
          <p:cNvPicPr>
            <a:picLocks noChangeAspect="1"/>
          </p:cNvPicPr>
          <p:nvPr/>
        </p:nvPicPr>
        <p:blipFill>
          <a:blip r:embed="rId4"/>
          <a:stretch>
            <a:fillRect/>
          </a:stretch>
        </p:blipFill>
        <p:spPr>
          <a:xfrm>
            <a:off x="3252800" y="1575962"/>
            <a:ext cx="5686399" cy="3402242"/>
          </a:xfrm>
          <a:prstGeom prst="rect">
            <a:avLst/>
          </a:prstGeom>
        </p:spPr>
      </p:pic>
    </p:spTree>
    <p:extLst>
      <p:ext uri="{BB962C8B-B14F-4D97-AF65-F5344CB8AC3E}">
        <p14:creationId xmlns:p14="http://schemas.microsoft.com/office/powerpoint/2010/main" val="15561303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7"/>
                                        </p:tgtEl>
                                      </p:cBhvr>
                                    </p:animEffect>
                                    <p:set>
                                      <p:cBhvr>
                                        <p:cTn id="7" dur="1" fill="hold">
                                          <p:stCondLst>
                                            <p:cond delay="1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689869" y="281354"/>
            <a:ext cx="11001828" cy="1024932"/>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Как звали первых собак, которые побывали в космосе и вернулись обратно на Землю?</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7965477" y="1721047"/>
            <a:ext cx="3925700" cy="448629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just"/>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19 августа 1960 года простые дворняги Белка и Стрелка на аппарате «Спутник-5» были выведены на орбиту Земли ракетой-носителем «Восток». Пробыв в космосе почти сутки, собаки благополучно вернулись на Землю. Став, таким образом, первыми живыми существами, побывавшими в космосе и вернувшимися обратно.</a:t>
            </a:r>
          </a:p>
        </p:txBody>
      </p:sp>
      <p:pic>
        <p:nvPicPr>
          <p:cNvPr id="6" name="Рисунок 5">
            <a:hlinkClick r:id="rId2" action="ppaction://hlinksldjump"/>
            <a:extLst>
              <a:ext uri="{FF2B5EF4-FFF2-40B4-BE49-F238E27FC236}">
                <a16:creationId xmlns:a16="http://schemas.microsoft.com/office/drawing/2014/main" id="{FD342E8F-35EF-4161-B1D6-10B3C33B8C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7" name="Прямоугольник: скругленные углы 6">
            <a:extLst>
              <a:ext uri="{FF2B5EF4-FFF2-40B4-BE49-F238E27FC236}">
                <a16:creationId xmlns:a16="http://schemas.microsoft.com/office/drawing/2014/main" id="{E4EC9C69-8D1E-4525-87A0-0407B89177FB}"/>
              </a:ext>
            </a:extLst>
          </p:cNvPr>
          <p:cNvSpPr/>
          <p:nvPr/>
        </p:nvSpPr>
        <p:spPr>
          <a:xfrm>
            <a:off x="7910286" y="1502830"/>
            <a:ext cx="4171483" cy="5073816"/>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pic>
        <p:nvPicPr>
          <p:cNvPr id="2050" name="Picture 2" descr="Фото: © РИА Новости">
            <a:extLst>
              <a:ext uri="{FF2B5EF4-FFF2-40B4-BE49-F238E27FC236}">
                <a16:creationId xmlns:a16="http://schemas.microsoft.com/office/drawing/2014/main" id="{63195BD1-3366-42A6-A2D7-9F8F0617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1456" y="1532309"/>
            <a:ext cx="6363429" cy="4863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66670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7"/>
                                        </p:tgtEl>
                                      </p:cBhvr>
                                    </p:animEffect>
                                    <p:set>
                                      <p:cBhvr>
                                        <p:cTn id="7" dur="1" fill="hold">
                                          <p:stCondLst>
                                            <p:cond delay="1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649019" y="208783"/>
            <a:ext cx="10624456" cy="96687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Ответьте на вопросы: </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311062" y="1536724"/>
            <a:ext cx="7794172" cy="57499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Какое название у самой высокой горы в Солнечной системе?</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pic>
        <p:nvPicPr>
          <p:cNvPr id="6" name="Рисунок 5">
            <a:hlinkClick r:id="rId2" action="ppaction://hlinksldjump"/>
            <a:extLst>
              <a:ext uri="{FF2B5EF4-FFF2-40B4-BE49-F238E27FC236}">
                <a16:creationId xmlns:a16="http://schemas.microsoft.com/office/drawing/2014/main" id="{FCAC9AB5-F117-4E19-BB80-51711452D9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8" name="Прямоугольник: скругленные углы 7">
            <a:extLst>
              <a:ext uri="{FF2B5EF4-FFF2-40B4-BE49-F238E27FC236}">
                <a16:creationId xmlns:a16="http://schemas.microsoft.com/office/drawing/2014/main" id="{1C131185-B528-4E00-B312-69F29255B43F}"/>
              </a:ext>
            </a:extLst>
          </p:cNvPr>
          <p:cNvSpPr/>
          <p:nvPr/>
        </p:nvSpPr>
        <p:spPr>
          <a:xfrm>
            <a:off x="9375100" y="1585684"/>
            <a:ext cx="1597700" cy="305181"/>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ОЛИМП</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B329A4A3-2C95-471E-9DFA-55BE55566616}"/>
              </a:ext>
            </a:extLst>
          </p:cNvPr>
          <p:cNvSpPr/>
          <p:nvPr/>
        </p:nvSpPr>
        <p:spPr>
          <a:xfrm>
            <a:off x="8455564" y="1543984"/>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0" name="Прямоугольник: скругленные углы 9">
            <a:extLst>
              <a:ext uri="{FF2B5EF4-FFF2-40B4-BE49-F238E27FC236}">
                <a16:creationId xmlns:a16="http://schemas.microsoft.com/office/drawing/2014/main" id="{41474D05-556A-4C34-87CF-6B5F7D3F46F0}"/>
              </a:ext>
            </a:extLst>
          </p:cNvPr>
          <p:cNvSpPr/>
          <p:nvPr/>
        </p:nvSpPr>
        <p:spPr>
          <a:xfrm>
            <a:off x="311062" y="2359333"/>
            <a:ext cx="7794172" cy="57499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Сколько времени будет гореть спичка на Луне?</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1" name="Прямоугольник: скругленные углы 10">
            <a:extLst>
              <a:ext uri="{FF2B5EF4-FFF2-40B4-BE49-F238E27FC236}">
                <a16:creationId xmlns:a16="http://schemas.microsoft.com/office/drawing/2014/main" id="{E8555C0D-0CBE-4BA0-A4B8-E0CD38BC4283}"/>
              </a:ext>
            </a:extLst>
          </p:cNvPr>
          <p:cNvSpPr/>
          <p:nvPr/>
        </p:nvSpPr>
        <p:spPr>
          <a:xfrm>
            <a:off x="311062" y="3993518"/>
            <a:ext cx="7794172" cy="57499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Сколько выделяют зодиакальных созвездий?</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2" name="Прямоугольник: скругленные углы 11">
            <a:extLst>
              <a:ext uri="{FF2B5EF4-FFF2-40B4-BE49-F238E27FC236}">
                <a16:creationId xmlns:a16="http://schemas.microsoft.com/office/drawing/2014/main" id="{5C7F3B8E-CA08-4661-A779-E6E65C841971}"/>
              </a:ext>
            </a:extLst>
          </p:cNvPr>
          <p:cNvSpPr/>
          <p:nvPr/>
        </p:nvSpPr>
        <p:spPr>
          <a:xfrm>
            <a:off x="311062" y="3170909"/>
            <a:ext cx="7794172" cy="57499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За какое время Земля обращается вокруг Солнца?</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3" name="Прямоугольник: скругленные углы 12">
            <a:extLst>
              <a:ext uri="{FF2B5EF4-FFF2-40B4-BE49-F238E27FC236}">
                <a16:creationId xmlns:a16="http://schemas.microsoft.com/office/drawing/2014/main" id="{D99891F5-4A99-40A5-90F5-7EF0B418E9A0}"/>
              </a:ext>
            </a:extLst>
          </p:cNvPr>
          <p:cNvSpPr/>
          <p:nvPr/>
        </p:nvSpPr>
        <p:spPr>
          <a:xfrm>
            <a:off x="315188" y="4883008"/>
            <a:ext cx="7794172" cy="57499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Сколько звезд в Солнечной системе?</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5" name="Прямоугольник: скругленные углы 14">
            <a:extLst>
              <a:ext uri="{FF2B5EF4-FFF2-40B4-BE49-F238E27FC236}">
                <a16:creationId xmlns:a16="http://schemas.microsoft.com/office/drawing/2014/main" id="{55516573-F1CD-43E6-B42E-27DE92787752}"/>
              </a:ext>
            </a:extLst>
          </p:cNvPr>
          <p:cNvSpPr/>
          <p:nvPr/>
        </p:nvSpPr>
        <p:spPr>
          <a:xfrm>
            <a:off x="8668085" y="2455140"/>
            <a:ext cx="3004457" cy="38463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Спичка не будет гореть</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6" name="Прямоугольник: скругленные углы 15">
            <a:extLst>
              <a:ext uri="{FF2B5EF4-FFF2-40B4-BE49-F238E27FC236}">
                <a16:creationId xmlns:a16="http://schemas.microsoft.com/office/drawing/2014/main" id="{884BCADB-EFF5-4ED5-90E7-27474D3F9D95}"/>
              </a:ext>
            </a:extLst>
          </p:cNvPr>
          <p:cNvSpPr/>
          <p:nvPr/>
        </p:nvSpPr>
        <p:spPr>
          <a:xfrm>
            <a:off x="9100457" y="3235525"/>
            <a:ext cx="1727199" cy="38463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365 дней</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7" name="Прямоугольник: скругленные углы 16">
            <a:extLst>
              <a:ext uri="{FF2B5EF4-FFF2-40B4-BE49-F238E27FC236}">
                <a16:creationId xmlns:a16="http://schemas.microsoft.com/office/drawing/2014/main" id="{DD00D87C-0A88-481B-8E1D-147403AF9CCE}"/>
              </a:ext>
            </a:extLst>
          </p:cNvPr>
          <p:cNvSpPr/>
          <p:nvPr/>
        </p:nvSpPr>
        <p:spPr>
          <a:xfrm>
            <a:off x="9375100" y="4088698"/>
            <a:ext cx="1159276" cy="38463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12</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8" name="Прямоугольник: скругленные углы 17">
            <a:extLst>
              <a:ext uri="{FF2B5EF4-FFF2-40B4-BE49-F238E27FC236}">
                <a16:creationId xmlns:a16="http://schemas.microsoft.com/office/drawing/2014/main" id="{8EAAE52D-9323-48D7-AC3F-ACB9D81F4D2B}"/>
              </a:ext>
            </a:extLst>
          </p:cNvPr>
          <p:cNvSpPr/>
          <p:nvPr/>
        </p:nvSpPr>
        <p:spPr>
          <a:xfrm>
            <a:off x="9375100" y="4978188"/>
            <a:ext cx="1452556" cy="384630"/>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1 - Солнце</a:t>
            </a:r>
            <a:endParaRPr lang="ru-RU" sz="20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9" name="Прямоугольник: скругленные углы 18">
            <a:extLst>
              <a:ext uri="{FF2B5EF4-FFF2-40B4-BE49-F238E27FC236}">
                <a16:creationId xmlns:a16="http://schemas.microsoft.com/office/drawing/2014/main" id="{872CB8D6-2308-458B-B9F3-33EF50B3DE01}"/>
              </a:ext>
            </a:extLst>
          </p:cNvPr>
          <p:cNvSpPr/>
          <p:nvPr/>
        </p:nvSpPr>
        <p:spPr>
          <a:xfrm>
            <a:off x="8459691" y="2362963"/>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20" name="Прямоугольник: скругленные углы 19">
            <a:extLst>
              <a:ext uri="{FF2B5EF4-FFF2-40B4-BE49-F238E27FC236}">
                <a16:creationId xmlns:a16="http://schemas.microsoft.com/office/drawing/2014/main" id="{D835282C-5752-4D06-B6E8-32EF6F7069B4}"/>
              </a:ext>
            </a:extLst>
          </p:cNvPr>
          <p:cNvSpPr/>
          <p:nvPr/>
        </p:nvSpPr>
        <p:spPr>
          <a:xfrm>
            <a:off x="8459691" y="3170909"/>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21" name="Прямоугольник: скругленные углы 20">
            <a:extLst>
              <a:ext uri="{FF2B5EF4-FFF2-40B4-BE49-F238E27FC236}">
                <a16:creationId xmlns:a16="http://schemas.microsoft.com/office/drawing/2014/main" id="{EFB9D683-0D67-4C24-998B-25667995BFA7}"/>
              </a:ext>
            </a:extLst>
          </p:cNvPr>
          <p:cNvSpPr/>
          <p:nvPr/>
        </p:nvSpPr>
        <p:spPr>
          <a:xfrm>
            <a:off x="8459691" y="4000778"/>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22" name="Прямоугольник: скругленные углы 21">
            <a:extLst>
              <a:ext uri="{FF2B5EF4-FFF2-40B4-BE49-F238E27FC236}">
                <a16:creationId xmlns:a16="http://schemas.microsoft.com/office/drawing/2014/main" id="{08FBA31A-F8BF-4EB4-817D-FA687BAE87F1}"/>
              </a:ext>
            </a:extLst>
          </p:cNvPr>
          <p:cNvSpPr/>
          <p:nvPr/>
        </p:nvSpPr>
        <p:spPr>
          <a:xfrm>
            <a:off x="8455565" y="4892360"/>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Tree>
    <p:extLst>
      <p:ext uri="{BB962C8B-B14F-4D97-AF65-F5344CB8AC3E}">
        <p14:creationId xmlns:p14="http://schemas.microsoft.com/office/powerpoint/2010/main" val="7308136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9"/>
                                        </p:tgtEl>
                                      </p:cBhvr>
                                    </p:animEffect>
                                    <p:set>
                                      <p:cBhvr>
                                        <p:cTn id="7" dur="1" fill="hold">
                                          <p:stCondLst>
                                            <p:cond delay="1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1500"/>
                                        <p:tgtEl>
                                          <p:spTgt spid="19"/>
                                        </p:tgtEl>
                                      </p:cBhvr>
                                    </p:animEffect>
                                    <p:set>
                                      <p:cBhvr>
                                        <p:cTn id="13" dur="1" fill="hold">
                                          <p:stCondLst>
                                            <p:cond delay="1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1500"/>
                                        <p:tgtEl>
                                          <p:spTgt spid="20"/>
                                        </p:tgtEl>
                                      </p:cBhvr>
                                    </p:animEffect>
                                    <p:set>
                                      <p:cBhvr>
                                        <p:cTn id="19" dur="1" fill="hold">
                                          <p:stCondLst>
                                            <p:cond delay="1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1500"/>
                                        <p:tgtEl>
                                          <p:spTgt spid="21"/>
                                        </p:tgtEl>
                                      </p:cBhvr>
                                    </p:animEffect>
                                    <p:set>
                                      <p:cBhvr>
                                        <p:cTn id="25" dur="1" fill="hold">
                                          <p:stCondLst>
                                            <p:cond delay="1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1500"/>
                                        <p:tgtEl>
                                          <p:spTgt spid="22"/>
                                        </p:tgtEl>
                                      </p:cBhvr>
                                    </p:animEffect>
                                    <p:set>
                                      <p:cBhvr>
                                        <p:cTn id="31" dur="1" fill="hold">
                                          <p:stCondLst>
                                            <p:cond delay="1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9" grpId="0" animBg="1"/>
      <p:bldP spid="19" grpId="0" animBg="1"/>
      <p:bldP spid="20"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1675410" y="281353"/>
            <a:ext cx="9811658" cy="961659"/>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Перечислите все названия зодиакальных созвездий нашей солнечной системе</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2101147" y="5614988"/>
            <a:ext cx="9385921" cy="961659"/>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Рыбы, Козерог, Дева, Весы, Стрелец, Скорпион, Лев, Водолей, Телец, Близнецы, Рак, Овен</a:t>
            </a:r>
          </a:p>
        </p:txBody>
      </p:sp>
      <p:pic>
        <p:nvPicPr>
          <p:cNvPr id="6" name="Рисунок 5">
            <a:hlinkClick r:id="rId2" action="ppaction://hlinksldjump"/>
            <a:extLst>
              <a:ext uri="{FF2B5EF4-FFF2-40B4-BE49-F238E27FC236}">
                <a16:creationId xmlns:a16="http://schemas.microsoft.com/office/drawing/2014/main" id="{CB50967F-F999-4C23-B3C0-ECADE86C79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7" name="Прямоугольник: скругленные углы 6">
            <a:extLst>
              <a:ext uri="{FF2B5EF4-FFF2-40B4-BE49-F238E27FC236}">
                <a16:creationId xmlns:a16="http://schemas.microsoft.com/office/drawing/2014/main" id="{001D179B-E42F-49CF-BA09-3C03DC094DF1}"/>
              </a:ext>
            </a:extLst>
          </p:cNvPr>
          <p:cNvSpPr/>
          <p:nvPr/>
        </p:nvSpPr>
        <p:spPr>
          <a:xfrm>
            <a:off x="1446314" y="5510124"/>
            <a:ext cx="10455399" cy="1159276"/>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pic>
        <p:nvPicPr>
          <p:cNvPr id="2" name="Рисунок 1">
            <a:extLst>
              <a:ext uri="{FF2B5EF4-FFF2-40B4-BE49-F238E27FC236}">
                <a16:creationId xmlns:a16="http://schemas.microsoft.com/office/drawing/2014/main" id="{A32EE962-70A4-459C-9A5A-81B75DF87C45}"/>
              </a:ext>
            </a:extLst>
          </p:cNvPr>
          <p:cNvPicPr>
            <a:picLocks noChangeAspect="1"/>
          </p:cNvPicPr>
          <p:nvPr/>
        </p:nvPicPr>
        <p:blipFill>
          <a:blip r:embed="rId4"/>
          <a:stretch>
            <a:fillRect/>
          </a:stretch>
        </p:blipFill>
        <p:spPr>
          <a:xfrm>
            <a:off x="2596000" y="1407847"/>
            <a:ext cx="7000000" cy="4009524"/>
          </a:xfrm>
          <a:prstGeom prst="rect">
            <a:avLst/>
          </a:prstGeom>
        </p:spPr>
      </p:pic>
    </p:spTree>
    <p:extLst>
      <p:ext uri="{BB962C8B-B14F-4D97-AF65-F5344CB8AC3E}">
        <p14:creationId xmlns:p14="http://schemas.microsoft.com/office/powerpoint/2010/main" val="14236190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7"/>
                                        </p:tgtEl>
                                      </p:cBhvr>
                                    </p:animEffect>
                                    <p:set>
                                      <p:cBhvr>
                                        <p:cTn id="7" dur="1" fill="hold">
                                          <p:stCondLst>
                                            <p:cond delay="1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2028575" y="281354"/>
            <a:ext cx="8523311" cy="46892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Соедини слоги и получи слова</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2028575" y="1539310"/>
            <a:ext cx="2506103" cy="66271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spc="400" dirty="0">
                <a:latin typeface="Times New Roman" panose="02020603050405020304" pitchFamily="18" charset="0"/>
                <a:ea typeface="Yu Gothic UI Semilight" panose="020B0400000000000000" pitchFamily="34" charset="-128"/>
                <a:cs typeface="Times New Roman" panose="02020603050405020304" pitchFamily="18" charset="0"/>
              </a:rPr>
              <a:t>ШЕЛЬПРИЦЫ</a:t>
            </a:r>
          </a:p>
        </p:txBody>
      </p:sp>
      <p:pic>
        <p:nvPicPr>
          <p:cNvPr id="6" name="Рисунок 5">
            <a:hlinkClick r:id="rId2" action="ppaction://hlinksldjump"/>
            <a:extLst>
              <a:ext uri="{FF2B5EF4-FFF2-40B4-BE49-F238E27FC236}">
                <a16:creationId xmlns:a16="http://schemas.microsoft.com/office/drawing/2014/main" id="{184B17C3-A2A6-4BF1-B523-ACE064213A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7" name="Прямоугольник: скругленные углы 6">
            <a:extLst>
              <a:ext uri="{FF2B5EF4-FFF2-40B4-BE49-F238E27FC236}">
                <a16:creationId xmlns:a16="http://schemas.microsoft.com/office/drawing/2014/main" id="{33F5407F-2BCF-42CC-A0D9-E18D7F5916B3}"/>
              </a:ext>
            </a:extLst>
          </p:cNvPr>
          <p:cNvSpPr/>
          <p:nvPr/>
        </p:nvSpPr>
        <p:spPr>
          <a:xfrm>
            <a:off x="6864943" y="1594811"/>
            <a:ext cx="2506103" cy="54620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spc="400" dirty="0">
                <a:latin typeface="Times New Roman" panose="02020603050405020304" pitchFamily="18" charset="0"/>
                <a:ea typeface="Yu Gothic UI Semilight" panose="020B0400000000000000" pitchFamily="34" charset="-128"/>
                <a:cs typeface="Times New Roman" panose="02020603050405020304" pitchFamily="18" charset="0"/>
              </a:rPr>
              <a:t>ПРИШЕЛЬЦЫ</a:t>
            </a:r>
          </a:p>
        </p:txBody>
      </p:sp>
      <p:sp>
        <p:nvSpPr>
          <p:cNvPr id="8" name="Прямоугольник: скругленные углы 7">
            <a:extLst>
              <a:ext uri="{FF2B5EF4-FFF2-40B4-BE49-F238E27FC236}">
                <a16:creationId xmlns:a16="http://schemas.microsoft.com/office/drawing/2014/main" id="{8714BE61-0AB6-4F4F-86D1-0FB2C751054E}"/>
              </a:ext>
            </a:extLst>
          </p:cNvPr>
          <p:cNvSpPr/>
          <p:nvPr/>
        </p:nvSpPr>
        <p:spPr>
          <a:xfrm>
            <a:off x="2028574" y="2766285"/>
            <a:ext cx="2506103" cy="66271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spc="400" dirty="0">
                <a:latin typeface="Times New Roman" panose="02020603050405020304" pitchFamily="18" charset="0"/>
                <a:ea typeface="Yu Gothic UI Semilight" panose="020B0400000000000000" pitchFamily="34" charset="-128"/>
                <a:cs typeface="Times New Roman" panose="02020603050405020304" pitchFamily="18" charset="0"/>
              </a:rPr>
              <a:t>ТАНЕПЛА</a:t>
            </a:r>
          </a:p>
        </p:txBody>
      </p:sp>
      <p:sp>
        <p:nvSpPr>
          <p:cNvPr id="9" name="Прямоугольник: скругленные углы 8">
            <a:extLst>
              <a:ext uri="{FF2B5EF4-FFF2-40B4-BE49-F238E27FC236}">
                <a16:creationId xmlns:a16="http://schemas.microsoft.com/office/drawing/2014/main" id="{7BF83FD6-6A93-432D-A52E-B7A152722861}"/>
              </a:ext>
            </a:extLst>
          </p:cNvPr>
          <p:cNvSpPr/>
          <p:nvPr/>
        </p:nvSpPr>
        <p:spPr>
          <a:xfrm>
            <a:off x="6864943" y="2892952"/>
            <a:ext cx="2506103" cy="439142"/>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spc="400" dirty="0">
                <a:latin typeface="Times New Roman" panose="02020603050405020304" pitchFamily="18" charset="0"/>
                <a:ea typeface="Yu Gothic UI Semilight" panose="020B0400000000000000" pitchFamily="34" charset="-128"/>
                <a:cs typeface="Times New Roman" panose="02020603050405020304" pitchFamily="18" charset="0"/>
              </a:rPr>
              <a:t>ПЛАНЕТА</a:t>
            </a:r>
          </a:p>
        </p:txBody>
      </p:sp>
      <p:sp>
        <p:nvSpPr>
          <p:cNvPr id="10" name="Прямоугольник: скругленные углы 9">
            <a:extLst>
              <a:ext uri="{FF2B5EF4-FFF2-40B4-BE49-F238E27FC236}">
                <a16:creationId xmlns:a16="http://schemas.microsoft.com/office/drawing/2014/main" id="{9EAEF7F3-B5BE-41A7-8609-20D6E49C40FB}"/>
              </a:ext>
            </a:extLst>
          </p:cNvPr>
          <p:cNvSpPr/>
          <p:nvPr/>
        </p:nvSpPr>
        <p:spPr>
          <a:xfrm>
            <a:off x="6864943" y="4108099"/>
            <a:ext cx="2506103" cy="481656"/>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spc="400" dirty="0">
                <a:latin typeface="Times New Roman" panose="02020603050405020304" pitchFamily="18" charset="0"/>
                <a:ea typeface="Yu Gothic UI Semilight" panose="020B0400000000000000" pitchFamily="34" charset="-128"/>
                <a:cs typeface="Times New Roman" panose="02020603050405020304" pitchFamily="18" charset="0"/>
              </a:rPr>
              <a:t>КОСМОНАВТ </a:t>
            </a:r>
          </a:p>
        </p:txBody>
      </p:sp>
      <p:sp>
        <p:nvSpPr>
          <p:cNvPr id="11" name="Прямоугольник: скругленные углы 10">
            <a:extLst>
              <a:ext uri="{FF2B5EF4-FFF2-40B4-BE49-F238E27FC236}">
                <a16:creationId xmlns:a16="http://schemas.microsoft.com/office/drawing/2014/main" id="{D90BB454-83F7-4B8C-8D03-695AF15E52F4}"/>
              </a:ext>
            </a:extLst>
          </p:cNvPr>
          <p:cNvSpPr/>
          <p:nvPr/>
        </p:nvSpPr>
        <p:spPr>
          <a:xfrm>
            <a:off x="2028574" y="4013114"/>
            <a:ext cx="2506103" cy="66271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spc="400" dirty="0">
                <a:latin typeface="Times New Roman" panose="02020603050405020304" pitchFamily="18" charset="0"/>
                <a:ea typeface="Yu Gothic UI Semilight" panose="020B0400000000000000" pitchFamily="34" charset="-128"/>
                <a:cs typeface="Times New Roman" panose="02020603050405020304" pitchFamily="18" charset="0"/>
              </a:rPr>
              <a:t>КОСНАВТМО</a:t>
            </a:r>
          </a:p>
        </p:txBody>
      </p:sp>
      <p:sp>
        <p:nvSpPr>
          <p:cNvPr id="12" name="Прямоугольник: скругленные углы 11">
            <a:extLst>
              <a:ext uri="{FF2B5EF4-FFF2-40B4-BE49-F238E27FC236}">
                <a16:creationId xmlns:a16="http://schemas.microsoft.com/office/drawing/2014/main" id="{44B9AE1D-D726-4B07-9EF2-336A11868C64}"/>
              </a:ext>
            </a:extLst>
          </p:cNvPr>
          <p:cNvSpPr/>
          <p:nvPr/>
        </p:nvSpPr>
        <p:spPr>
          <a:xfrm>
            <a:off x="6864943" y="5288706"/>
            <a:ext cx="2506103" cy="490657"/>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spc="400" dirty="0">
                <a:latin typeface="Times New Roman" panose="02020603050405020304" pitchFamily="18" charset="0"/>
                <a:ea typeface="Yu Gothic UI Semilight" panose="020B0400000000000000" pitchFamily="34" charset="-128"/>
                <a:cs typeface="Times New Roman" panose="02020603050405020304" pitchFamily="18" charset="0"/>
              </a:rPr>
              <a:t>ВСЕЛЕННАЯ </a:t>
            </a:r>
          </a:p>
        </p:txBody>
      </p:sp>
      <p:sp>
        <p:nvSpPr>
          <p:cNvPr id="13" name="Прямоугольник: скругленные углы 12">
            <a:extLst>
              <a:ext uri="{FF2B5EF4-FFF2-40B4-BE49-F238E27FC236}">
                <a16:creationId xmlns:a16="http://schemas.microsoft.com/office/drawing/2014/main" id="{E18C9051-A671-4D4D-8CAF-3D1F1CDC9031}"/>
              </a:ext>
            </a:extLst>
          </p:cNvPr>
          <p:cNvSpPr/>
          <p:nvPr/>
        </p:nvSpPr>
        <p:spPr>
          <a:xfrm>
            <a:off x="2028574" y="5250015"/>
            <a:ext cx="2506103" cy="66271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spc="400" dirty="0">
                <a:latin typeface="Times New Roman" panose="02020603050405020304" pitchFamily="18" charset="0"/>
                <a:ea typeface="Yu Gothic UI Semilight" panose="020B0400000000000000" pitchFamily="34" charset="-128"/>
                <a:cs typeface="Times New Roman" panose="02020603050405020304" pitchFamily="18" charset="0"/>
              </a:rPr>
              <a:t>ЯЛЕННАВСЕ</a:t>
            </a:r>
          </a:p>
        </p:txBody>
      </p:sp>
      <p:sp>
        <p:nvSpPr>
          <p:cNvPr id="14" name="Прямоугольник: скругленные углы 13">
            <a:extLst>
              <a:ext uri="{FF2B5EF4-FFF2-40B4-BE49-F238E27FC236}">
                <a16:creationId xmlns:a16="http://schemas.microsoft.com/office/drawing/2014/main" id="{C9DFE994-6631-436E-AD03-C417499FC35B}"/>
              </a:ext>
            </a:extLst>
          </p:cNvPr>
          <p:cNvSpPr/>
          <p:nvPr/>
        </p:nvSpPr>
        <p:spPr>
          <a:xfrm>
            <a:off x="6622013" y="1603390"/>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5" name="Прямоугольник: скругленные углы 14">
            <a:extLst>
              <a:ext uri="{FF2B5EF4-FFF2-40B4-BE49-F238E27FC236}">
                <a16:creationId xmlns:a16="http://schemas.microsoft.com/office/drawing/2014/main" id="{B4B67024-875C-4074-B5A0-1E4A6AB8A42D}"/>
              </a:ext>
            </a:extLst>
          </p:cNvPr>
          <p:cNvSpPr/>
          <p:nvPr/>
        </p:nvSpPr>
        <p:spPr>
          <a:xfrm>
            <a:off x="6622013" y="2841418"/>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6" name="Прямоугольник: скругленные углы 15">
            <a:extLst>
              <a:ext uri="{FF2B5EF4-FFF2-40B4-BE49-F238E27FC236}">
                <a16:creationId xmlns:a16="http://schemas.microsoft.com/office/drawing/2014/main" id="{A702FF8D-035C-41E1-89CF-CF48A5CBAFA8}"/>
              </a:ext>
            </a:extLst>
          </p:cNvPr>
          <p:cNvSpPr/>
          <p:nvPr/>
        </p:nvSpPr>
        <p:spPr>
          <a:xfrm>
            <a:off x="6622013" y="4108099"/>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7" name="Прямоугольник: скругленные углы 16">
            <a:extLst>
              <a:ext uri="{FF2B5EF4-FFF2-40B4-BE49-F238E27FC236}">
                <a16:creationId xmlns:a16="http://schemas.microsoft.com/office/drawing/2014/main" id="{FC7343C4-FA49-4E1C-8F9E-5799F33BF4E7}"/>
              </a:ext>
            </a:extLst>
          </p:cNvPr>
          <p:cNvSpPr/>
          <p:nvPr/>
        </p:nvSpPr>
        <p:spPr>
          <a:xfrm>
            <a:off x="6622013" y="5297507"/>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Tree>
    <p:extLst>
      <p:ext uri="{BB962C8B-B14F-4D97-AF65-F5344CB8AC3E}">
        <p14:creationId xmlns:p14="http://schemas.microsoft.com/office/powerpoint/2010/main" val="38362829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14"/>
                                        </p:tgtEl>
                                      </p:cBhvr>
                                    </p:animEffect>
                                    <p:set>
                                      <p:cBhvr>
                                        <p:cTn id="7" dur="1" fill="hold">
                                          <p:stCondLst>
                                            <p:cond delay="1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1500"/>
                                        <p:tgtEl>
                                          <p:spTgt spid="15"/>
                                        </p:tgtEl>
                                      </p:cBhvr>
                                    </p:animEffect>
                                    <p:set>
                                      <p:cBhvr>
                                        <p:cTn id="13" dur="1" fill="hold">
                                          <p:stCondLst>
                                            <p:cond delay="1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1500"/>
                                        <p:tgtEl>
                                          <p:spTgt spid="16"/>
                                        </p:tgtEl>
                                      </p:cBhvr>
                                    </p:animEffect>
                                    <p:set>
                                      <p:cBhvr>
                                        <p:cTn id="19" dur="1" fill="hold">
                                          <p:stCondLst>
                                            <p:cond delay="1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1500"/>
                                        <p:tgtEl>
                                          <p:spTgt spid="17"/>
                                        </p:tgtEl>
                                      </p:cBhvr>
                                    </p:animEffect>
                                    <p:set>
                                      <p:cBhvr>
                                        <p:cTn id="25" dur="1" fill="hold">
                                          <p:stCondLst>
                                            <p:cond delay="1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3618067" y="236965"/>
            <a:ext cx="4505001" cy="46892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Ответьте на вопросы</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350696" y="1068432"/>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Это явление бывает солнечным и лунным</a:t>
            </a:r>
          </a:p>
        </p:txBody>
      </p:sp>
      <p:pic>
        <p:nvPicPr>
          <p:cNvPr id="6" name="Рисунок 5">
            <a:hlinkClick r:id="rId2" action="ppaction://hlinksldjump"/>
            <a:extLst>
              <a:ext uri="{FF2B5EF4-FFF2-40B4-BE49-F238E27FC236}">
                <a16:creationId xmlns:a16="http://schemas.microsoft.com/office/drawing/2014/main" id="{9ECEC6B8-033D-4FB3-AA94-903FF9C22A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7" name="Прямоугольник: скругленные углы 6">
            <a:extLst>
              <a:ext uri="{FF2B5EF4-FFF2-40B4-BE49-F238E27FC236}">
                <a16:creationId xmlns:a16="http://schemas.microsoft.com/office/drawing/2014/main" id="{FACC5D90-6ABE-4201-94BD-84AAA87AC74D}"/>
              </a:ext>
            </a:extLst>
          </p:cNvPr>
          <p:cNvSpPr/>
          <p:nvPr/>
        </p:nvSpPr>
        <p:spPr>
          <a:xfrm>
            <a:off x="8460419" y="1117846"/>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Затмение</a:t>
            </a:r>
          </a:p>
        </p:txBody>
      </p:sp>
      <p:sp>
        <p:nvSpPr>
          <p:cNvPr id="8" name="Прямоугольник: скругленные углы 7">
            <a:extLst>
              <a:ext uri="{FF2B5EF4-FFF2-40B4-BE49-F238E27FC236}">
                <a16:creationId xmlns:a16="http://schemas.microsoft.com/office/drawing/2014/main" id="{09B3EE35-C6F0-4167-8BB6-504329EEB5AA}"/>
              </a:ext>
            </a:extLst>
          </p:cNvPr>
          <p:cNvSpPr/>
          <p:nvPr/>
        </p:nvSpPr>
        <p:spPr>
          <a:xfrm>
            <a:off x="350696" y="1899900"/>
            <a:ext cx="7008892" cy="576958"/>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Слово, которое стало крылатым, после первого полета человека в космос.</a:t>
            </a:r>
          </a:p>
        </p:txBody>
      </p:sp>
      <p:sp>
        <p:nvSpPr>
          <p:cNvPr id="9" name="Прямоугольник: скругленные углы 8">
            <a:extLst>
              <a:ext uri="{FF2B5EF4-FFF2-40B4-BE49-F238E27FC236}">
                <a16:creationId xmlns:a16="http://schemas.microsoft.com/office/drawing/2014/main" id="{7FC0C0B0-AB50-44FE-A0CF-26FBF36ABF95}"/>
              </a:ext>
            </a:extLst>
          </p:cNvPr>
          <p:cNvSpPr/>
          <p:nvPr/>
        </p:nvSpPr>
        <p:spPr>
          <a:xfrm>
            <a:off x="8460419" y="2007360"/>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Поехали</a:t>
            </a:r>
          </a:p>
        </p:txBody>
      </p:sp>
      <p:sp>
        <p:nvSpPr>
          <p:cNvPr id="10" name="Прямоугольник: скругленные углы 9">
            <a:extLst>
              <a:ext uri="{FF2B5EF4-FFF2-40B4-BE49-F238E27FC236}">
                <a16:creationId xmlns:a16="http://schemas.microsoft.com/office/drawing/2014/main" id="{3B349E34-E297-40F2-B6C4-6427E462F69D}"/>
              </a:ext>
            </a:extLst>
          </p:cNvPr>
          <p:cNvSpPr/>
          <p:nvPr/>
        </p:nvSpPr>
        <p:spPr>
          <a:xfrm>
            <a:off x="350696" y="2866493"/>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cs typeface="Times New Roman" panose="02020603050405020304" pitchFamily="18" charset="0"/>
              </a:rPr>
              <a:t>Огромное скопление звезд, удерживаемые гравитацией</a:t>
            </a:r>
            <a:endParaRPr lang="ru-RU" sz="24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
        <p:nvSpPr>
          <p:cNvPr id="11" name="Прямоугольник: скругленные углы 10">
            <a:extLst>
              <a:ext uri="{FF2B5EF4-FFF2-40B4-BE49-F238E27FC236}">
                <a16:creationId xmlns:a16="http://schemas.microsoft.com/office/drawing/2014/main" id="{C9F0F999-34FF-4A0A-929D-92CB813E7560}"/>
              </a:ext>
            </a:extLst>
          </p:cNvPr>
          <p:cNvSpPr/>
          <p:nvPr/>
        </p:nvSpPr>
        <p:spPr>
          <a:xfrm>
            <a:off x="8460419" y="2915907"/>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Галактика</a:t>
            </a:r>
          </a:p>
        </p:txBody>
      </p:sp>
      <p:sp>
        <p:nvSpPr>
          <p:cNvPr id="12" name="Прямоугольник: скругленные углы 11">
            <a:extLst>
              <a:ext uri="{FF2B5EF4-FFF2-40B4-BE49-F238E27FC236}">
                <a16:creationId xmlns:a16="http://schemas.microsoft.com/office/drawing/2014/main" id="{1FBCA86E-0E76-4C5B-8B54-AB7F6338C6E1}"/>
              </a:ext>
            </a:extLst>
          </p:cNvPr>
          <p:cNvSpPr/>
          <p:nvPr/>
        </p:nvSpPr>
        <p:spPr>
          <a:xfrm>
            <a:off x="350696" y="3725051"/>
            <a:ext cx="7008892" cy="651639"/>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Эта сила на космической станции отсутствует, и космонавты могут спать стоя или даже вверх ногами</a:t>
            </a:r>
          </a:p>
        </p:txBody>
      </p:sp>
      <p:sp>
        <p:nvSpPr>
          <p:cNvPr id="13" name="Прямоугольник: скругленные углы 12">
            <a:extLst>
              <a:ext uri="{FF2B5EF4-FFF2-40B4-BE49-F238E27FC236}">
                <a16:creationId xmlns:a16="http://schemas.microsoft.com/office/drawing/2014/main" id="{CAF6894C-1891-44A3-90DA-707797C20318}"/>
              </a:ext>
            </a:extLst>
          </p:cNvPr>
          <p:cNvSpPr/>
          <p:nvPr/>
        </p:nvSpPr>
        <p:spPr>
          <a:xfrm>
            <a:off x="8460419" y="3863525"/>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Сила тяжести</a:t>
            </a:r>
          </a:p>
        </p:txBody>
      </p:sp>
      <p:sp>
        <p:nvSpPr>
          <p:cNvPr id="14" name="Прямоугольник: скругленные углы 13">
            <a:extLst>
              <a:ext uri="{FF2B5EF4-FFF2-40B4-BE49-F238E27FC236}">
                <a16:creationId xmlns:a16="http://schemas.microsoft.com/office/drawing/2014/main" id="{035A3673-EB2F-40E6-9979-A219B9277001}"/>
              </a:ext>
            </a:extLst>
          </p:cNvPr>
          <p:cNvSpPr/>
          <p:nvPr/>
        </p:nvSpPr>
        <p:spPr>
          <a:xfrm>
            <a:off x="350696" y="4672669"/>
            <a:ext cx="7008892" cy="651639"/>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Космический корабль, на котором Ю. Гагарин отправился в космический полет. </a:t>
            </a:r>
          </a:p>
        </p:txBody>
      </p:sp>
      <p:sp>
        <p:nvSpPr>
          <p:cNvPr id="15" name="Прямоугольник: скругленные углы 14">
            <a:extLst>
              <a:ext uri="{FF2B5EF4-FFF2-40B4-BE49-F238E27FC236}">
                <a16:creationId xmlns:a16="http://schemas.microsoft.com/office/drawing/2014/main" id="{675036F0-8B0F-4077-8803-E86F3758A8CE}"/>
              </a:ext>
            </a:extLst>
          </p:cNvPr>
          <p:cNvSpPr/>
          <p:nvPr/>
        </p:nvSpPr>
        <p:spPr>
          <a:xfrm>
            <a:off x="8460419" y="4803057"/>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Восток</a:t>
            </a:r>
          </a:p>
        </p:txBody>
      </p:sp>
      <p:sp>
        <p:nvSpPr>
          <p:cNvPr id="16" name="Прямоугольник: скругленные углы 15">
            <a:extLst>
              <a:ext uri="{FF2B5EF4-FFF2-40B4-BE49-F238E27FC236}">
                <a16:creationId xmlns:a16="http://schemas.microsoft.com/office/drawing/2014/main" id="{96C9D574-1B28-4593-BB26-AA0A092DE268}"/>
              </a:ext>
            </a:extLst>
          </p:cNvPr>
          <p:cNvSpPr/>
          <p:nvPr/>
        </p:nvSpPr>
        <p:spPr>
          <a:xfrm>
            <a:off x="8277491" y="1075306"/>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7" name="Прямоугольник: скругленные углы 16">
            <a:extLst>
              <a:ext uri="{FF2B5EF4-FFF2-40B4-BE49-F238E27FC236}">
                <a16:creationId xmlns:a16="http://schemas.microsoft.com/office/drawing/2014/main" id="{675D592E-7D26-4500-880B-03AB736CF41F}"/>
              </a:ext>
            </a:extLst>
          </p:cNvPr>
          <p:cNvSpPr/>
          <p:nvPr/>
        </p:nvSpPr>
        <p:spPr>
          <a:xfrm>
            <a:off x="8277493" y="1929820"/>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8" name="Прямоугольник: скругленные углы 17">
            <a:extLst>
              <a:ext uri="{FF2B5EF4-FFF2-40B4-BE49-F238E27FC236}">
                <a16:creationId xmlns:a16="http://schemas.microsoft.com/office/drawing/2014/main" id="{32500BA7-F6CC-4588-8510-F66E8F0C37E5}"/>
              </a:ext>
            </a:extLst>
          </p:cNvPr>
          <p:cNvSpPr/>
          <p:nvPr/>
        </p:nvSpPr>
        <p:spPr>
          <a:xfrm>
            <a:off x="8277492" y="2850940"/>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9" name="Прямоугольник: скругленные углы 18">
            <a:extLst>
              <a:ext uri="{FF2B5EF4-FFF2-40B4-BE49-F238E27FC236}">
                <a16:creationId xmlns:a16="http://schemas.microsoft.com/office/drawing/2014/main" id="{55D3ED89-94E1-4C39-9C96-0F54099D1972}"/>
              </a:ext>
            </a:extLst>
          </p:cNvPr>
          <p:cNvSpPr/>
          <p:nvPr/>
        </p:nvSpPr>
        <p:spPr>
          <a:xfrm>
            <a:off x="8277491" y="3793929"/>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20" name="Прямоугольник: скругленные углы 19">
            <a:extLst>
              <a:ext uri="{FF2B5EF4-FFF2-40B4-BE49-F238E27FC236}">
                <a16:creationId xmlns:a16="http://schemas.microsoft.com/office/drawing/2014/main" id="{00EB6AC2-8F49-455E-BCFE-BA5DFC87829E}"/>
              </a:ext>
            </a:extLst>
          </p:cNvPr>
          <p:cNvSpPr/>
          <p:nvPr/>
        </p:nvSpPr>
        <p:spPr>
          <a:xfrm>
            <a:off x="8277491" y="4733362"/>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Tree>
    <p:extLst>
      <p:ext uri="{BB962C8B-B14F-4D97-AF65-F5344CB8AC3E}">
        <p14:creationId xmlns:p14="http://schemas.microsoft.com/office/powerpoint/2010/main" val="12871352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16"/>
                                        </p:tgtEl>
                                      </p:cBhvr>
                                    </p:animEffect>
                                    <p:set>
                                      <p:cBhvr>
                                        <p:cTn id="7" dur="1" fill="hold">
                                          <p:stCondLst>
                                            <p:cond delay="1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1500"/>
                                        <p:tgtEl>
                                          <p:spTgt spid="17"/>
                                        </p:tgtEl>
                                      </p:cBhvr>
                                    </p:animEffect>
                                    <p:set>
                                      <p:cBhvr>
                                        <p:cTn id="13" dur="1" fill="hold">
                                          <p:stCondLst>
                                            <p:cond delay="1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4" restart="whenNotActive" fill="hold" evtFilter="cancelBubble" nodeType="interactiveSeq">
                <p:stCondLst>
                  <p:cond evt="onClick" delay="0">
                    <p:tgtEl>
                      <p:spTgt spid="18"/>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1500"/>
                                        <p:tgtEl>
                                          <p:spTgt spid="18"/>
                                        </p:tgtEl>
                                      </p:cBhvr>
                                    </p:animEffect>
                                    <p:set>
                                      <p:cBhvr>
                                        <p:cTn id="19" dur="1" fill="hold">
                                          <p:stCondLst>
                                            <p:cond delay="1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20" restart="whenNotActive" fill="hold" evtFilter="cancelBubble" nodeType="interactiveSeq">
                <p:stCondLst>
                  <p:cond evt="onClick" delay="0">
                    <p:tgtEl>
                      <p:spTgt spid="19"/>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1500"/>
                                        <p:tgtEl>
                                          <p:spTgt spid="19"/>
                                        </p:tgtEl>
                                      </p:cBhvr>
                                    </p:animEffect>
                                    <p:set>
                                      <p:cBhvr>
                                        <p:cTn id="25" dur="1" fill="hold">
                                          <p:stCondLst>
                                            <p:cond delay="1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1500"/>
                                        <p:tgtEl>
                                          <p:spTgt spid="20"/>
                                        </p:tgtEl>
                                      </p:cBhvr>
                                    </p:animEffect>
                                    <p:set>
                                      <p:cBhvr>
                                        <p:cTn id="31" dur="1" fill="hold">
                                          <p:stCondLst>
                                            <p:cond delay="1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6" grpId="0" animBg="1"/>
      <p:bldP spid="17" grpId="0" animBg="1"/>
      <p:bldP spid="18" grpId="0" animBg="1"/>
      <p:bldP spid="19" grpId="0" animBg="1"/>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1973287" y="281354"/>
            <a:ext cx="9401452" cy="1159276"/>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Какое животное Земли первым оставило свое потомство в космосе?</a:t>
            </a:r>
          </a:p>
        </p:txBody>
      </p:sp>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2037453" y="4824701"/>
            <a:ext cx="9385921" cy="175194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Первыми животными Земли, родившимися в космосе, являются тараканы, дети </a:t>
            </a:r>
            <a:r>
              <a:rPr lang="ru-RU" sz="2000" u="sng" dirty="0">
                <a:latin typeface="Times New Roman" panose="02020603050405020304" pitchFamily="18" charset="0"/>
                <a:ea typeface="Yu Gothic UI Semilight" panose="020B0400000000000000" pitchFamily="34" charset="-128"/>
                <a:cs typeface="Times New Roman" panose="02020603050405020304" pitchFamily="18" charset="0"/>
              </a:rPr>
              <a:t>Надежды</a:t>
            </a: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 </a:t>
            </a:r>
          </a:p>
          <a:p>
            <a:pPr algn="just"/>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Надежда — самка рыжего таракана, побывавшая в космосе на беспилотном космическом аппарате «Фотон М-3» с 14 по 26 сентября 2007 и ставшая первым земным животным, оставившим зачатое во время космического полёта потомство.</a:t>
            </a:r>
          </a:p>
        </p:txBody>
      </p:sp>
      <p:pic>
        <p:nvPicPr>
          <p:cNvPr id="6" name="Рисунок 5">
            <a:hlinkClick r:id="rId2" action="ppaction://hlinksldjump"/>
            <a:extLst>
              <a:ext uri="{FF2B5EF4-FFF2-40B4-BE49-F238E27FC236}">
                <a16:creationId xmlns:a16="http://schemas.microsoft.com/office/drawing/2014/main" id="{85368CA2-350A-415F-AC19-657251C7B5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pic>
        <p:nvPicPr>
          <p:cNvPr id="6146" name="Picture 2" descr="https://podolskriamo.ru/files/image/05/77/14/-lg!0jct.gif">
            <a:extLst>
              <a:ext uri="{FF2B5EF4-FFF2-40B4-BE49-F238E27FC236}">
                <a16:creationId xmlns:a16="http://schemas.microsoft.com/office/drawing/2014/main" id="{3E7101AC-6EC9-4E45-8EE9-B26225FB030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127653" y="1713391"/>
            <a:ext cx="4508485" cy="2979746"/>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скругленные углы 7">
            <a:extLst>
              <a:ext uri="{FF2B5EF4-FFF2-40B4-BE49-F238E27FC236}">
                <a16:creationId xmlns:a16="http://schemas.microsoft.com/office/drawing/2014/main" id="{8E833C60-F405-408C-8C02-150DCA124612}"/>
              </a:ext>
            </a:extLst>
          </p:cNvPr>
          <p:cNvSpPr/>
          <p:nvPr/>
        </p:nvSpPr>
        <p:spPr>
          <a:xfrm>
            <a:off x="1446314" y="1580225"/>
            <a:ext cx="10455399" cy="5089175"/>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spTree>
    <p:extLst>
      <p:ext uri="{BB962C8B-B14F-4D97-AF65-F5344CB8AC3E}">
        <p14:creationId xmlns:p14="http://schemas.microsoft.com/office/powerpoint/2010/main" val="39243672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8"/>
                                        </p:tgtEl>
                                      </p:cBhvr>
                                    </p:animEffect>
                                    <p:set>
                                      <p:cBhvr>
                                        <p:cTn id="7" dur="1" fill="hold">
                                          <p:stCondLst>
                                            <p:cond delay="1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2939989" y="219210"/>
            <a:ext cx="6312022" cy="1005908"/>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Какие животные, помимо человека, побывали в космосе?</a:t>
            </a:r>
          </a:p>
        </p:txBody>
      </p:sp>
      <p:pic>
        <p:nvPicPr>
          <p:cNvPr id="6" name="Рисунок 5">
            <a:hlinkClick r:id="rId2" action="ppaction://hlinksldjump"/>
            <a:extLst>
              <a:ext uri="{FF2B5EF4-FFF2-40B4-BE49-F238E27FC236}">
                <a16:creationId xmlns:a16="http://schemas.microsoft.com/office/drawing/2014/main" id="{5DD9368A-61CA-430E-AE16-EAC52F5231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pic>
        <p:nvPicPr>
          <p:cNvPr id="2" name="Рисунок 1">
            <a:extLst>
              <a:ext uri="{FF2B5EF4-FFF2-40B4-BE49-F238E27FC236}">
                <a16:creationId xmlns:a16="http://schemas.microsoft.com/office/drawing/2014/main" id="{7F35B067-AF99-4420-8D3E-EB447341E5CD}"/>
              </a:ext>
            </a:extLst>
          </p:cNvPr>
          <p:cNvPicPr>
            <a:picLocks noChangeAspect="1"/>
          </p:cNvPicPr>
          <p:nvPr/>
        </p:nvPicPr>
        <p:blipFill>
          <a:blip r:embed="rId4"/>
          <a:stretch>
            <a:fillRect/>
          </a:stretch>
        </p:blipFill>
        <p:spPr>
          <a:xfrm>
            <a:off x="1753857" y="1643833"/>
            <a:ext cx="9028571" cy="4209524"/>
          </a:xfrm>
          <a:prstGeom prst="rect">
            <a:avLst/>
          </a:prstGeom>
        </p:spPr>
      </p:pic>
      <p:sp>
        <p:nvSpPr>
          <p:cNvPr id="9" name="Прямоугольник: скругленные углы 8">
            <a:extLst>
              <a:ext uri="{FF2B5EF4-FFF2-40B4-BE49-F238E27FC236}">
                <a16:creationId xmlns:a16="http://schemas.microsoft.com/office/drawing/2014/main" id="{04EF16A2-AE9F-4F3F-B3EA-F950EDCAEB20}"/>
              </a:ext>
            </a:extLst>
          </p:cNvPr>
          <p:cNvSpPr/>
          <p:nvPr/>
        </p:nvSpPr>
        <p:spPr>
          <a:xfrm>
            <a:off x="1375557" y="1453717"/>
            <a:ext cx="9785170" cy="4589756"/>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a:latin typeface="Astakhov Access Degree A Sk" panose="02000500000000000000" pitchFamily="2" charset="-52"/>
                <a:ea typeface="Astakhov Access Degree A Sk" panose="02000500000000000000" pitchFamily="2" charset="-52"/>
              </a:rPr>
              <a:t>ОТВЕТ</a:t>
            </a:r>
            <a:endParaRPr lang="ru-RU" sz="2800" dirty="0">
              <a:latin typeface="Astakhov Access Degree A Sk" panose="02000500000000000000" pitchFamily="2" charset="-52"/>
              <a:ea typeface="Astakhov Access Degree A Sk" panose="02000500000000000000" pitchFamily="2" charset="-52"/>
            </a:endParaRPr>
          </a:p>
        </p:txBody>
      </p:sp>
    </p:spTree>
    <p:extLst>
      <p:ext uri="{BB962C8B-B14F-4D97-AF65-F5344CB8AC3E}">
        <p14:creationId xmlns:p14="http://schemas.microsoft.com/office/powerpoint/2010/main" val="5236025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9"/>
                                        </p:tgtEl>
                                      </p:cBhvr>
                                    </p:animEffect>
                                    <p:set>
                                      <p:cBhvr>
                                        <p:cTn id="7" dur="1" fill="hold">
                                          <p:stCondLst>
                                            <p:cond delay="1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5074005" y="281354"/>
            <a:ext cx="4265304" cy="468923"/>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Ответьте на вопросы</a:t>
            </a:r>
          </a:p>
        </p:txBody>
      </p:sp>
      <p:pic>
        <p:nvPicPr>
          <p:cNvPr id="6" name="Рисунок 5">
            <a:hlinkClick r:id="rId2" action="ppaction://hlinksldjump"/>
            <a:extLst>
              <a:ext uri="{FF2B5EF4-FFF2-40B4-BE49-F238E27FC236}">
                <a16:creationId xmlns:a16="http://schemas.microsoft.com/office/drawing/2014/main" id="{AE354FB2-40BA-46AF-908F-E1FF6C4DD2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7" name="Прямоугольник: скругленные углы 6">
            <a:extLst>
              <a:ext uri="{FF2B5EF4-FFF2-40B4-BE49-F238E27FC236}">
                <a16:creationId xmlns:a16="http://schemas.microsoft.com/office/drawing/2014/main" id="{B93FF98E-BB4D-4BF7-8FCF-48DF2981FE5A}"/>
              </a:ext>
            </a:extLst>
          </p:cNvPr>
          <p:cNvSpPr/>
          <p:nvPr/>
        </p:nvSpPr>
        <p:spPr>
          <a:xfrm>
            <a:off x="350696" y="1068432"/>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Какая страна первой отправила человека в космос? </a:t>
            </a:r>
          </a:p>
        </p:txBody>
      </p:sp>
      <p:sp>
        <p:nvSpPr>
          <p:cNvPr id="8" name="Прямоугольник: скругленные углы 7">
            <a:extLst>
              <a:ext uri="{FF2B5EF4-FFF2-40B4-BE49-F238E27FC236}">
                <a16:creationId xmlns:a16="http://schemas.microsoft.com/office/drawing/2014/main" id="{20DFC4BF-7EA6-42B0-AF62-C3DEF29E4654}"/>
              </a:ext>
            </a:extLst>
          </p:cNvPr>
          <p:cNvSpPr/>
          <p:nvPr/>
        </p:nvSpPr>
        <p:spPr>
          <a:xfrm>
            <a:off x="8460419" y="1117846"/>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Советский Союз</a:t>
            </a:r>
          </a:p>
        </p:txBody>
      </p:sp>
      <p:sp>
        <p:nvSpPr>
          <p:cNvPr id="9" name="Прямоугольник: скругленные углы 8">
            <a:extLst>
              <a:ext uri="{FF2B5EF4-FFF2-40B4-BE49-F238E27FC236}">
                <a16:creationId xmlns:a16="http://schemas.microsoft.com/office/drawing/2014/main" id="{290606AA-5D50-4F92-BCC3-9C6AB154B3BD}"/>
              </a:ext>
            </a:extLst>
          </p:cNvPr>
          <p:cNvSpPr/>
          <p:nvPr/>
        </p:nvSpPr>
        <p:spPr>
          <a:xfrm>
            <a:off x="8277494" y="1079495"/>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0" name="Прямоугольник: скругленные углы 9">
            <a:extLst>
              <a:ext uri="{FF2B5EF4-FFF2-40B4-BE49-F238E27FC236}">
                <a16:creationId xmlns:a16="http://schemas.microsoft.com/office/drawing/2014/main" id="{A560BCC9-C2E6-48AC-B259-38C619A6778D}"/>
              </a:ext>
            </a:extLst>
          </p:cNvPr>
          <p:cNvSpPr/>
          <p:nvPr/>
        </p:nvSpPr>
        <p:spPr>
          <a:xfrm>
            <a:off x="350696" y="1731627"/>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Кто был первым космонавтом, полетевшим в космос?</a:t>
            </a:r>
          </a:p>
        </p:txBody>
      </p:sp>
      <p:sp>
        <p:nvSpPr>
          <p:cNvPr id="11" name="Прямоугольник: скругленные углы 10">
            <a:extLst>
              <a:ext uri="{FF2B5EF4-FFF2-40B4-BE49-F238E27FC236}">
                <a16:creationId xmlns:a16="http://schemas.microsoft.com/office/drawing/2014/main" id="{4384D5AA-EA8C-4CDA-B62B-86D34FBD8E57}"/>
              </a:ext>
            </a:extLst>
          </p:cNvPr>
          <p:cNvSpPr/>
          <p:nvPr/>
        </p:nvSpPr>
        <p:spPr>
          <a:xfrm>
            <a:off x="8460419" y="1781041"/>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Ю. Гагарин</a:t>
            </a:r>
          </a:p>
        </p:txBody>
      </p:sp>
      <p:sp>
        <p:nvSpPr>
          <p:cNvPr id="12" name="Прямоугольник: скругленные углы 11">
            <a:extLst>
              <a:ext uri="{FF2B5EF4-FFF2-40B4-BE49-F238E27FC236}">
                <a16:creationId xmlns:a16="http://schemas.microsoft.com/office/drawing/2014/main" id="{E7946BC1-59B5-4F9F-A565-AD78C85E2FE2}"/>
              </a:ext>
            </a:extLst>
          </p:cNvPr>
          <p:cNvSpPr/>
          <p:nvPr/>
        </p:nvSpPr>
        <p:spPr>
          <a:xfrm>
            <a:off x="8277492" y="1757754"/>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3" name="Прямоугольник: скругленные углы 12">
            <a:extLst>
              <a:ext uri="{FF2B5EF4-FFF2-40B4-BE49-F238E27FC236}">
                <a16:creationId xmlns:a16="http://schemas.microsoft.com/office/drawing/2014/main" id="{167274F0-CACC-4F3B-8CFC-9F033FD3278B}"/>
              </a:ext>
            </a:extLst>
          </p:cNvPr>
          <p:cNvSpPr/>
          <p:nvPr/>
        </p:nvSpPr>
        <p:spPr>
          <a:xfrm>
            <a:off x="350696" y="2380912"/>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На чем летают люди в космос?</a:t>
            </a:r>
          </a:p>
        </p:txBody>
      </p:sp>
      <p:sp>
        <p:nvSpPr>
          <p:cNvPr id="14" name="Прямоугольник: скругленные углы 13">
            <a:extLst>
              <a:ext uri="{FF2B5EF4-FFF2-40B4-BE49-F238E27FC236}">
                <a16:creationId xmlns:a16="http://schemas.microsoft.com/office/drawing/2014/main" id="{F2B0F338-E54E-41AE-9618-7AD76DD00630}"/>
              </a:ext>
            </a:extLst>
          </p:cNvPr>
          <p:cNvSpPr/>
          <p:nvPr/>
        </p:nvSpPr>
        <p:spPr>
          <a:xfrm>
            <a:off x="8460419" y="2430326"/>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На ракете</a:t>
            </a:r>
          </a:p>
        </p:txBody>
      </p:sp>
      <p:sp>
        <p:nvSpPr>
          <p:cNvPr id="15" name="Прямоугольник: скругленные углы 14">
            <a:extLst>
              <a:ext uri="{FF2B5EF4-FFF2-40B4-BE49-F238E27FC236}">
                <a16:creationId xmlns:a16="http://schemas.microsoft.com/office/drawing/2014/main" id="{3DB09C5D-C49D-4285-A636-DC0739B8714E}"/>
              </a:ext>
            </a:extLst>
          </p:cNvPr>
          <p:cNvSpPr/>
          <p:nvPr/>
        </p:nvSpPr>
        <p:spPr>
          <a:xfrm>
            <a:off x="8268110" y="2429234"/>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6" name="Прямоугольник: скругленные углы 15">
            <a:extLst>
              <a:ext uri="{FF2B5EF4-FFF2-40B4-BE49-F238E27FC236}">
                <a16:creationId xmlns:a16="http://schemas.microsoft.com/office/drawing/2014/main" id="{03499F75-DB21-4E72-BFF0-37290610A5E2}"/>
              </a:ext>
            </a:extLst>
          </p:cNvPr>
          <p:cNvSpPr/>
          <p:nvPr/>
        </p:nvSpPr>
        <p:spPr>
          <a:xfrm>
            <a:off x="350696" y="3081366"/>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Когда полетел в космос Ю. Гагарин?</a:t>
            </a:r>
          </a:p>
        </p:txBody>
      </p:sp>
      <p:sp>
        <p:nvSpPr>
          <p:cNvPr id="17" name="Прямоугольник: скругленные углы 16">
            <a:extLst>
              <a:ext uri="{FF2B5EF4-FFF2-40B4-BE49-F238E27FC236}">
                <a16:creationId xmlns:a16="http://schemas.microsoft.com/office/drawing/2014/main" id="{83629291-EDB6-400B-AB53-9F8DF2C78F87}"/>
              </a:ext>
            </a:extLst>
          </p:cNvPr>
          <p:cNvSpPr/>
          <p:nvPr/>
        </p:nvSpPr>
        <p:spPr>
          <a:xfrm>
            <a:off x="8460419" y="3166898"/>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12 апреля 1961 года</a:t>
            </a:r>
          </a:p>
        </p:txBody>
      </p:sp>
      <p:sp>
        <p:nvSpPr>
          <p:cNvPr id="18" name="Прямоугольник: скругленные углы 17">
            <a:extLst>
              <a:ext uri="{FF2B5EF4-FFF2-40B4-BE49-F238E27FC236}">
                <a16:creationId xmlns:a16="http://schemas.microsoft.com/office/drawing/2014/main" id="{23699B25-8CE3-4954-9939-3F89DEB9D53F}"/>
              </a:ext>
            </a:extLst>
          </p:cNvPr>
          <p:cNvSpPr/>
          <p:nvPr/>
        </p:nvSpPr>
        <p:spPr>
          <a:xfrm>
            <a:off x="8268108" y="3128628"/>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19" name="Прямоугольник: скругленные углы 18">
            <a:extLst>
              <a:ext uri="{FF2B5EF4-FFF2-40B4-BE49-F238E27FC236}">
                <a16:creationId xmlns:a16="http://schemas.microsoft.com/office/drawing/2014/main" id="{27BAF883-4FAE-47FE-AAAD-48E0A8CD0D04}"/>
              </a:ext>
            </a:extLst>
          </p:cNvPr>
          <p:cNvSpPr/>
          <p:nvPr/>
        </p:nvSpPr>
        <p:spPr>
          <a:xfrm>
            <a:off x="350696" y="3759625"/>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Как называется костюм космонавта?</a:t>
            </a:r>
          </a:p>
        </p:txBody>
      </p:sp>
      <p:sp>
        <p:nvSpPr>
          <p:cNvPr id="20" name="Прямоугольник: скругленные углы 19">
            <a:extLst>
              <a:ext uri="{FF2B5EF4-FFF2-40B4-BE49-F238E27FC236}">
                <a16:creationId xmlns:a16="http://schemas.microsoft.com/office/drawing/2014/main" id="{3F2A8B61-B4FE-4DD7-8095-71D5B88741A8}"/>
              </a:ext>
            </a:extLst>
          </p:cNvPr>
          <p:cNvSpPr/>
          <p:nvPr/>
        </p:nvSpPr>
        <p:spPr>
          <a:xfrm>
            <a:off x="8460419" y="3867499"/>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Скафандр</a:t>
            </a:r>
          </a:p>
        </p:txBody>
      </p:sp>
      <p:sp>
        <p:nvSpPr>
          <p:cNvPr id="21" name="Прямоугольник: скругленные углы 20">
            <a:extLst>
              <a:ext uri="{FF2B5EF4-FFF2-40B4-BE49-F238E27FC236}">
                <a16:creationId xmlns:a16="http://schemas.microsoft.com/office/drawing/2014/main" id="{5A8D0D2F-4D09-47D4-868C-7EC4E9D1ED5D}"/>
              </a:ext>
            </a:extLst>
          </p:cNvPr>
          <p:cNvSpPr/>
          <p:nvPr/>
        </p:nvSpPr>
        <p:spPr>
          <a:xfrm>
            <a:off x="8268108" y="3828023"/>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22" name="Прямоугольник: скругленные углы 21">
            <a:extLst>
              <a:ext uri="{FF2B5EF4-FFF2-40B4-BE49-F238E27FC236}">
                <a16:creationId xmlns:a16="http://schemas.microsoft.com/office/drawing/2014/main" id="{C66FEE31-388F-495D-945B-10E95B131F1B}"/>
              </a:ext>
            </a:extLst>
          </p:cNvPr>
          <p:cNvSpPr/>
          <p:nvPr/>
        </p:nvSpPr>
        <p:spPr>
          <a:xfrm>
            <a:off x="410061" y="4431105"/>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Как называется самая крупная планета Солнечной системы?</a:t>
            </a:r>
          </a:p>
        </p:txBody>
      </p:sp>
      <p:sp>
        <p:nvSpPr>
          <p:cNvPr id="23" name="Прямоугольник: скругленные углы 22">
            <a:extLst>
              <a:ext uri="{FF2B5EF4-FFF2-40B4-BE49-F238E27FC236}">
                <a16:creationId xmlns:a16="http://schemas.microsoft.com/office/drawing/2014/main" id="{3FB78A1B-B187-41CD-92AD-7BFCFD31C6EE}"/>
              </a:ext>
            </a:extLst>
          </p:cNvPr>
          <p:cNvSpPr/>
          <p:nvPr/>
        </p:nvSpPr>
        <p:spPr>
          <a:xfrm>
            <a:off x="8460419" y="4517920"/>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Юпитер</a:t>
            </a:r>
          </a:p>
        </p:txBody>
      </p:sp>
      <p:sp>
        <p:nvSpPr>
          <p:cNvPr id="24" name="Прямоугольник: скругленные углы 23">
            <a:extLst>
              <a:ext uri="{FF2B5EF4-FFF2-40B4-BE49-F238E27FC236}">
                <a16:creationId xmlns:a16="http://schemas.microsoft.com/office/drawing/2014/main" id="{3E82F6DA-DD19-4585-A8D8-9ACC0EDCB920}"/>
              </a:ext>
            </a:extLst>
          </p:cNvPr>
          <p:cNvSpPr/>
          <p:nvPr/>
        </p:nvSpPr>
        <p:spPr>
          <a:xfrm>
            <a:off x="8268106" y="4513289"/>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
        <p:nvSpPr>
          <p:cNvPr id="25" name="Прямоугольник: скругленные углы 24">
            <a:extLst>
              <a:ext uri="{FF2B5EF4-FFF2-40B4-BE49-F238E27FC236}">
                <a16:creationId xmlns:a16="http://schemas.microsoft.com/office/drawing/2014/main" id="{4EAAA56D-2BE7-4FB3-8C78-71EF81374343}"/>
              </a:ext>
            </a:extLst>
          </p:cNvPr>
          <p:cNvSpPr/>
          <p:nvPr/>
        </p:nvSpPr>
        <p:spPr>
          <a:xfrm>
            <a:off x="389552" y="5046640"/>
            <a:ext cx="7008892" cy="468924"/>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Какую планету называют «Голубой планетой»?</a:t>
            </a:r>
          </a:p>
        </p:txBody>
      </p:sp>
      <p:sp>
        <p:nvSpPr>
          <p:cNvPr id="26" name="Прямоугольник: скругленные углы 25">
            <a:extLst>
              <a:ext uri="{FF2B5EF4-FFF2-40B4-BE49-F238E27FC236}">
                <a16:creationId xmlns:a16="http://schemas.microsoft.com/office/drawing/2014/main" id="{6573D4B7-AD62-4173-9DAC-42C066C31E07}"/>
              </a:ext>
            </a:extLst>
          </p:cNvPr>
          <p:cNvSpPr/>
          <p:nvPr/>
        </p:nvSpPr>
        <p:spPr>
          <a:xfrm>
            <a:off x="8375810" y="5224251"/>
            <a:ext cx="3055398" cy="370095"/>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Земля</a:t>
            </a:r>
          </a:p>
        </p:txBody>
      </p:sp>
      <p:sp>
        <p:nvSpPr>
          <p:cNvPr id="27" name="Прямоугольник: скругленные углы 26">
            <a:extLst>
              <a:ext uri="{FF2B5EF4-FFF2-40B4-BE49-F238E27FC236}">
                <a16:creationId xmlns:a16="http://schemas.microsoft.com/office/drawing/2014/main" id="{A61832E4-9D62-4E14-851A-FC99F70CE88B}"/>
              </a:ext>
            </a:extLst>
          </p:cNvPr>
          <p:cNvSpPr/>
          <p:nvPr/>
        </p:nvSpPr>
        <p:spPr>
          <a:xfrm>
            <a:off x="8268106" y="5198555"/>
            <a:ext cx="3421247" cy="567730"/>
          </a:xfrm>
          <a:prstGeom prst="roundRect">
            <a:avLst/>
          </a:prstGeom>
          <a:solidFill>
            <a:schemeClr val="accent1">
              <a:lumMod val="60000"/>
              <a:lumOff val="40000"/>
            </a:schemeClr>
          </a:solidFill>
          <a:ln w="38100">
            <a:solidFill>
              <a:schemeClr val="accent1">
                <a:lumMod val="60000"/>
                <a:lumOff val="4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Astakhov Access Degree A Sk" panose="02000500000000000000" pitchFamily="2" charset="-52"/>
                <a:ea typeface="Astakhov Access Degree A Sk" panose="02000500000000000000" pitchFamily="2" charset="-52"/>
              </a:rPr>
              <a:t>ОТВЕТ</a:t>
            </a:r>
            <a:endParaRPr lang="ru-RU" sz="1200" dirty="0">
              <a:latin typeface="Astakhov Access Degree A Sk" panose="02000500000000000000" pitchFamily="2" charset="-52"/>
              <a:ea typeface="Astakhov Access Degree A Sk" panose="02000500000000000000" pitchFamily="2" charset="-52"/>
            </a:endParaRPr>
          </a:p>
        </p:txBody>
      </p:sp>
    </p:spTree>
    <p:extLst>
      <p:ext uri="{BB962C8B-B14F-4D97-AF65-F5344CB8AC3E}">
        <p14:creationId xmlns:p14="http://schemas.microsoft.com/office/powerpoint/2010/main" val="11840886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500"/>
                                        <p:tgtEl>
                                          <p:spTgt spid="9"/>
                                        </p:tgtEl>
                                      </p:cBhvr>
                                    </p:animEffect>
                                    <p:set>
                                      <p:cBhvr>
                                        <p:cTn id="7" dur="1" fill="hold">
                                          <p:stCondLst>
                                            <p:cond delay="1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1500"/>
                                        <p:tgtEl>
                                          <p:spTgt spid="12"/>
                                        </p:tgtEl>
                                      </p:cBhvr>
                                    </p:animEffect>
                                    <p:set>
                                      <p:cBhvr>
                                        <p:cTn id="13" dur="1" fill="hold">
                                          <p:stCondLst>
                                            <p:cond delay="1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1500"/>
                                        <p:tgtEl>
                                          <p:spTgt spid="15"/>
                                        </p:tgtEl>
                                      </p:cBhvr>
                                    </p:animEffect>
                                    <p:set>
                                      <p:cBhvr>
                                        <p:cTn id="19" dur="1" fill="hold">
                                          <p:stCondLst>
                                            <p:cond delay="1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1500"/>
                                        <p:tgtEl>
                                          <p:spTgt spid="18"/>
                                        </p:tgtEl>
                                      </p:cBhvr>
                                    </p:animEffect>
                                    <p:set>
                                      <p:cBhvr>
                                        <p:cTn id="25" dur="1" fill="hold">
                                          <p:stCondLst>
                                            <p:cond delay="1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1500"/>
                                        <p:tgtEl>
                                          <p:spTgt spid="21"/>
                                        </p:tgtEl>
                                      </p:cBhvr>
                                    </p:animEffect>
                                    <p:set>
                                      <p:cBhvr>
                                        <p:cTn id="31" dur="1" fill="hold">
                                          <p:stCondLst>
                                            <p:cond delay="1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1500"/>
                                        <p:tgtEl>
                                          <p:spTgt spid="24"/>
                                        </p:tgtEl>
                                      </p:cBhvr>
                                    </p:animEffect>
                                    <p:set>
                                      <p:cBhvr>
                                        <p:cTn id="37" dur="1" fill="hold">
                                          <p:stCondLst>
                                            <p:cond delay="1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38" restart="whenNotActive" fill="hold" evtFilter="cancelBubble" nodeType="interactiveSeq">
                <p:stCondLst>
                  <p:cond evt="onClick" delay="0">
                    <p:tgtEl>
                      <p:spTgt spid="27"/>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1500"/>
                                        <p:tgtEl>
                                          <p:spTgt spid="27"/>
                                        </p:tgtEl>
                                      </p:cBhvr>
                                    </p:animEffect>
                                    <p:set>
                                      <p:cBhvr>
                                        <p:cTn id="43" dur="1" fill="hold">
                                          <p:stCondLst>
                                            <p:cond delay="1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9" grpId="0" animBg="1"/>
      <p:bldP spid="12" grpId="0" animBg="1"/>
      <p:bldP spid="15" grpId="0" animBg="1"/>
      <p:bldP spid="18" grpId="0" animBg="1"/>
      <p:bldP spid="21" grpId="0" animBg="1"/>
      <p:bldP spid="24" grpId="0"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B593A5-A00F-477B-B149-C9B28BAF74E2}"/>
              </a:ext>
            </a:extLst>
          </p:cNvPr>
          <p:cNvSpPr/>
          <p:nvPr/>
        </p:nvSpPr>
        <p:spPr>
          <a:xfrm>
            <a:off x="1810139" y="281354"/>
            <a:ext cx="8621485" cy="633046"/>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Испытание «Физическая подготовка»</a:t>
            </a:r>
          </a:p>
        </p:txBody>
      </p:sp>
      <p:pic>
        <p:nvPicPr>
          <p:cNvPr id="6" name="Рисунок 5">
            <a:hlinkClick r:id="rId2" action="ppaction://hlinksldjump"/>
            <a:extLst>
              <a:ext uri="{FF2B5EF4-FFF2-40B4-BE49-F238E27FC236}">
                <a16:creationId xmlns:a16="http://schemas.microsoft.com/office/drawing/2014/main" id="{861546DE-2151-46C3-89D2-2DCF00BC98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31" y="5627703"/>
            <a:ext cx="1159276" cy="1159276"/>
          </a:xfrm>
          <a:prstGeom prst="rect">
            <a:avLst/>
          </a:prstGeom>
        </p:spPr>
      </p:pic>
      <p:sp>
        <p:nvSpPr>
          <p:cNvPr id="7" name="Прямоугольник: скругленные углы 6">
            <a:extLst>
              <a:ext uri="{FF2B5EF4-FFF2-40B4-BE49-F238E27FC236}">
                <a16:creationId xmlns:a16="http://schemas.microsoft.com/office/drawing/2014/main" id="{B91A847A-4477-479F-816B-A5C197564A27}"/>
              </a:ext>
            </a:extLst>
          </p:cNvPr>
          <p:cNvSpPr/>
          <p:nvPr/>
        </p:nvSpPr>
        <p:spPr>
          <a:xfrm>
            <a:off x="6979141" y="5974713"/>
            <a:ext cx="4654602" cy="633046"/>
          </a:xfrm>
          <a:prstGeom prst="roundRect">
            <a:avLst/>
          </a:prstGeom>
          <a:ln w="19050">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dirty="0">
                <a:latin typeface="Times New Roman" panose="02020603050405020304" pitchFamily="18" charset="0"/>
                <a:ea typeface="Yu Gothic UI Semilight" panose="020B0400000000000000" pitchFamily="34" charset="-128"/>
                <a:cs typeface="Times New Roman" panose="02020603050405020304" pitchFamily="18" charset="0"/>
              </a:rPr>
              <a:t>Нажми на картинку- ссылку на ролик  и повтори движения</a:t>
            </a:r>
          </a:p>
        </p:txBody>
      </p:sp>
      <p:pic>
        <p:nvPicPr>
          <p:cNvPr id="5" name="Рисунок 4">
            <a:hlinkClick r:id="rId4"/>
            <a:extLst>
              <a:ext uri="{FF2B5EF4-FFF2-40B4-BE49-F238E27FC236}">
                <a16:creationId xmlns:a16="http://schemas.microsoft.com/office/drawing/2014/main" id="{C345B880-356F-4FBB-8F1F-E75608A74A71}"/>
              </a:ext>
            </a:extLst>
          </p:cNvPr>
          <p:cNvPicPr>
            <a:picLocks noChangeAspect="1"/>
          </p:cNvPicPr>
          <p:nvPr/>
        </p:nvPicPr>
        <p:blipFill>
          <a:blip r:embed="rId5"/>
          <a:stretch>
            <a:fillRect/>
          </a:stretch>
        </p:blipFill>
        <p:spPr>
          <a:xfrm>
            <a:off x="2374040" y="997669"/>
            <a:ext cx="6932402" cy="4630034"/>
          </a:xfrm>
          <a:prstGeom prst="rect">
            <a:avLst/>
          </a:prstGeom>
        </p:spPr>
      </p:pic>
    </p:spTree>
    <p:extLst>
      <p:ext uri="{BB962C8B-B14F-4D97-AF65-F5344CB8AC3E}">
        <p14:creationId xmlns:p14="http://schemas.microsoft.com/office/powerpoint/2010/main" val="3308264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ADDEFB28-91CE-49F6-9B7F-533352272ED1}"/>
              </a:ext>
            </a:extLst>
          </p:cNvPr>
          <p:cNvSpPr/>
          <p:nvPr/>
        </p:nvSpPr>
        <p:spPr>
          <a:xfrm>
            <a:off x="2852262" y="4139703"/>
            <a:ext cx="6487476" cy="186195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Спасибо за внимание!</a:t>
            </a:r>
            <a:endParaRPr lang="ru-RU" sz="2400"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pic>
        <p:nvPicPr>
          <p:cNvPr id="5122" name="Picture 2" descr="https://i.gifer.com/WMDz.gif">
            <a:extLst>
              <a:ext uri="{FF2B5EF4-FFF2-40B4-BE49-F238E27FC236}">
                <a16:creationId xmlns:a16="http://schemas.microsoft.com/office/drawing/2014/main" id="{B87A9832-1EC4-4A28-B4FD-09E84371164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854936" y="4049486"/>
            <a:ext cx="2513996" cy="2498185"/>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скругленные углы 3">
            <a:extLst>
              <a:ext uri="{FF2B5EF4-FFF2-40B4-BE49-F238E27FC236}">
                <a16:creationId xmlns:a16="http://schemas.microsoft.com/office/drawing/2014/main" id="{DC93B0CC-1EAE-46FC-AF44-75EA856C81FE}"/>
              </a:ext>
            </a:extLst>
          </p:cNvPr>
          <p:cNvSpPr/>
          <p:nvPr/>
        </p:nvSpPr>
        <p:spPr>
          <a:xfrm>
            <a:off x="385243" y="856343"/>
            <a:ext cx="11421514" cy="297542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b="1" dirty="0">
                <a:latin typeface="Times New Roman" panose="02020603050405020304" pitchFamily="18" charset="0"/>
                <a:ea typeface="Yu Gothic UI Semilight" panose="020B0400000000000000" pitchFamily="34" charset="-128"/>
                <a:cs typeface="Times New Roman" panose="02020603050405020304" pitchFamily="18" charset="0"/>
              </a:rPr>
              <a:t>Правила игры.</a:t>
            </a:r>
          </a:p>
          <a:p>
            <a:pPr algn="ctr"/>
            <a:endParaRPr lang="ru-RU" sz="3200" b="1" dirty="0">
              <a:latin typeface="Times New Roman" panose="02020603050405020304" pitchFamily="18" charset="0"/>
              <a:ea typeface="Yu Gothic UI Semilight" panose="020B0400000000000000" pitchFamily="34" charset="-128"/>
              <a:cs typeface="Times New Roman" panose="02020603050405020304" pitchFamily="18" charset="0"/>
            </a:endParaRPr>
          </a:p>
          <a:p>
            <a:pPr algn="just"/>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Для перехода на вопрос нажмите на картинку ракеты.</a:t>
            </a:r>
          </a:p>
          <a:p>
            <a:pPr algn="just"/>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Для возврата в меню с выбором вопроса – нажмите на картинку в левом нижнем углу. </a:t>
            </a:r>
          </a:p>
          <a:p>
            <a:pPr algn="just"/>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Оценивание вопросов – на усмотрение учителя. </a:t>
            </a:r>
          </a:p>
          <a:p>
            <a:pPr algn="just"/>
            <a:r>
              <a:rPr lang="ru-RU" sz="2000" b="1" dirty="0">
                <a:latin typeface="Times New Roman" panose="02020603050405020304" pitchFamily="18" charset="0"/>
                <a:ea typeface="Yu Gothic UI Semilight" panose="020B0400000000000000" pitchFamily="34" charset="-128"/>
                <a:cs typeface="Times New Roman" panose="02020603050405020304" pitchFamily="18" charset="0"/>
              </a:rPr>
              <a:t>В игре можно корректировать слайды с вопросами (Слайды 4-15 без удаления картинки в левом нижнем углу).</a:t>
            </a:r>
          </a:p>
          <a:p>
            <a:pPr algn="ctr"/>
            <a:endParaRPr lang="ru-RU" sz="3200" b="1" dirty="0">
              <a:latin typeface="Times New Roman" panose="02020603050405020304" pitchFamily="18" charset="0"/>
              <a:ea typeface="Yu Gothic UI Semilight" panose="020B0400000000000000" pitchFamily="34" charset="-128"/>
              <a:cs typeface="Times New Roman" panose="02020603050405020304" pitchFamily="18" charset="0"/>
            </a:endParaRPr>
          </a:p>
        </p:txBody>
      </p:sp>
    </p:spTree>
    <p:extLst>
      <p:ext uri="{BB962C8B-B14F-4D97-AF65-F5344CB8AC3E}">
        <p14:creationId xmlns:p14="http://schemas.microsoft.com/office/powerpoint/2010/main" val="92252388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507</TotalTime>
  <Words>606</Words>
  <Application>Microsoft Office PowerPoint</Application>
  <PresentationFormat>Широкоэкранный</PresentationFormat>
  <Paragraphs>122</Paragraphs>
  <Slides>16</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16</vt:i4>
      </vt:variant>
    </vt:vector>
  </HeadingPairs>
  <TitlesOfParts>
    <vt:vector size="23" baseType="lpstr">
      <vt:lpstr>Yu Gothic UI Semilight</vt:lpstr>
      <vt:lpstr>Arial</vt:lpstr>
      <vt:lpstr>Astakhov Access Degree A Sk</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ПК-школа</dc:creator>
  <cp:lastModifiedBy>Пользователь</cp:lastModifiedBy>
  <cp:revision>31</cp:revision>
  <dcterms:created xsi:type="dcterms:W3CDTF">2021-01-16T15:07:51Z</dcterms:created>
  <dcterms:modified xsi:type="dcterms:W3CDTF">2021-04-22T15:33:31Z</dcterms:modified>
</cp:coreProperties>
</file>