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0" r:id="rId6"/>
    <p:sldId id="261" r:id="rId7"/>
    <p:sldId id="259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152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28.06.2022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2%D1%8B%D0%B3%D0%BE%D1%82%D1%81%D0%BA%D0%B8%D0%B9,_%D0%9B%D0%B5%D0%B2_%D0%A1%D0%B5%D0%BC%D1%91%D0%BD%D0%BE%D0%B2%D0%B8%D1%87#cite_note-4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8222" y="332656"/>
            <a:ext cx="3579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/>
              <a:t>МАДОУ «Д</a:t>
            </a:r>
            <a:r>
              <a:rPr lang="en-US" dirty="0"/>
              <a:t>/</a:t>
            </a:r>
            <a:r>
              <a:rPr lang="ru-RU" dirty="0"/>
              <a:t>с № 24 «Жар-птица»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588224" y="5805264"/>
            <a:ext cx="23678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dirty="0"/>
              <a:t>подготовила:                                                      педагог-психолог                                                </a:t>
            </a:r>
            <a:r>
              <a:rPr lang="ru-RU" dirty="0" smtClean="0"/>
              <a:t>М.А. </a:t>
            </a:r>
            <a:r>
              <a:rPr lang="ru-RU" dirty="0" err="1" smtClean="0"/>
              <a:t>Подлесная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1022267"/>
            <a:ext cx="6781023" cy="27392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/>
              <a:t>Педагогическая </a:t>
            </a:r>
            <a:r>
              <a:rPr lang="ru-RU" sz="2800" dirty="0" smtClean="0"/>
              <a:t>гостиная</a:t>
            </a:r>
            <a:endParaRPr lang="ru-RU" sz="2800" dirty="0" smtClean="0"/>
          </a:p>
          <a:p>
            <a:pPr algn="ctr"/>
            <a:r>
              <a:rPr lang="ru-RU" sz="3600" dirty="0" smtClean="0"/>
              <a:t> </a:t>
            </a:r>
          </a:p>
          <a:p>
            <a:pPr algn="ctr"/>
            <a:r>
              <a:rPr lang="ru-RU" sz="3600" b="1" dirty="0" smtClean="0"/>
              <a:t>125-летие </a:t>
            </a:r>
          </a:p>
          <a:p>
            <a:pPr algn="ctr"/>
            <a:r>
              <a:rPr lang="ru-RU" sz="3600" b="1" dirty="0" smtClean="0"/>
              <a:t>со Дня рождения </a:t>
            </a:r>
          </a:p>
          <a:p>
            <a:pPr algn="ctr"/>
            <a:r>
              <a:rPr lang="ru-RU" sz="3600" b="1" dirty="0" smtClean="0"/>
              <a:t>Льва Семеновича Выготско</a:t>
            </a:r>
            <a:r>
              <a:rPr lang="ru-RU" sz="3600" dirty="0" smtClean="0"/>
              <a:t>го</a:t>
            </a:r>
            <a:endParaRPr lang="ru-RU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6"/>
          <a:stretch/>
        </p:blipFill>
        <p:spPr bwMode="auto">
          <a:xfrm>
            <a:off x="2788222" y="3993104"/>
            <a:ext cx="3377952" cy="205780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709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psychologos.ru/uploads/articles/652h/4f24ir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692696"/>
            <a:ext cx="3699499" cy="51081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2154" y="753783"/>
            <a:ext cx="3024336" cy="498598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dirty="0" smtClean="0"/>
          </a:p>
          <a:p>
            <a:pPr algn="ctr"/>
            <a:r>
              <a:rPr lang="ru-RU" dirty="0" smtClean="0"/>
              <a:t>Выдающийся ученый, советский психолог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>имя при рождении — </a:t>
            </a:r>
            <a:endParaRPr lang="ru-RU" dirty="0" smtClean="0"/>
          </a:p>
          <a:p>
            <a:pPr algn="ctr"/>
            <a:r>
              <a:rPr lang="ru-RU" i="1" dirty="0" smtClean="0"/>
              <a:t>Лев </a:t>
            </a:r>
            <a:r>
              <a:rPr lang="ru-RU" i="1" dirty="0" err="1"/>
              <a:t>Си́мхович</a:t>
            </a:r>
            <a:r>
              <a:rPr lang="ru-RU" i="1" dirty="0"/>
              <a:t> </a:t>
            </a:r>
            <a:r>
              <a:rPr lang="ru-RU" i="1" dirty="0" err="1" smtClean="0"/>
              <a:t>Вы́годский</a:t>
            </a:r>
            <a:r>
              <a:rPr lang="ru-RU" baseline="30000" dirty="0" smtClean="0">
                <a:hlinkClick r:id="rId3"/>
              </a:rPr>
              <a:t>[</a:t>
            </a:r>
            <a:endParaRPr lang="ru-RU" baseline="30000" dirty="0" smtClean="0"/>
          </a:p>
          <a:p>
            <a:pPr algn="ctr"/>
            <a:endParaRPr lang="ru-RU" i="1" baseline="30000" dirty="0"/>
          </a:p>
          <a:p>
            <a:pPr algn="ctr"/>
            <a:r>
              <a:rPr lang="ru-RU" i="1" dirty="0" smtClean="0"/>
              <a:t>Орша</a:t>
            </a:r>
            <a:r>
              <a:rPr lang="ru-RU" i="1" dirty="0"/>
              <a:t>, </a:t>
            </a:r>
          </a:p>
          <a:p>
            <a:pPr algn="ctr"/>
            <a:r>
              <a:rPr lang="ru-RU" i="1" dirty="0"/>
              <a:t>Могилевская губерния, Витебская область, Беларусь</a:t>
            </a: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17 ноября 1896 – </a:t>
            </a:r>
          </a:p>
          <a:p>
            <a:pPr algn="ctr"/>
            <a:r>
              <a:rPr lang="ru-RU" dirty="0" smtClean="0"/>
              <a:t>11 июня 1934 </a:t>
            </a:r>
          </a:p>
          <a:p>
            <a:pPr algn="ctr"/>
            <a:endParaRPr lang="ru-RU" dirty="0"/>
          </a:p>
          <a:p>
            <a:pPr algn="ctr"/>
            <a:r>
              <a:rPr lang="ru-RU" dirty="0" smtClean="0"/>
              <a:t>37лет 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61574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4664"/>
            <a:ext cx="4120826" cy="2638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5" y="404664"/>
            <a:ext cx="3456385" cy="563231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smtClean="0"/>
              <a:t>Л.С. Выготский с женой Розой </a:t>
            </a:r>
            <a:r>
              <a:rPr lang="ru-RU" sz="2000" dirty="0" err="1" smtClean="0"/>
              <a:t>Ноевной</a:t>
            </a:r>
            <a:r>
              <a:rPr lang="ru-RU" sz="2000" dirty="0" smtClean="0"/>
              <a:t> </a:t>
            </a:r>
            <a:r>
              <a:rPr lang="ru-RU" sz="2000" dirty="0"/>
              <a:t>Смеховой, родившей </a:t>
            </a:r>
            <a:r>
              <a:rPr lang="ru-RU" sz="2000" dirty="0" smtClean="0"/>
              <a:t>за </a:t>
            </a:r>
            <a:r>
              <a:rPr lang="ru-RU" sz="2000" dirty="0"/>
              <a:t>10 лет </a:t>
            </a:r>
            <a:r>
              <a:rPr lang="ru-RU" sz="2000" dirty="0" smtClean="0"/>
              <a:t>брака двух дочерей -  </a:t>
            </a:r>
            <a:r>
              <a:rPr lang="ru-RU" sz="2000" dirty="0"/>
              <a:t>Гиту и </a:t>
            </a:r>
            <a:r>
              <a:rPr lang="ru-RU" sz="2000" dirty="0" smtClean="0"/>
              <a:t>Асю</a:t>
            </a:r>
          </a:p>
          <a:p>
            <a:r>
              <a:rPr lang="ru-RU" sz="2000" dirty="0"/>
              <a:t>Они пошли по стопам отца, посвятив жизнь науке. Старшая дочь, Гита, стала дефектологом и психологом, а младшая, Ася, — биологом. </a:t>
            </a:r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Внучка Льва </a:t>
            </a:r>
            <a:r>
              <a:rPr lang="ru-RU" sz="2000" dirty="0"/>
              <a:t>Семеновича Кравцова Елена Евгеньевна продолжила династию психологов.  Сегодня она возглавляет Институт психологии, который носит имя ее знаменитого </a:t>
            </a:r>
            <a:r>
              <a:rPr lang="ru-RU" sz="2000" dirty="0" smtClean="0"/>
              <a:t>деда</a:t>
            </a:r>
            <a:endParaRPr lang="ru-RU" sz="20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3033" y="3356992"/>
            <a:ext cx="2234744" cy="3154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018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836712"/>
            <a:ext cx="7056784" cy="470898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 smtClean="0"/>
              <a:t>Культурно-историческая теория</a:t>
            </a:r>
          </a:p>
          <a:p>
            <a:pPr algn="ctr"/>
            <a:endParaRPr lang="ru-RU" sz="2400" dirty="0" smtClean="0"/>
          </a:p>
          <a:p>
            <a:pPr algn="ctr"/>
            <a:endParaRPr lang="ru-RU" sz="2400" dirty="0"/>
          </a:p>
          <a:p>
            <a:pPr algn="ctr"/>
            <a:r>
              <a:rPr lang="ru-RU" sz="2400" dirty="0" smtClean="0"/>
              <a:t>раскрывает </a:t>
            </a:r>
            <a:r>
              <a:rPr lang="ru-RU" sz="2400" dirty="0"/>
              <a:t>специфические особенности психического развития социального существа </a:t>
            </a:r>
            <a:endParaRPr lang="ru-RU" sz="2400" dirty="0" smtClean="0"/>
          </a:p>
          <a:p>
            <a:pPr algn="ctr"/>
            <a:endParaRPr lang="ru-RU" sz="2400" dirty="0" smtClean="0"/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стала основанием для появления</a:t>
            </a:r>
            <a:endParaRPr lang="ru-RU" sz="2400" dirty="0"/>
          </a:p>
          <a:p>
            <a:pPr algn="ctr"/>
            <a:endParaRPr lang="ru-RU" sz="2400" dirty="0"/>
          </a:p>
          <a:p>
            <a:pPr algn="ctr"/>
            <a:endParaRPr lang="ru-RU" sz="2400" dirty="0" smtClean="0"/>
          </a:p>
          <a:p>
            <a:pPr algn="ctr"/>
            <a:r>
              <a:rPr lang="ru-RU" sz="2800" b="1" dirty="0" smtClean="0"/>
              <a:t>Культурологический </a:t>
            </a:r>
            <a:r>
              <a:rPr lang="ru-RU" sz="2800" b="1" dirty="0"/>
              <a:t>подход в образовании</a:t>
            </a: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4381236" y="1412776"/>
            <a:ext cx="0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4364396" y="2947540"/>
            <a:ext cx="0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>
            <a:off x="4381236" y="4077072"/>
            <a:ext cx="0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3844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20688"/>
            <a:ext cx="7560840" cy="50167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Л.С. Выготский исследовал </a:t>
            </a:r>
            <a:r>
              <a:rPr lang="ru-RU" sz="2000" b="1" dirty="0" smtClean="0">
                <a:solidFill>
                  <a:srgbClr val="FF0000"/>
                </a:solidFill>
              </a:rPr>
              <a:t>культурную среду                         </a:t>
            </a:r>
            <a:r>
              <a:rPr lang="ru-RU" sz="2000" dirty="0"/>
              <a:t>в историческом срезе и то, </a:t>
            </a:r>
            <a:endParaRPr lang="ru-RU" sz="2000" dirty="0" smtClean="0"/>
          </a:p>
          <a:p>
            <a:pPr algn="ctr"/>
            <a:r>
              <a:rPr lang="ru-RU" sz="2000" dirty="0" smtClean="0"/>
              <a:t>как </a:t>
            </a:r>
            <a:r>
              <a:rPr lang="ru-RU" sz="2000" dirty="0"/>
              <a:t>она влияет </a:t>
            </a:r>
            <a:r>
              <a:rPr lang="ru-RU" sz="2000" dirty="0" smtClean="0"/>
              <a:t>на </a:t>
            </a:r>
            <a:r>
              <a:rPr lang="ru-RU" sz="2000" dirty="0"/>
              <a:t>развитие и становление </a:t>
            </a:r>
            <a:r>
              <a:rPr lang="ru-RU" sz="2000" dirty="0" smtClean="0"/>
              <a:t>личности</a:t>
            </a:r>
          </a:p>
          <a:p>
            <a:pPr algn="ctr"/>
            <a:endParaRPr lang="ru-RU" sz="2000" dirty="0"/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Идея КИТ:</a:t>
            </a:r>
            <a:endParaRPr lang="ru-RU" sz="2000" b="1" dirty="0">
              <a:solidFill>
                <a:srgbClr val="FF0000"/>
              </a:solidFill>
            </a:endParaRPr>
          </a:p>
          <a:p>
            <a:pPr algn="ctr"/>
            <a:r>
              <a:rPr lang="ru-RU" sz="2000" dirty="0"/>
              <a:t>индивид усваивает знаки из внешней среды, благодаря чему в будущем может самостоятельно регулировать своё поведение в соответствии с социальными </a:t>
            </a:r>
            <a:r>
              <a:rPr lang="ru-RU" sz="2000" dirty="0" smtClean="0"/>
              <a:t>нормами</a:t>
            </a:r>
          </a:p>
          <a:p>
            <a:pPr algn="ctr"/>
            <a:endParaRPr lang="ru-RU" sz="2000" dirty="0"/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Ввел понятие ВПФ</a:t>
            </a:r>
          </a:p>
          <a:p>
            <a:pPr algn="ctr"/>
            <a:r>
              <a:rPr lang="ru-RU" sz="2000" dirty="0"/>
              <a:t>С</a:t>
            </a:r>
            <a:r>
              <a:rPr lang="ru-RU" sz="2000" dirty="0" smtClean="0"/>
              <a:t>огласно </a:t>
            </a:r>
            <a:r>
              <a:rPr lang="ru-RU" sz="2000" dirty="0"/>
              <a:t>закону о формировании этих функций, </a:t>
            </a:r>
            <a:r>
              <a:rPr lang="ru-RU" sz="2000" b="1" i="1" dirty="0"/>
              <a:t>главным является взаимодействие ребёнка со взрослыми</a:t>
            </a:r>
            <a:r>
              <a:rPr lang="ru-RU" sz="2000" dirty="0"/>
              <a:t>, которые создают для него социально-культурную среду. И это взаимодействие происходит посредством общения — обмена знаками. 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Банальная истина — с детьми нужно говорить</a:t>
            </a:r>
            <a:r>
              <a:rPr lang="ru-RU" sz="2000" dirty="0">
                <a:solidFill>
                  <a:srgbClr val="FF0000"/>
                </a:solidFill>
              </a:rPr>
              <a:t>.</a:t>
            </a:r>
            <a:endParaRPr lang="ru-RU" sz="20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1921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un9-73.userapi.com/impg/r4iM5OGw4KG5PPuAVekkmq3HfjVO5L8r6F61cQ/Gd7YQgS4_hg.jpg?size=604x396&amp;quality=96&amp;sign=00f742ba54caeeba28861e652aad3343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64704"/>
            <a:ext cx="7839877" cy="5140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39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3685" y="460975"/>
            <a:ext cx="8011471" cy="60631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/>
              <a:t>Культурно-историческая </a:t>
            </a:r>
            <a:r>
              <a:rPr lang="ru-RU" sz="2800" b="1" dirty="0" smtClean="0"/>
              <a:t>концепция</a:t>
            </a:r>
          </a:p>
          <a:p>
            <a:pPr algn="ctr"/>
            <a:endParaRPr lang="ru-RU" sz="2000" b="1" dirty="0" smtClean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0000"/>
                </a:solidFill>
              </a:rPr>
              <a:t>Закон формирования ВПФ </a:t>
            </a:r>
            <a:r>
              <a:rPr lang="ru-RU" sz="2000" dirty="0"/>
              <a:t>(возникновение ВПФ сначала как форма коллективного поведения, лишь потом переходит во внутренние процессы детей)                             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0000"/>
                </a:solidFill>
              </a:rPr>
              <a:t>Закон </a:t>
            </a:r>
            <a:r>
              <a:rPr lang="ru-RU" sz="2000" b="1" dirty="0">
                <a:solidFill>
                  <a:srgbClr val="FF0000"/>
                </a:solidFill>
              </a:rPr>
              <a:t>неравномерности </a:t>
            </a:r>
            <a:r>
              <a:rPr lang="ru-RU" sz="2000" dirty="0"/>
              <a:t>детского развития (</a:t>
            </a:r>
            <a:r>
              <a:rPr lang="ru-RU" sz="2000" dirty="0" smtClean="0"/>
              <a:t>сенситивные </a:t>
            </a:r>
            <a:r>
              <a:rPr lang="ru-RU" sz="2000" dirty="0"/>
              <a:t>периоды</a:t>
            </a:r>
            <a:r>
              <a:rPr lang="ru-RU" sz="20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>
                <a:solidFill>
                  <a:srgbClr val="FF0000"/>
                </a:solidFill>
              </a:rPr>
              <a:t>Закон метаморфозы </a:t>
            </a:r>
            <a:r>
              <a:rPr lang="ru-RU" sz="2000" dirty="0"/>
              <a:t>определяет развитие как последовательное изменение качественных состояний </a:t>
            </a:r>
            <a:r>
              <a:rPr lang="ru-RU" sz="2000" dirty="0" smtClean="0"/>
              <a:t>(</a:t>
            </a:r>
            <a:r>
              <a:rPr lang="ru-RU" sz="2000" dirty="0"/>
              <a:t>структуры сознания)                                                                            </a:t>
            </a:r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0000"/>
                </a:solidFill>
              </a:rPr>
              <a:t>Закон </a:t>
            </a:r>
            <a:r>
              <a:rPr lang="ru-RU" sz="2000" b="1" dirty="0" err="1">
                <a:solidFill>
                  <a:srgbClr val="FF0000"/>
                </a:solidFill>
              </a:rPr>
              <a:t>гетерохронности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развития </a:t>
            </a:r>
            <a:r>
              <a:rPr lang="ru-RU" sz="2000" dirty="0"/>
              <a:t>– психическое развитие не совпадает с биологическим  </a:t>
            </a:r>
            <a:r>
              <a:rPr lang="ru-RU" sz="2000" dirty="0" smtClean="0"/>
              <a:t>(</a:t>
            </a:r>
            <a:r>
              <a:rPr lang="ru-RU" sz="2000" dirty="0"/>
              <a:t>т.е</a:t>
            </a:r>
            <a:r>
              <a:rPr lang="ru-RU" sz="2000" dirty="0" smtClean="0"/>
              <a:t>. имеет </a:t>
            </a:r>
            <a:r>
              <a:rPr lang="ru-RU" sz="2000" dirty="0"/>
              <a:t>свой ритм)                                                                                              </a:t>
            </a:r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0000"/>
                </a:solidFill>
              </a:rPr>
              <a:t>Закон </a:t>
            </a:r>
            <a:r>
              <a:rPr lang="ru-RU" sz="2000" b="1" dirty="0">
                <a:solidFill>
                  <a:srgbClr val="FF0000"/>
                </a:solidFill>
              </a:rPr>
              <a:t>среды </a:t>
            </a:r>
            <a:r>
              <a:rPr lang="ru-RU" sz="2000" dirty="0"/>
              <a:t>определяет роль социальной среды как источника развития                           </a:t>
            </a:r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b="1" dirty="0" smtClean="0">
                <a:solidFill>
                  <a:srgbClr val="FF0000"/>
                </a:solidFill>
              </a:rPr>
              <a:t>Закон </a:t>
            </a:r>
            <a:r>
              <a:rPr lang="ru-RU" sz="2000" b="1" dirty="0">
                <a:solidFill>
                  <a:srgbClr val="FF0000"/>
                </a:solidFill>
              </a:rPr>
              <a:t>ведущей роли обучения </a:t>
            </a:r>
            <a:r>
              <a:rPr lang="ru-RU" sz="2000" dirty="0"/>
              <a:t>для развития </a:t>
            </a:r>
            <a:r>
              <a:rPr lang="ru-RU" sz="2000" dirty="0" smtClean="0"/>
              <a:t>                (</a:t>
            </a:r>
            <a:r>
              <a:rPr lang="ru-RU" sz="2000" dirty="0"/>
              <a:t>движущая сила развития – это обучение</a:t>
            </a:r>
            <a:r>
              <a:rPr lang="ru-RU" sz="2000" dirty="0" smtClean="0"/>
              <a:t>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endParaRPr lang="ru-RU" sz="2000" b="1" dirty="0"/>
          </a:p>
          <a:p>
            <a:pPr algn="ctr"/>
            <a:r>
              <a:rPr lang="ru-RU" sz="2000" b="1" dirty="0">
                <a:solidFill>
                  <a:srgbClr val="FF0000"/>
                </a:solidFill>
              </a:rPr>
              <a:t>ЗАР</a:t>
            </a:r>
            <a:r>
              <a:rPr lang="ru-RU" sz="2000" b="1" dirty="0"/>
              <a:t> – зона актуального развития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ЗБР</a:t>
            </a:r>
            <a:r>
              <a:rPr lang="ru-RU" sz="2000" b="1" dirty="0" smtClean="0"/>
              <a:t> – зона ближайшего развития</a:t>
            </a:r>
          </a:p>
        </p:txBody>
      </p:sp>
    </p:spTree>
    <p:extLst>
      <p:ext uri="{BB962C8B-B14F-4D97-AF65-F5344CB8AC3E}">
        <p14:creationId xmlns:p14="http://schemas.microsoft.com/office/powerpoint/2010/main" val="113656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236" y="404664"/>
            <a:ext cx="8424936" cy="60016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Лев Выготский о </a:t>
            </a:r>
            <a:r>
              <a:rPr lang="ru-RU" sz="2400" b="1" dirty="0" smtClean="0">
                <a:solidFill>
                  <a:srgbClr val="FF0000"/>
                </a:solidFill>
              </a:rPr>
              <a:t>воспитании</a:t>
            </a:r>
            <a:endParaRPr lang="ru-RU" sz="2400" b="1" dirty="0">
              <a:solidFill>
                <a:srgbClr val="FF0000"/>
              </a:solidFill>
            </a:endParaRPr>
          </a:p>
          <a:p>
            <a:endParaRPr lang="ru-RU" sz="2000" dirty="0"/>
          </a:p>
          <a:p>
            <a:pPr algn="ctr"/>
            <a:r>
              <a:rPr lang="ru-RU" sz="2000" b="1" i="1" dirty="0"/>
              <a:t>37 лет всего прожил советский психолог Лев Выготский. </a:t>
            </a:r>
            <a:r>
              <a:rPr lang="ru-RU" sz="2000" b="1" i="1" dirty="0" smtClean="0"/>
              <a:t>                         За </a:t>
            </a:r>
            <a:r>
              <a:rPr lang="ru-RU" sz="2000" b="1" i="1" dirty="0"/>
              <a:t>свою короткую жизнь он внёс огромный вклад в развитие мировой и отечественной психологии. </a:t>
            </a:r>
            <a:r>
              <a:rPr lang="ru-RU" sz="2000" b="1" i="1" dirty="0" smtClean="0"/>
              <a:t>                                                         Вот </a:t>
            </a:r>
            <a:r>
              <a:rPr lang="ru-RU" sz="2000" b="1" i="1" dirty="0"/>
              <a:t>небольшой список его тезисов о </a:t>
            </a:r>
            <a:r>
              <a:rPr lang="ru-RU" sz="2000" b="1" i="1" dirty="0" smtClean="0"/>
              <a:t>воспитании</a:t>
            </a:r>
            <a:endParaRPr lang="ru-RU" sz="2000" b="1" i="1" dirty="0"/>
          </a:p>
          <a:p>
            <a:endParaRPr lang="ru-RU" sz="2000" dirty="0"/>
          </a:p>
          <a:p>
            <a:r>
              <a:rPr lang="ru-RU" sz="2000" dirty="0"/>
              <a:t>1. Уступайте ребенку, чтобы потом взять верх. Позволяйте ему делать то, что он хочет. Возможно, он потеряет интерес. Ведь разрешенный плод уже совсем не </a:t>
            </a:r>
            <a:r>
              <a:rPr lang="ru-RU" sz="2000" dirty="0" smtClean="0"/>
              <a:t>сладок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2. Позвольте ребенку почувствовать себя главным. Чтобы справиться с неуправляемым, надо сделать его главным. Делегировать ему временно полномочия и направить его энергию </a:t>
            </a:r>
            <a:r>
              <a:rPr lang="ru-RU" sz="2000" dirty="0" smtClean="0"/>
              <a:t>      в </a:t>
            </a:r>
            <a:r>
              <a:rPr lang="ru-RU" sz="2000" dirty="0"/>
              <a:t>нужное </a:t>
            </a:r>
            <a:r>
              <a:rPr lang="ru-RU" sz="2000" dirty="0" smtClean="0"/>
              <a:t>русло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3. Даже у трудных есть плюсы и таланты. "Трудновоспитуемые </a:t>
            </a:r>
            <a:r>
              <a:rPr lang="ru-RU" sz="2000" dirty="0" smtClean="0"/>
              <a:t>дети«, по </a:t>
            </a:r>
            <a:r>
              <a:rPr lang="ru-RU" sz="2000" dirty="0"/>
              <a:t>мнению Выготского, особенно </a:t>
            </a:r>
            <a:r>
              <a:rPr lang="ru-RU" sz="2000" dirty="0" smtClean="0"/>
              <a:t>талантливы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049299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4916" y="260648"/>
            <a:ext cx="8640960" cy="63094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Л.С. Выготский о воспитании детей: </a:t>
            </a:r>
          </a:p>
          <a:p>
            <a:endParaRPr lang="ru-RU" sz="2000" dirty="0"/>
          </a:p>
          <a:p>
            <a:r>
              <a:rPr lang="ru-RU" sz="2000" dirty="0"/>
              <a:t>4. Превратите недостаток ребенка в достоинство. " ...Ребенок будет хотеть все видеть, если он близорук, все слышать, если у него аномалия слуха, и хотеть говорить, если у него затруднения в речи или заикание..."</a:t>
            </a:r>
          </a:p>
          <a:p>
            <a:endParaRPr lang="ru-RU" sz="2000" dirty="0" smtClean="0"/>
          </a:p>
          <a:p>
            <a:r>
              <a:rPr lang="ru-RU" sz="2000" dirty="0" smtClean="0"/>
              <a:t>5</a:t>
            </a:r>
            <a:r>
              <a:rPr lang="ru-RU" sz="2000" dirty="0"/>
              <a:t>. Ребенок плохо ведёт себя не просто так. Среда влияет на </a:t>
            </a:r>
            <a:r>
              <a:rPr lang="ru-RU" sz="2000" dirty="0" smtClean="0"/>
              <a:t>поведение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6. Игра - основа взрослой жизни </a:t>
            </a:r>
            <a:r>
              <a:rPr lang="ru-RU" sz="2000" dirty="0" smtClean="0"/>
              <a:t>ребенка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 smtClean="0"/>
              <a:t>7</a:t>
            </a:r>
            <a:r>
              <a:rPr lang="ru-RU" sz="2000" dirty="0"/>
              <a:t>. В раннем возрасте дети не умеют лгать. Они говорят то ,что видят. Дети в раннем детстве не способны к выдумке и </a:t>
            </a:r>
            <a:r>
              <a:rPr lang="ru-RU" sz="2000" dirty="0" smtClean="0"/>
              <a:t>фантазии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8. Позднее развитие также плохо, как </a:t>
            </a:r>
            <a:r>
              <a:rPr lang="ru-RU" sz="2000" dirty="0" smtClean="0"/>
              <a:t>раннее</a:t>
            </a:r>
            <a:endParaRPr lang="ru-RU" sz="2000" dirty="0"/>
          </a:p>
          <a:p>
            <a:endParaRPr lang="ru-RU" sz="2000" dirty="0"/>
          </a:p>
          <a:p>
            <a:r>
              <a:rPr lang="ru-RU" sz="2000" dirty="0"/>
              <a:t>9. Не мешайте ребенку исследовать мир. Мир вещей для маленького непоседы необходим. С их помощью он учится ориентироваться в этом </a:t>
            </a:r>
            <a:r>
              <a:rPr lang="ru-RU" sz="2000" dirty="0" smtClean="0"/>
              <a:t>мире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56639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836711"/>
            <a:ext cx="6912768" cy="452431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dirty="0"/>
              <a:t>Культурологический</a:t>
            </a:r>
            <a:r>
              <a:rPr lang="ru-RU" sz="2400" dirty="0"/>
              <a:t> </a:t>
            </a:r>
            <a:r>
              <a:rPr lang="ru-RU" sz="2400" b="1" dirty="0"/>
              <a:t>подход</a:t>
            </a:r>
            <a:r>
              <a:rPr lang="ru-RU" sz="2400" dirty="0"/>
              <a:t> </a:t>
            </a:r>
          </a:p>
          <a:p>
            <a:pPr algn="ctr"/>
            <a:r>
              <a:rPr lang="ru-RU" sz="2400" dirty="0" smtClean="0"/>
              <a:t>– это </a:t>
            </a:r>
            <a:r>
              <a:rPr lang="ru-RU" sz="2400" b="1" dirty="0"/>
              <a:t>способ </a:t>
            </a:r>
            <a:r>
              <a:rPr lang="ru-RU" sz="2400" dirty="0"/>
              <a:t>организации образовательной деятельности, основанный на использовании комплекса средств и методов, способствующих практической реализации содержания образовательной деятельности и создании специальных педагогических условий, </a:t>
            </a:r>
            <a:r>
              <a:rPr lang="ru-RU" sz="2400" b="1" dirty="0"/>
              <a:t>ориентированных на рассмотрение учащегося в качестве субъекта культуры и наделение его культурными ценностями и принципами культурного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13475862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83768" y="2420888"/>
            <a:ext cx="4392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Спасибо за внимание!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733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175</TotalTime>
  <Words>532</Words>
  <Application>Microsoft Office PowerPoint</Application>
  <PresentationFormat>Экран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DELL</dc:creator>
  <cp:lastModifiedBy>DELL</cp:lastModifiedBy>
  <cp:revision>18</cp:revision>
  <dcterms:created xsi:type="dcterms:W3CDTF">2021-11-10T12:04:17Z</dcterms:created>
  <dcterms:modified xsi:type="dcterms:W3CDTF">2022-06-28T10:53:48Z</dcterms:modified>
</cp:coreProperties>
</file>