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58" r:id="rId3"/>
    <p:sldId id="256" r:id="rId4"/>
    <p:sldId id="257" r:id="rId5"/>
    <p:sldId id="260" r:id="rId6"/>
    <p:sldId id="269" r:id="rId7"/>
    <p:sldId id="266" r:id="rId8"/>
    <p:sldId id="259" r:id="rId9"/>
    <p:sldId id="268" r:id="rId10"/>
    <p:sldId id="262" r:id="rId11"/>
    <p:sldId id="267" r:id="rId12"/>
    <p:sldId id="270" r:id="rId13"/>
    <p:sldId id="263" r:id="rId14"/>
    <p:sldId id="261" r:id="rId15"/>
    <p:sldId id="264" r:id="rId16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4660"/>
  </p:normalViewPr>
  <p:slideViewPr>
    <p:cSldViewPr snapToGrid="0" snapToObjects="1">
      <p:cViewPr varScale="1">
        <p:scale>
          <a:sx n="54" d="100"/>
          <a:sy n="54" d="100"/>
        </p:scale>
        <p:origin x="-5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obd-memorial.ru/flash/" TargetMode="External"/><Relationship Id="rId2" Type="http://schemas.openxmlformats.org/officeDocument/2006/relationships/hyperlink" Target="https://polkrf.ru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hyperlink" Target="http://www.soldat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630429"/>
            <a:ext cx="8987246" cy="280076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4400" b="1" i="0">
                <a:solidFill>
                  <a:srgbClr val="1D1D1B"/>
                </a:solidFill>
                <a:latin typeface="Tomorrow"/>
              </a:defRPr>
            </a:pPr>
            <a:endParaRPr lang="ru-RU" sz="4400" b="1" dirty="0" smtClean="0"/>
          </a:p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sz="44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«Помнить – значит чтить»</a:t>
            </a:r>
          </a:p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 </a:t>
            </a: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80-летию </a:t>
            </a: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 Дня Победы</a:t>
            </a:r>
          </a:p>
          <a:p>
            <a:pPr algn="l">
              <a:defRPr sz="4400" b="1" i="0">
                <a:solidFill>
                  <a:srgbClr val="1D1D1B"/>
                </a:solidFill>
                <a:latin typeface="Tomorrow"/>
              </a:defRPr>
            </a:pP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3507156"/>
            <a:ext cx="7543800" cy="15696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Дементьева Кристина, ученица 8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класса</a:t>
            </a: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МАОУ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СОШ 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 – «Школа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Сколково-Тамбов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Научный руководитель: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Савченко Людмила Ивановна, учитель русского языка и литературы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8-foto-voiny-s-pulemetom-dp-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7246" y="0"/>
            <a:ext cx="5643154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4446" y="250279"/>
            <a:ext cx="8749838" cy="76944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Цель и основные задачи:</a:t>
            </a:r>
            <a:endParaRPr dirty="0">
              <a:solidFill>
                <a:srgbClr val="0070C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62000" y="1650999"/>
            <a:ext cx="7543800" cy="3347323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62000" y="2081550"/>
            <a:ext cx="6985000" cy="83099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Цель: Узнать о судьбе родственников во время Великой Отечественной войны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2742816"/>
            <a:ext cx="6985000" cy="283154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•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Установить, где воевал, в каких частях служил. 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Выяснить дату и место гибели или пропажи без вести.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Узнать о ранениях, наградах и подвигах. 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Получить информацию о месте захоронения. 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Сохранить память о предке и его вкладе в Победу: 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Передать информацию потомкам. 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Почтить память погибших. 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Собрать семейную историю и артефакты.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25500" y="5570374"/>
            <a:ext cx="7543800" cy="1701283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1" name="TextBox 10"/>
          <p:cNvSpPr txBox="1"/>
          <p:nvPr/>
        </p:nvSpPr>
        <p:spPr>
          <a:xfrm>
            <a:off x="967014" y="5570374"/>
            <a:ext cx="1514929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2000" y="6071328"/>
            <a:ext cx="6985000" cy="132343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342900" indent="-342900">
              <a:buAutoNum type="arabicPeriod"/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Сбор информации из семейного архива; </a:t>
            </a:r>
          </a:p>
          <a:p>
            <a:pPr marL="342900" indent="-342900">
              <a:buAutoNum type="arabicPeriod"/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 с архивными документами; </a:t>
            </a:r>
          </a:p>
          <a:p>
            <a:pPr marL="342900" indent="-342900">
              <a:buAutoNum type="arabicPeriod"/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Поиск информации в открытых источниках; </a:t>
            </a:r>
          </a:p>
          <a:p>
            <a:pPr marL="342900" indent="-342900">
              <a:buAutoNum type="arabicPeriod"/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Анализ и систематизация собранной информации;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1358131458_0_4f971_9e37f993_orig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4284" y="0"/>
            <a:ext cx="5476116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97286" y="2540000"/>
            <a:ext cx="9133114" cy="144655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sz="4400" dirty="0" err="1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Великая</a:t>
            </a:r>
            <a:r>
              <a:rPr sz="4400" dirty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sz="4400" dirty="0" err="1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Отечественная</a:t>
            </a:r>
            <a:r>
              <a:rPr sz="4400" dirty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4400" dirty="0" err="1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</a:t>
            </a:r>
            <a:r>
              <a:rPr sz="4400" dirty="0" err="1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ойна</a:t>
            </a:r>
            <a:endParaRPr sz="4400" dirty="0">
              <a:solidFill>
                <a:srgbClr val="0070C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67755" y="4432300"/>
            <a:ext cx="8598876" cy="163121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Великая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Отечественная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война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это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эпоха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которая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навсегда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оставила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след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истории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всего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мира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Она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охватывает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период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с 22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июня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1941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мая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1945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этой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презентации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мы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рассмотрим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личности предков, их военный путь, документы и артефакты, значение моих прадедов для семьи и страны.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1437f0b3b9a914a9ec99bfd5f3d247e5--images-photos-ww-phot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34"/>
            <a:ext cx="5497286" cy="8234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524000"/>
            <a:ext cx="5921829" cy="144655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Мои прадеды, которые воевали</a:t>
            </a:r>
            <a:endParaRPr dirty="0">
              <a:solidFill>
                <a:srgbClr val="0070C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2369" y="3134140"/>
            <a:ext cx="5603632" cy="403187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Нет семьи, которая не потеряла бы на фронте мужа, брата или сына. Тысячи людей прошли через суровые испытания войны, защищая в тяжелейших боях Родину, выстояли и победили. В этот день каждая семья вспоминает своих погибших родственников и скорбит о них. Неизгладимый след оставила война и в истории моей семьи. </a:t>
            </a:r>
          </a:p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Поиском информации о моих прадедушках Трегубове Дмитрии Петровиче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Витютневе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Алексее Филимоновиче я занялась недавно.</a:t>
            </a: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pic>
        <p:nvPicPr>
          <p:cNvPr id="5" name="Рисунок 4" descr="Трегубов Дмитрий Петрович, красноармеец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829" y="653143"/>
            <a:ext cx="3320142" cy="4288971"/>
          </a:xfrm>
          <a:prstGeom prst="rect">
            <a:avLst/>
          </a:prstGeom>
        </p:spPr>
      </p:pic>
      <p:pic>
        <p:nvPicPr>
          <p:cNvPr id="6" name="Рисунок 5" descr="Витютнев Алексей Филимонович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773" y="653143"/>
            <a:ext cx="3216728" cy="428897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453555" y="5257799"/>
            <a:ext cx="35504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Трегубов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Дмитрий Петрович (1911-1943)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269416" y="5257799"/>
            <a:ext cx="4360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Витютнев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Алексей Филимонович (1906-1942)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6683829" y="5257799"/>
            <a:ext cx="332014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10689773" y="5257799"/>
            <a:ext cx="321672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50000" y="959193"/>
            <a:ext cx="7620000" cy="144655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sz="4400" b="1" dirty="0" err="1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Трегубов</a:t>
            </a:r>
            <a:endParaRPr lang="ru-RU" sz="4400" b="1" dirty="0" smtClean="0">
              <a:solidFill>
                <a:srgbClr val="0070C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sz="44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44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Дмитрий Петрович </a:t>
            </a:r>
            <a:endParaRPr dirty="0">
              <a:solidFill>
                <a:srgbClr val="0070C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534150" y="2984500"/>
            <a:ext cx="12700" cy="30480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350000" y="317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350000" y="29210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 dirty="0"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rPr dirty="0"/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731000" y="3359150"/>
            <a:ext cx="571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6350000" y="5080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350000" y="4813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731000" y="5264150"/>
            <a:ext cx="571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493000" y="2705556"/>
            <a:ext cx="6985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Дата и место рождения, смерти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93000" y="3175000"/>
            <a:ext cx="6985000" cy="218521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Родился в 1911 году в селе Пахотный Угол Бондарского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района Тамбовской губернии. После войны на него приходила похоронка, что он погиб в бою 24 января 1943 года, похоронен в Калининской области (в последующие годы Псковская область), Великолукского района, деревня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Марково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13" name="TextBox 12"/>
          <p:cNvSpPr txBox="1"/>
          <p:nvPr/>
        </p:nvSpPr>
        <p:spPr>
          <a:xfrm>
            <a:off x="7493000" y="5104943"/>
            <a:ext cx="6985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 время войны он был стрелком.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02500" y="5550714"/>
            <a:ext cx="6985000" cy="160043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Д.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Марково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сегодняшнее время не существует, но братское захоронение сохранено, а имя моего прадеда на стелах не найдено. Он попал в число неучтённых или «потерявшихся» при составлении перезахоронения. </a:t>
            </a: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pic>
        <p:nvPicPr>
          <p:cNvPr id="15" name="Рисунок 14" descr="Трегубов Дмитрий Петрович, красноармеец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150429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501993"/>
            <a:ext cx="7543800" cy="212365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Стела </a:t>
            </a:r>
            <a:endParaRPr lang="ru-RU" dirty="0" smtClean="0">
              <a:solidFill>
                <a:srgbClr val="0070C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 </a:t>
            </a:r>
            <a:r>
              <a:rPr lang="ru-RU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месте братского захоронения</a:t>
            </a:r>
            <a:endParaRPr dirty="0">
              <a:solidFill>
                <a:srgbClr val="0070C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3750439"/>
            <a:ext cx="7543800" cy="2554545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Мы сделали запрос в Великолукский военкомат об увековечении имени прадеда на воинском захоронении с распечаткой донесения из ОБД "Мемориал" и копией страницы из Книги памяти. Через время на сайте г. Великие Луки выложили фотографию стелы с именем моего прадедушки. Братское воинское захоронение благоустроено и содержится в порядке. Общее количество захороненных по паспорту захоронения – 1123, но с каждым годом это число растет.</a:t>
            </a:r>
          </a:p>
        </p:txBody>
      </p:sp>
      <p:pic>
        <p:nvPicPr>
          <p:cNvPr id="6" name="Рисунок 5" descr="стела д. Марково ппп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9970" y="0"/>
            <a:ext cx="615043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72200" y="235918"/>
            <a:ext cx="8128000" cy="144655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sz="4400" b="1" dirty="0" err="1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Витютнев</a:t>
            </a:r>
            <a:r>
              <a:rPr lang="ru-RU" sz="4400" b="1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u-RU" sz="4400" b="1" dirty="0" smtClean="0">
              <a:solidFill>
                <a:schemeClr val="accent5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sz="4400" b="1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Алексей </a:t>
            </a:r>
            <a:r>
              <a:rPr lang="ru-RU" sz="4400" b="1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Филимонович </a:t>
            </a:r>
            <a:endParaRPr dirty="0">
              <a:solidFill>
                <a:schemeClr val="accent5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534150" y="2984500"/>
            <a:ext cx="12700" cy="30480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350000" y="317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350000" y="29210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 dirty="0"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rPr dirty="0"/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731000" y="3359150"/>
            <a:ext cx="571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6350000" y="5080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350000" y="4813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731000" y="5264150"/>
            <a:ext cx="571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315200" y="1682468"/>
            <a:ext cx="6985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Дата и место рождения, смерти</a:t>
            </a:r>
            <a:endParaRPr sz="24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02500" y="2279233"/>
            <a:ext cx="6985000" cy="280076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Родился в 1906 году в с.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Рожковка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Софинского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c/c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Рудовского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района Тамбовской губернии. 6 апреля 1942 года прадед попал в плен, а 17 апреля по распределению был направлен в лазарет, 30 апреля этого же года умер. Место захоронения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Проскуров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Город с 1954 года переименован в Хмельницкий, административный центр Хмельницкой области.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13" name="TextBox 12"/>
          <p:cNvSpPr txBox="1"/>
          <p:nvPr/>
        </p:nvSpPr>
        <p:spPr>
          <a:xfrm>
            <a:off x="7302500" y="4501802"/>
            <a:ext cx="6985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концлагере «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Шталаг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355» (нем.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Stalag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355)</a:t>
            </a:r>
            <a:endParaRPr sz="24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02500" y="5080000"/>
            <a:ext cx="6985000" cy="286232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Витютневе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Алексее Филимоновиче нам было известно лишь то, что он пропал без вести. Только несколько лет назад на сайте «Память народа» нашла документ из концлагеря. </a:t>
            </a:r>
          </a:p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Шталаг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355 (нем.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Stalag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355) – немецкий лагерь для военнопленных периода Второй мировой войны, в разное время располагавшийся на Украине и в Германии. Был создан в январе 1942 года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Проскурове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находился там до ноября 1943 года</a:t>
            </a:r>
          </a:p>
        </p:txBody>
      </p:sp>
      <p:pic>
        <p:nvPicPr>
          <p:cNvPr id="16" name="Рисунок 15" descr="Витютнев Алексей Филимонович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17220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30" y="0"/>
            <a:ext cx="14170070" cy="37011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701142"/>
            <a:ext cx="14605000" cy="70788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sz="4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Концлагерь «</a:t>
            </a:r>
            <a:r>
              <a:rPr lang="ru-RU" sz="4000" b="1" dirty="0" err="1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Шталаг</a:t>
            </a:r>
            <a:r>
              <a:rPr lang="ru-RU" sz="4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355» (нем. </a:t>
            </a:r>
            <a:r>
              <a:rPr lang="ru-RU" sz="4000" b="1" dirty="0" err="1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Stalag</a:t>
            </a:r>
            <a:r>
              <a:rPr lang="ru-RU" sz="4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355)</a:t>
            </a:r>
            <a:endParaRPr sz="4000"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073150" y="4508500"/>
            <a:ext cx="12700" cy="33020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889000" y="47625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9000" y="45085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 dirty="0"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rPr dirty="0"/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270000" y="49466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89000" y="5969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9000" y="5702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70000" y="6153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89000" y="7239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89000" y="6972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3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70000" y="7423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905000" y="4381500"/>
            <a:ext cx="12700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Расположение лагеря</a:t>
            </a:r>
            <a:endParaRPr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87500" y="4706441"/>
            <a:ext cx="13017500" cy="132343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Лагерь первоначально располагался в предместье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Проскурова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Раково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территории бывшего военного городка в Украине. По периметру он был обнесён колючей проволокой и разбит на квадраты, между которыми было оставлено пространство для проезда повозок. Штрафной изолятор отделялся от общей зоны лагеря двумя рядами колючей проволоки и охранялся отдельной командой.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05000" y="5778500"/>
            <a:ext cx="12700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Распорядок</a:t>
            </a:r>
            <a:endParaRPr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70000" y="6083300"/>
            <a:ext cx="13017500" cy="132343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Кормили пленных дважды в день: утром выдавали около 100 граммов суррогатного хлеба, в обед — черпак баланды. Некоторое время в лагере содержались евреи, вывезенные затем для уничтожения. В качестве обслуживающего персонала в лагере работали полицаи, для охраны лагеря были также задействованы румынские солдаты.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05000" y="7162800"/>
            <a:ext cx="12700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настоящее время</a:t>
            </a:r>
            <a:endParaRPr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70000" y="7543800"/>
            <a:ext cx="13335000" cy="12618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концлагере за годы оккупации было уничтожено около 65 тысяч человек. Позже, на месте расположения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талага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был установлен монумент в память о жертвах нацизма, погибших в лагере.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pic>
        <p:nvPicPr>
          <p:cNvPr id="21" name="Рисунок 20" descr="LzCjdy1qEb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7612244" cy="37011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6657" y="445371"/>
            <a:ext cx="5667829" cy="212365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Документ из концлагеря «</a:t>
            </a:r>
            <a:r>
              <a:rPr lang="ru-RU" sz="4400" b="1" dirty="0" err="1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Шталаг</a:t>
            </a:r>
            <a:r>
              <a:rPr lang="ru-RU" sz="44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355»</a:t>
            </a:r>
            <a:endParaRPr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6657" y="2953657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13657" y="3611157"/>
            <a:ext cx="3530600" cy="129266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Карточка моего прадеда из концлагеря, найденная в архивах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интернет-ресурсов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pic>
        <p:nvPicPr>
          <p:cNvPr id="11" name="Рисунок 10" descr="документ из концлагеря сс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743" y="0"/>
            <a:ext cx="10319657" cy="8229600"/>
          </a:xfrm>
          <a:prstGeom prst="rect">
            <a:avLst/>
          </a:prstGeom>
        </p:spPr>
      </p:pic>
      <p:sp>
        <p:nvSpPr>
          <p:cNvPr id="14" name="Rounded Rectangle 3"/>
          <p:cNvSpPr/>
          <p:nvPr/>
        </p:nvSpPr>
        <p:spPr>
          <a:xfrm>
            <a:off x="286657" y="5519057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Здесь указаны даты когда попал в плен, в лазарет и его дата смерти.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057" y="470807"/>
            <a:ext cx="6581112" cy="76944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dirty="0" err="1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Жизнь</a:t>
            </a:r>
            <a:r>
              <a:rPr dirty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dirty="0" err="1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</a:t>
            </a:r>
            <a:r>
              <a:rPr dirty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dirty="0" err="1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фронте</a:t>
            </a:r>
            <a:endParaRPr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2057" y="1690007"/>
            <a:ext cx="6350000" cy="224676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Жизнь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фронте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была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полна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лишений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страданий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Солдаты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сталкивались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трудностями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каждом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шагу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нехватка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еды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холод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постоянные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стрессы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боёв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Тем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менее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этот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период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также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стал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временем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невероятной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стойкости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мужества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Многие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солдаты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перешли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боевых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действий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занятиям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культурной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чтению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книг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созданию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писем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родных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5686" y="4192814"/>
            <a:ext cx="6350000" cy="19389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фронте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существовала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дружба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братство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между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солдатами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Они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поддерживали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друг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друга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даже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самые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трудные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времена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что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помогало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им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сохранять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душевное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спокойствие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Каждый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шаг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каждая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кроха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пищи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письмо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фронта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становились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важной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частью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помогали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верить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победу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" name="Рисунок 5" descr="Санинструктор_Анна_Соколова_перевязывает_раненого_на_Орловско-Курском_направлении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686" y="0"/>
            <a:ext cx="7456714" cy="4192814"/>
          </a:xfrm>
          <a:prstGeom prst="rect">
            <a:avLst/>
          </a:prstGeom>
        </p:spPr>
      </p:pic>
      <p:pic>
        <p:nvPicPr>
          <p:cNvPr id="8" name="Рисунок 7" descr="i-800x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3686" y="3995057"/>
            <a:ext cx="7456714" cy="4234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9016" y="387950"/>
            <a:ext cx="4872328" cy="144655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Треугольное письмо</a:t>
            </a:r>
            <a:endParaRPr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9015" y="2056217"/>
            <a:ext cx="5334000" cy="307776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последнее письмо моего прадеда с фронта. Военные письма назывались «треугольниками». Такая форма была выбрана из-за дефицита конвертов, которых на фронте не было. Чаще всего писали карандашом, потому что добыть чернила было сложно. Это письмо является нашей семейной реликвией.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54486" y="5133983"/>
            <a:ext cx="8534399" cy="70788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Последнее письмо с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фронта</a:t>
            </a:r>
          </a:p>
          <a:p>
            <a:pPr algn="ctr"/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Витютнева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Алексея Филимоновича своей семье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Изображение п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7928" y="387950"/>
            <a:ext cx="4240957" cy="4260250"/>
          </a:xfrm>
          <a:prstGeom prst="rect">
            <a:avLst/>
          </a:prstGeom>
        </p:spPr>
      </p:pic>
      <p:pic>
        <p:nvPicPr>
          <p:cNvPr id="14" name="Рисунок 13" descr="Изображение0001цы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3015" y="387950"/>
            <a:ext cx="4240957" cy="4321009"/>
          </a:xfrm>
          <a:prstGeom prst="rect">
            <a:avLst/>
          </a:prstGeom>
        </p:spPr>
      </p:pic>
      <p:pic>
        <p:nvPicPr>
          <p:cNvPr id="15" name="Рисунок 14" descr="pismo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08959"/>
            <a:ext cx="5301343" cy="3534228"/>
          </a:xfrm>
          <a:prstGeom prst="rect">
            <a:avLst/>
          </a:prstGeom>
        </p:spPr>
      </p:pic>
      <p:cxnSp>
        <p:nvCxnSpPr>
          <p:cNvPr id="17" name="Прямая соединительная линия 16"/>
          <p:cNvCxnSpPr/>
          <p:nvPr/>
        </p:nvCxnSpPr>
        <p:spPr>
          <a:xfrm flipH="1">
            <a:off x="5954486" y="4980800"/>
            <a:ext cx="853439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2187" y="351692"/>
            <a:ext cx="4077670" cy="212365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Из семейного архива</a:t>
            </a:r>
            <a:endParaRPr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9015" y="2938590"/>
            <a:ext cx="3870842" cy="246221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Помимо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письма и фотографии у нас также хранятся паспорт прадедушки и удостоверение семьи военнослужащего на право получения пособия.</a:t>
            </a: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9015" y="4888238"/>
            <a:ext cx="3647685" cy="70788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r"/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Документы </a:t>
            </a:r>
            <a:r>
              <a:rPr lang="ru-RU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Витютнева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Алексея Филимоновича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429015" y="2938590"/>
            <a:ext cx="387084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 descr="photo_5287680005456916096_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453744" y="-947058"/>
            <a:ext cx="8229600" cy="10123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0000" y="4408714"/>
            <a:ext cx="11430000" cy="76944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dirty="0" err="1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Память</a:t>
            </a:r>
            <a:r>
              <a:rPr dirty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о </a:t>
            </a:r>
            <a:r>
              <a:rPr dirty="0" err="1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героях</a:t>
            </a:r>
            <a:endParaRPr dirty="0">
              <a:solidFill>
                <a:srgbClr val="00B0F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270000" y="5143499"/>
            <a:ext cx="3657600" cy="2554545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5308600" y="5080000"/>
            <a:ext cx="3657600" cy="2618044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9347200" y="5079999"/>
            <a:ext cx="3657600" cy="2618045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270000" y="5207000"/>
            <a:ext cx="3530600" cy="19389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Выдающиеся герои великих исторических событий, участники переломных моментов истории – наши деды и прадеды! 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35600" y="5207000"/>
            <a:ext cx="3530600" cy="163121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Их время было временем сражений. Они боролись за наше счастье, за то, чтобы мы сейчас жили в мире и спокойствии!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47200" y="5143500"/>
            <a:ext cx="3530600" cy="255454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Пусть те немногие участники Великой Отечественной войны видят и знают, что их дело, их подвиги были не напрасны, что память о них не угасла, и отблески тех боевых лет будут освещать путь новых поколений.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94370d44-c46e-5ce0-b823-a2cdf44f9c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4630400" cy="4408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2500" y="1079500"/>
            <a:ext cx="12700000" cy="76944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dirty="0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</a:t>
            </a:r>
            <a:r>
              <a:rPr lang="ru-RU" dirty="0" err="1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ыводы</a:t>
            </a:r>
            <a:r>
              <a:rPr lang="ru-RU" dirty="0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endParaRPr dirty="0">
              <a:solidFill>
                <a:srgbClr val="00B0F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762000" y="2349500"/>
            <a:ext cx="2540000" cy="1270000"/>
          </a:xfrm>
          <a:prstGeom prst="roundRect">
            <a:avLst>
              <a:gd name="adj" fmla="val 1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3492500" y="3613150"/>
            <a:ext cx="101600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016000" y="25146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92500" y="2546171"/>
            <a:ext cx="9906000" cy="129266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Презентация о моих предках, участвовавших в Великой Отечественной войне, позволила мне не только углубиться в историю моей семьи, но и осознать масштаб трагедии и героизма, которые пережил наш народ. </a:t>
            </a: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8" name="Rounded Rectangle 7"/>
          <p:cNvSpPr/>
          <p:nvPr/>
        </p:nvSpPr>
        <p:spPr>
          <a:xfrm>
            <a:off x="762000" y="3746500"/>
            <a:ext cx="4445000" cy="1524000"/>
          </a:xfrm>
          <a:prstGeom prst="roundRect">
            <a:avLst>
              <a:gd name="adj" fmla="val 1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5397500" y="5264150"/>
            <a:ext cx="82550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16000" y="40386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97500" y="4038600"/>
            <a:ext cx="8001000" cy="190821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Благодаря собранным документам, фотографиям и воспоминаниям родственников, я смогла воссоздать образ моих предков, понять их вклад в Победу и почувствовать гордость за их мужество и стойкость. </a:t>
            </a:r>
          </a:p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13" name="Rounded Rectangle 12"/>
          <p:cNvSpPr/>
          <p:nvPr/>
        </p:nvSpPr>
        <p:spPr>
          <a:xfrm>
            <a:off x="762000" y="5397500"/>
            <a:ext cx="6350000" cy="1778000"/>
          </a:xfrm>
          <a:prstGeom prst="roundRect">
            <a:avLst>
              <a:gd name="adj" fmla="val 1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16000" y="58166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66000" y="5397500"/>
            <a:ext cx="6096000" cy="221599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 над презентацией стала для меня способом почтить их память и передать эту историю будущим поколениям, чтобы они помнили о цене мира и о подвиге тех, кто его защитил. Важно помнить, что каждый предок – это часть истории нашей страны, и сохранение этой памяти – наш долг.</a:t>
            </a:r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50371" y="720968"/>
            <a:ext cx="9200940" cy="41549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4400" b="1" i="0">
                <a:solidFill>
                  <a:srgbClr val="1D1D1B"/>
                </a:solidFill>
                <a:latin typeface="Tomorrow"/>
              </a:defRPr>
            </a:pPr>
            <a:r>
              <a:rPr lang="ru-RU" sz="4400" b="1" dirty="0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Ресурсы, которые помогли найти родственников-участников и осуществить поиск погибших и пропавших в ВОВ:</a:t>
            </a:r>
          </a:p>
          <a:p>
            <a:pPr algn="r">
              <a:defRPr sz="4400" b="1" i="0">
                <a:solidFill>
                  <a:srgbClr val="1D1D1B"/>
                </a:solidFill>
                <a:latin typeface="Tomorrow"/>
              </a:defRPr>
            </a:pPr>
            <a:endParaRPr dirty="0"/>
          </a:p>
        </p:txBody>
      </p:sp>
      <p:sp>
        <p:nvSpPr>
          <p:cNvPr id="4" name="Rounded Rectangle 3"/>
          <p:cNvSpPr/>
          <p:nvPr/>
        </p:nvSpPr>
        <p:spPr>
          <a:xfrm>
            <a:off x="1073150" y="4508500"/>
            <a:ext cx="12700" cy="33020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889000" y="47625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9000" y="45085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270000" y="49466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89000" y="5969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9000" y="5702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70000" y="6153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89000" y="7239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0EAEA"/>
          </a:solidFill>
          <a:ln w="12700">
            <a:solidFill>
              <a:srgbClr val="D6D0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89000" y="6972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200">
                <a:solidFill>
                  <a:srgbClr val="61615C"/>
                </a:solidFill>
                <a:latin typeface="Tomorrow"/>
              </a:defRPr>
            </a:pPr>
            <a:r>
              <a:t>3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70000" y="7423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6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905000" y="4189909"/>
            <a:ext cx="12700000" cy="80021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Бессмертный полк России</a:t>
            </a:r>
          </a:p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15" name="TextBox 14"/>
          <p:cNvSpPr txBox="1"/>
          <p:nvPr/>
        </p:nvSpPr>
        <p:spPr>
          <a:xfrm>
            <a:off x="1905000" y="4595674"/>
            <a:ext cx="12700000" cy="187743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Общероссийское общественное гражданско-патриотического движение «Бессмертный полк России» собирает истории об участниках Великой Отечественной войны. База пополняется ежедневно. Здесь можно не только добавить своего солдата-ветерана во всероссийскую «копилку», но и осуществить поиск по уже существующим. Сайт: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polkrf.ru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, дата обращения: 09.06.2021г.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16" name="TextBox 15"/>
          <p:cNvSpPr txBox="1"/>
          <p:nvPr/>
        </p:nvSpPr>
        <p:spPr>
          <a:xfrm>
            <a:off x="1905000" y="5702300"/>
            <a:ext cx="12700000" cy="113877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Обобщенный банк данных «Мемориал»</a:t>
            </a:r>
          </a:p>
          <a:p>
            <a:pPr>
              <a:defRPr sz="2200" b="1" i="0">
                <a:solidFill>
                  <a:srgbClr val="61615C"/>
                </a:solidFill>
                <a:latin typeface="Tomorrow"/>
              </a:defRPr>
            </a:pPr>
            <a:endParaRPr lang="ru-RU" sz="2200" b="1" dirty="0" smtClean="0"/>
          </a:p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17" name="TextBox 16"/>
          <p:cNvSpPr txBox="1"/>
          <p:nvPr/>
        </p:nvSpPr>
        <p:spPr>
          <a:xfrm>
            <a:off x="1905000" y="6038671"/>
            <a:ext cx="12700000" cy="132343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Обобщенный банк данных содержит информацию о защитниках Отечества, погибших и пропавших без вести в период Великой Отечественной войны и послевоенный период. Работа была проделана масштабная. Содержащаяся в них персональная информация составила более 20 млн. записей. Сайт: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  <a:hlinkClick r:id="rId3" tooltip="Обобщенных банк данных Мемориал"/>
              </a:rPr>
              <a:t>obd-memorial.ru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дата обращения: 28.01.2022г.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05000" y="7162800"/>
            <a:ext cx="12700000" cy="80021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defRPr sz="2200" b="1" i="0">
                <a:solidFill>
                  <a:srgbClr val="61615C"/>
                </a:solidFill>
                <a:latin typeface="Tomorrow"/>
              </a:defRPr>
            </a:pPr>
            <a:r>
              <a:rPr lang="ru-RU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Soldat.ru</a:t>
            </a:r>
            <a:r>
              <a:rPr lang="ru-RU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» — база данных погибших в ВОВ</a:t>
            </a:r>
          </a:p>
          <a:p>
            <a:pPr algn="l">
              <a:defRPr sz="2200" b="1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sp>
        <p:nvSpPr>
          <p:cNvPr id="19" name="TextBox 18"/>
          <p:cNvSpPr txBox="1"/>
          <p:nvPr/>
        </p:nvSpPr>
        <p:spPr>
          <a:xfrm>
            <a:off x="1905000" y="7543800"/>
            <a:ext cx="12700000" cy="12618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800" b="0" i="0">
                <a:solidFill>
                  <a:srgbClr val="61615C"/>
                </a:solidFill>
                <a:latin typeface="Tomorrow"/>
              </a:defRPr>
            </a:pPr>
            <a:r>
              <a:rPr lang="ru-RU" dirty="0" smtClean="0"/>
              <a:t>     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Солдат.ru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— старейший портал российского Интернета по установлению судеб погибших и пропавших без вести военнослужащих и розыску их близких. Сайт: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soldat.ru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, дата обращения: 09.06.2021г.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 sz="1800" b="0" i="0">
                <a:solidFill>
                  <a:srgbClr val="61615C"/>
                </a:solidFill>
                <a:latin typeface="Tomorrow"/>
              </a:defRPr>
            </a:pPr>
            <a:endParaRPr lang="ru-RU" dirty="0" smtClean="0"/>
          </a:p>
          <a:p>
            <a:pPr algn="l">
              <a:defRPr sz="1800" b="0" i="0">
                <a:solidFill>
                  <a:srgbClr val="61615C"/>
                </a:solidFill>
                <a:latin typeface="Tomorrow"/>
              </a:defRPr>
            </a:pPr>
            <a:endParaRPr dirty="0"/>
          </a:p>
        </p:txBody>
      </p:sp>
      <p:pic>
        <p:nvPicPr>
          <p:cNvPr id="20" name="Рисунок 19" descr="58329fd6-df67-55bf-8300-fbd2f548ed0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0569" y="1"/>
            <a:ext cx="5679831" cy="37359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1407</Words>
  <Application>Microsoft Office PowerPoint</Application>
  <PresentationFormat>Произвольный</PresentationFormat>
  <Paragraphs>111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/>
  <cp:keywords/>
  <dc:description>generated using python-pptx</dc:description>
  <cp:lastModifiedBy>Ludmila</cp:lastModifiedBy>
  <cp:revision>47</cp:revision>
  <dcterms:created xsi:type="dcterms:W3CDTF">2013-01-27T09:14:16Z</dcterms:created>
  <dcterms:modified xsi:type="dcterms:W3CDTF">2025-03-10T15:21:13Z</dcterms:modified>
  <cp:category/>
</cp:coreProperties>
</file>