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5C65F6-B73B-46CB-B98E-263EA69EABA7}" type="datetimeFigureOut">
              <a:rPr lang="ru-RU" smtClean="0"/>
              <a:t>27.05.2026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C06922-A0D7-4F9D-847B-371E79B9282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C06922-A0D7-4F9D-847B-371E79B92829}" type="slidenum">
              <a:rPr lang="ru-RU" smtClean="0"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7C06922-A0D7-4F9D-847B-371E79B92829}" type="slidenum">
              <a:rPr lang="ru-RU" smtClean="0"/>
              <a:t>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27.05.2026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533400"/>
            <a:ext cx="6852596" cy="1383432"/>
          </a:xfrm>
        </p:spPr>
        <p:txBody>
          <a:bodyPr/>
          <a:lstStyle/>
          <a:p>
            <a:r>
              <a:rPr lang="ru-RU" dirty="0" smtClean="0"/>
              <a:t>Единство России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Классный час </a:t>
            </a:r>
          </a:p>
          <a:p>
            <a:r>
              <a:rPr lang="ru-RU" dirty="0" smtClean="0"/>
              <a:t>Подготовила: </a:t>
            </a:r>
            <a:r>
              <a:rPr lang="ru-RU" dirty="0" err="1" smtClean="0"/>
              <a:t>Бардакова</a:t>
            </a:r>
            <a:r>
              <a:rPr lang="ru-RU" dirty="0" smtClean="0"/>
              <a:t> О.М.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776864" cy="1130384"/>
          </a:xfrm>
        </p:spPr>
        <p:txBody>
          <a:bodyPr>
            <a:noAutofit/>
          </a:bodyPr>
          <a:lstStyle/>
          <a:p>
            <a:r>
              <a:rPr lang="ru-RU" sz="2000" u="sng" dirty="0" smtClean="0"/>
              <a:t>Цель:</a:t>
            </a:r>
            <a:r>
              <a:rPr lang="ru-RU" sz="2000" b="0" dirty="0" smtClean="0"/>
              <a:t> сформировать у учащихся понимание </a:t>
            </a:r>
            <a:r>
              <a:rPr lang="ru-RU" sz="2000" b="0" dirty="0" smtClean="0"/>
              <a:t>значимости</a:t>
            </a:r>
            <a:r>
              <a:rPr lang="ru-RU" sz="2000" b="0" dirty="0" smtClean="0"/>
              <a:t> единства народов России, </a:t>
            </a:r>
            <a:r>
              <a:rPr lang="ru-RU" sz="2000" b="0" dirty="0" smtClean="0"/>
              <a:t>воспитать</a:t>
            </a:r>
            <a:r>
              <a:rPr lang="ru-RU" sz="2000" b="0" dirty="0" smtClean="0"/>
              <a:t> чувство </a:t>
            </a:r>
            <a:r>
              <a:rPr lang="ru-RU" sz="2000" b="0" dirty="0" smtClean="0"/>
              <a:t/>
            </a:r>
            <a:br>
              <a:rPr lang="ru-RU" sz="2000" b="0" dirty="0" smtClean="0"/>
            </a:br>
            <a:r>
              <a:rPr lang="ru-RU" sz="2000" b="0" dirty="0" smtClean="0"/>
              <a:t>патриотизма</a:t>
            </a:r>
            <a:r>
              <a:rPr lang="ru-RU" sz="2000" b="0" dirty="0" smtClean="0"/>
              <a:t> </a:t>
            </a:r>
            <a:r>
              <a:rPr lang="ru-RU" sz="2000" b="0" dirty="0" smtClean="0"/>
              <a:t>и гражданской</a:t>
            </a:r>
            <a:r>
              <a:rPr lang="ru-RU" sz="2000" b="0" dirty="0" smtClean="0"/>
              <a:t> ответственности.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1609416"/>
            <a:ext cx="8208912" cy="4846320"/>
          </a:xfrm>
        </p:spPr>
        <p:txBody>
          <a:bodyPr/>
          <a:lstStyle/>
          <a:p>
            <a:pPr>
              <a:buNone/>
            </a:pPr>
            <a:r>
              <a:rPr lang="ru-RU" b="1" u="sng" dirty="0" smtClean="0"/>
              <a:t>Задачи:</a:t>
            </a:r>
            <a:endParaRPr lang="ru-RU" u="sng" dirty="0" smtClean="0"/>
          </a:p>
          <a:p>
            <a:r>
              <a:rPr lang="ru-RU" dirty="0" smtClean="0"/>
              <a:t>познакомить с историческими примерами           единения народа в трудные периоды истории      России;</a:t>
            </a:r>
          </a:p>
          <a:p>
            <a:r>
              <a:rPr lang="ru-RU" dirty="0" smtClean="0"/>
              <a:t>развить</a:t>
            </a:r>
            <a:r>
              <a:rPr lang="ru-RU" dirty="0" smtClean="0"/>
              <a:t> умение анализировать исторические и </a:t>
            </a:r>
            <a:r>
              <a:rPr lang="ru-RU" dirty="0" smtClean="0"/>
              <a:t>   современные</a:t>
            </a:r>
            <a:r>
              <a:rPr lang="ru-RU" dirty="0" smtClean="0"/>
              <a:t> события, делать </a:t>
            </a:r>
            <a:r>
              <a:rPr lang="ru-RU" dirty="0" smtClean="0"/>
              <a:t>выводы;</a:t>
            </a:r>
            <a:endParaRPr lang="ru-RU" dirty="0" smtClean="0"/>
          </a:p>
          <a:p>
            <a:r>
              <a:rPr lang="ru-RU" dirty="0" smtClean="0"/>
              <a:t>сплотить классный коллектив;</a:t>
            </a:r>
          </a:p>
          <a:p>
            <a:r>
              <a:rPr lang="ru-RU" dirty="0" smtClean="0"/>
              <a:t>воспитать уважение к культурным и </a:t>
            </a:r>
            <a:r>
              <a:rPr lang="ru-RU" dirty="0" smtClean="0"/>
              <a:t>религиозным</a:t>
            </a:r>
            <a:r>
              <a:rPr lang="ru-RU" dirty="0" smtClean="0"/>
              <a:t> традициям народов России.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628800"/>
            <a:ext cx="8640960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732696"/>
          </a:xfrm>
        </p:spPr>
        <p:txBody>
          <a:bodyPr/>
          <a:lstStyle/>
          <a:p>
            <a:pPr algn="ctr"/>
            <a:r>
              <a:rPr lang="ru-RU" dirty="0" smtClean="0"/>
              <a:t>История единения</a:t>
            </a:r>
            <a:endParaRPr lang="ru-RU" dirty="0"/>
          </a:p>
        </p:txBody>
      </p:sp>
      <p:pic>
        <p:nvPicPr>
          <p:cNvPr id="2053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412776"/>
            <a:ext cx="5112569" cy="3552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539552" y="5229200"/>
            <a:ext cx="7128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Смутное время (начало XVII века)</a:t>
            </a:r>
            <a:r>
              <a:rPr lang="ru-RU" dirty="0" smtClean="0"/>
              <a:t>: роль народного ополчения </a:t>
            </a:r>
            <a:endParaRPr lang="ru-RU" dirty="0" smtClean="0"/>
          </a:p>
          <a:p>
            <a:r>
              <a:rPr lang="ru-RU" dirty="0" smtClean="0"/>
              <a:t>под</a:t>
            </a:r>
            <a:r>
              <a:rPr lang="ru-RU" dirty="0" smtClean="0"/>
              <a:t> руководством Кузьмы Минина и Дмитрия Пожарского в </a:t>
            </a:r>
            <a:endParaRPr lang="ru-RU" dirty="0" smtClean="0"/>
          </a:p>
          <a:p>
            <a:r>
              <a:rPr lang="ru-RU" dirty="0" smtClean="0"/>
              <a:t>освобождении</a:t>
            </a:r>
            <a:r>
              <a:rPr lang="ru-RU" dirty="0" smtClean="0"/>
              <a:t> Москвы от польских интервентов.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620688"/>
            <a:ext cx="7239000" cy="5835048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Отечественная война 1812 года</a:t>
            </a:r>
            <a:r>
              <a:rPr lang="ru-RU" dirty="0" smtClean="0"/>
              <a:t>: 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объединение</a:t>
            </a:r>
            <a:r>
              <a:rPr lang="ru-RU" dirty="0" smtClean="0"/>
              <a:t> всех сословий для борьбы с 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армией</a:t>
            </a:r>
            <a:r>
              <a:rPr lang="ru-RU" dirty="0" smtClean="0"/>
              <a:t> Наполеона.</a:t>
            </a:r>
          </a:p>
          <a:p>
            <a:endParaRPr lang="ru-RU" dirty="0"/>
          </a:p>
        </p:txBody>
      </p:sp>
      <p:pic>
        <p:nvPicPr>
          <p:cNvPr id="3074" name="Picture 2" descr="C:\Users\ольга\Music\Desktop\8a17941f-dc7f-4beb-9dd3-58ccef56151d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348880"/>
            <a:ext cx="7272808" cy="41764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548680"/>
            <a:ext cx="7560840" cy="5907056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Великая Отечественная война </a:t>
            </a:r>
            <a:r>
              <a:rPr lang="ru-RU" b="1" dirty="0" smtClean="0"/>
              <a:t>(1941-1945</a:t>
            </a:r>
            <a:r>
              <a:rPr lang="ru-RU" b="1" dirty="0" smtClean="0"/>
              <a:t>)</a:t>
            </a:r>
            <a:r>
              <a:rPr lang="ru-RU" dirty="0" smtClean="0"/>
              <a:t>: </a:t>
            </a:r>
            <a:endParaRPr lang="ru-RU" dirty="0" smtClean="0"/>
          </a:p>
          <a:p>
            <a:pPr>
              <a:buNone/>
            </a:pPr>
            <a:r>
              <a:rPr lang="ru-RU" dirty="0" smtClean="0"/>
              <a:t>подвиг</a:t>
            </a:r>
            <a:r>
              <a:rPr lang="ru-RU" dirty="0" smtClean="0"/>
              <a:t> многонационального </a:t>
            </a:r>
            <a:r>
              <a:rPr lang="ru-RU" dirty="0" smtClean="0"/>
              <a:t>советского народа в борьбе с фашизмом.</a:t>
            </a:r>
          </a:p>
          <a:p>
            <a:endParaRPr lang="ru-RU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988840"/>
            <a:ext cx="7485559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764704"/>
            <a:ext cx="7560840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51520" y="5373216"/>
            <a:ext cx="777686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Россия — многонациональная страна. </a:t>
            </a:r>
            <a:endParaRPr lang="ru-RU" dirty="0" smtClean="0"/>
          </a:p>
          <a:p>
            <a:r>
              <a:rPr lang="ru-RU" dirty="0" smtClean="0"/>
              <a:t>На</a:t>
            </a:r>
            <a:r>
              <a:rPr lang="ru-RU" dirty="0" smtClean="0"/>
              <a:t> её территории проживают более 190 </a:t>
            </a:r>
            <a:r>
              <a:rPr lang="ru-RU" dirty="0" smtClean="0"/>
              <a:t>  народов</a:t>
            </a:r>
            <a:r>
              <a:rPr lang="ru-RU" dirty="0" smtClean="0"/>
              <a:t>, каждый из которых имеет свою культуру, язык и </a:t>
            </a:r>
            <a:r>
              <a:rPr lang="ru-RU" dirty="0" smtClean="0"/>
              <a:t>традиции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Практические задания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609416"/>
            <a:ext cx="7704856" cy="4846320"/>
          </a:xfrm>
        </p:spPr>
        <p:txBody>
          <a:bodyPr>
            <a:normAutofit fontScale="92500"/>
          </a:bodyPr>
          <a:lstStyle/>
          <a:p>
            <a:pPr algn="just"/>
            <a:r>
              <a:rPr lang="ru-RU" b="1" dirty="0" smtClean="0"/>
              <a:t>Группа 1</a:t>
            </a:r>
            <a:r>
              <a:rPr lang="ru-RU" dirty="0" smtClean="0"/>
              <a:t>: придумать и описать </a:t>
            </a:r>
            <a:r>
              <a:rPr lang="ru-RU" dirty="0" smtClean="0"/>
              <a:t>ситуацию, в</a:t>
            </a:r>
            <a:r>
              <a:rPr lang="ru-RU" dirty="0" smtClean="0"/>
              <a:t> которой единство помогло бы решить проблему (например, стихийное бедствие, спортивный </a:t>
            </a:r>
            <a:r>
              <a:rPr lang="ru-RU" dirty="0" smtClean="0"/>
              <a:t>       турнир</a:t>
            </a:r>
            <a:r>
              <a:rPr lang="ru-RU" dirty="0" smtClean="0"/>
              <a:t>, школьный проект).</a:t>
            </a:r>
          </a:p>
          <a:p>
            <a:pPr algn="just"/>
            <a:r>
              <a:rPr lang="ru-RU" b="1" dirty="0" smtClean="0"/>
              <a:t>Группа 2</a:t>
            </a:r>
            <a:r>
              <a:rPr lang="ru-RU" dirty="0" smtClean="0"/>
              <a:t>: составить список качеств, которые </a:t>
            </a:r>
            <a:r>
              <a:rPr lang="ru-RU" dirty="0" smtClean="0"/>
              <a:t>      помогают</a:t>
            </a:r>
            <a:r>
              <a:rPr lang="ru-RU" dirty="0" smtClean="0"/>
              <a:t> людям объединяться (доверие, </a:t>
            </a:r>
            <a:r>
              <a:rPr lang="ru-RU" dirty="0" smtClean="0"/>
              <a:t>            взаимопомощь</a:t>
            </a:r>
            <a:r>
              <a:rPr lang="ru-RU" dirty="0" smtClean="0"/>
              <a:t>, уважение и т. д.).</a:t>
            </a:r>
          </a:p>
          <a:p>
            <a:pPr algn="just"/>
            <a:r>
              <a:rPr lang="ru-RU" b="1" dirty="0" smtClean="0"/>
              <a:t>Группа 3</a:t>
            </a:r>
            <a:r>
              <a:rPr lang="ru-RU" dirty="0" smtClean="0"/>
              <a:t>: предложить идеи, как можно укрепить единство в школе (мероприятия, акции, проекты).</a:t>
            </a:r>
          </a:p>
          <a:p>
            <a:pPr algn="just"/>
            <a:r>
              <a:rPr lang="ru-RU" b="1" dirty="0" smtClean="0"/>
              <a:t>Группа 4</a:t>
            </a:r>
            <a:r>
              <a:rPr lang="ru-RU" dirty="0" smtClean="0"/>
              <a:t>: написать короткое обращение к </a:t>
            </a:r>
            <a:r>
              <a:rPr lang="ru-RU" dirty="0" smtClean="0"/>
              <a:t>           сверстникам</a:t>
            </a:r>
            <a:r>
              <a:rPr lang="ru-RU" dirty="0" smtClean="0"/>
              <a:t> о важности единства </a:t>
            </a:r>
            <a:r>
              <a:rPr lang="ru-RU" dirty="0" smtClean="0"/>
              <a:t>                        (</a:t>
            </a:r>
            <a:r>
              <a:rPr lang="ru-RU" dirty="0" smtClean="0"/>
              <a:t>5–7 предложений).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Дерево единства</a:t>
            </a:r>
            <a:endParaRPr lang="ru-RU" dirty="0"/>
          </a:p>
        </p:txBody>
      </p:sp>
      <p:pic>
        <p:nvPicPr>
          <p:cNvPr id="6146" name="Picture 2" descr="Picture background"/>
          <p:cNvPicPr>
            <a:picLocks noChangeAspect="1" noChangeArrowheads="1"/>
          </p:cNvPicPr>
          <p:nvPr/>
        </p:nvPicPr>
        <p:blipFill>
          <a:blip r:embed="rId3" cstate="print"/>
          <a:srcRect r="1393" b="9524"/>
          <a:stretch>
            <a:fillRect/>
          </a:stretch>
        </p:blipFill>
        <p:spPr bwMode="auto">
          <a:xfrm>
            <a:off x="467544" y="1844824"/>
            <a:ext cx="6912768" cy="44644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рефлексия</a:t>
            </a:r>
            <a:endParaRPr lang="ru-RU" dirty="0"/>
          </a:p>
        </p:txBody>
      </p:sp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0" y="2921961"/>
            <a:ext cx="914400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Сегодня я понял(а), что единство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—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это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…»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 могу внести вклад в единство России, если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…»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Самое важное, что я узнал(а) сегодня, 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—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это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…»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После этого классного часа я хочу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…»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3396992"/>
          </a:xfrm>
        </p:spPr>
        <p:txBody>
          <a:bodyPr>
            <a:normAutofit fontScale="90000"/>
          </a:bodyPr>
          <a:lstStyle/>
          <a:p>
            <a:r>
              <a:rPr lang="ru-RU" sz="2800" dirty="0" smtClean="0"/>
              <a:t>Единство</a:t>
            </a:r>
            <a:r>
              <a:rPr lang="ru-RU" sz="2800" dirty="0" smtClean="0"/>
              <a:t> — это не просто слово. Это 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действия</a:t>
            </a:r>
            <a:r>
              <a:rPr lang="ru-RU" sz="2800" dirty="0" smtClean="0"/>
              <a:t>, это уважение друг к другу, 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это</a:t>
            </a:r>
            <a:r>
              <a:rPr lang="ru-RU" sz="2800" dirty="0" smtClean="0"/>
              <a:t> готовность 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прийти</a:t>
            </a:r>
            <a:r>
              <a:rPr lang="ru-RU" sz="2800" dirty="0" smtClean="0"/>
              <a:t> на помощь. 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Помните</a:t>
            </a:r>
            <a:r>
              <a:rPr lang="ru-RU" sz="2800" dirty="0" smtClean="0"/>
              <a:t>, что сила России — в единстве её народа. И 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каждый</a:t>
            </a:r>
            <a:r>
              <a:rPr lang="ru-RU" sz="2800" dirty="0" smtClean="0"/>
              <a:t> из вас может стать 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частью</a:t>
            </a:r>
            <a:r>
              <a:rPr lang="ru-RU" sz="2800" dirty="0" smtClean="0"/>
              <a:t> этой </a:t>
            </a:r>
            <a:r>
              <a:rPr lang="ru-RU" sz="2800" dirty="0" smtClean="0"/>
              <a:t>силы!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 t="8889" r="1971" b="13333"/>
          <a:stretch>
            <a:fillRect/>
          </a:stretch>
        </p:blipFill>
        <p:spPr bwMode="auto">
          <a:xfrm>
            <a:off x="323528" y="3501008"/>
            <a:ext cx="7595889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404664"/>
            <a:ext cx="8280920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/>
              <a:t>Литература</a:t>
            </a:r>
          </a:p>
          <a:p>
            <a:r>
              <a:rPr lang="ru-RU" sz="1600" dirty="0" smtClean="0"/>
              <a:t>Костомаров Н. И. «Русская история в жизнеописаниях её главнейших деятелей» </a:t>
            </a:r>
            <a:endParaRPr lang="ru-RU" sz="1600" dirty="0" smtClean="0"/>
          </a:p>
          <a:p>
            <a:r>
              <a:rPr lang="ru-RU" sz="1600" dirty="0" smtClean="0"/>
              <a:t>(</a:t>
            </a:r>
            <a:r>
              <a:rPr lang="ru-RU" sz="1600" dirty="0" smtClean="0"/>
              <a:t>главы о Смутном времени).</a:t>
            </a:r>
          </a:p>
          <a:p>
            <a:r>
              <a:rPr lang="ru-RU" sz="1600" dirty="0" smtClean="0"/>
              <a:t>Соловьёв С. М. «История России с древнейших времён» (тома о Смуте и 1812 годе).</a:t>
            </a:r>
          </a:p>
          <a:p>
            <a:r>
              <a:rPr lang="ru-RU" sz="1600" dirty="0" smtClean="0"/>
              <a:t>Энциклопедия «Народы России» (сведения о культуре и традициях народов РФ).</a:t>
            </a:r>
          </a:p>
          <a:p>
            <a:r>
              <a:rPr lang="ru-RU" sz="1600" dirty="0" smtClean="0"/>
              <a:t>Сборник пословиц В. И. Даля (раздел «Народ — Мир»).</a:t>
            </a:r>
          </a:p>
          <a:p>
            <a:r>
              <a:rPr lang="ru-RU" sz="1600" dirty="0" smtClean="0"/>
              <a:t>Учебник по обществознанию для 9 класса (разделы о патриотизме и </a:t>
            </a:r>
            <a:endParaRPr lang="ru-RU" sz="1600" dirty="0" smtClean="0"/>
          </a:p>
          <a:p>
            <a:r>
              <a:rPr lang="ru-RU" sz="1600" dirty="0" smtClean="0"/>
              <a:t>многонациональном</a:t>
            </a:r>
            <a:r>
              <a:rPr lang="ru-RU" sz="1600" dirty="0" smtClean="0"/>
              <a:t> государстве).</a:t>
            </a:r>
          </a:p>
          <a:p>
            <a:r>
              <a:rPr lang="ru-RU" sz="1600" b="1" dirty="0" err="1" smtClean="0"/>
              <a:t>Интернет‑ресурсы</a:t>
            </a:r>
            <a:endParaRPr lang="ru-RU" sz="1600" b="1" dirty="0" smtClean="0"/>
          </a:p>
          <a:p>
            <a:r>
              <a:rPr lang="ru-RU" sz="1600" b="1" dirty="0" err="1" smtClean="0"/>
              <a:t>histrf.ru</a:t>
            </a:r>
            <a:r>
              <a:rPr lang="ru-RU" sz="1600" dirty="0" smtClean="0"/>
              <a:t> («</a:t>
            </a:r>
            <a:r>
              <a:rPr lang="ru-RU" sz="1600" dirty="0" err="1" smtClean="0"/>
              <a:t>История.РФ</a:t>
            </a:r>
            <a:r>
              <a:rPr lang="ru-RU" sz="1600" dirty="0" smtClean="0"/>
              <a:t>») — статьи и видео о ключевых событиях: Смуте, 1812 годе, ВОВ.</a:t>
            </a:r>
          </a:p>
          <a:p>
            <a:r>
              <a:rPr lang="ru-RU" sz="1600" b="1" dirty="0" err="1" smtClean="0"/>
              <a:t>culture.ru</a:t>
            </a:r>
            <a:r>
              <a:rPr lang="ru-RU" sz="1600" dirty="0" smtClean="0"/>
              <a:t> («</a:t>
            </a:r>
            <a:r>
              <a:rPr lang="ru-RU" sz="1600" dirty="0" err="1" smtClean="0"/>
              <a:t>Культура.РФ</a:t>
            </a:r>
            <a:r>
              <a:rPr lang="ru-RU" sz="1600" dirty="0" smtClean="0"/>
              <a:t>») — материалы о традициях и праздниках народов России.</a:t>
            </a:r>
          </a:p>
          <a:p>
            <a:r>
              <a:rPr lang="ru-RU" sz="1600" b="1" dirty="0" err="1" smtClean="0"/>
              <a:t>prlib.ru</a:t>
            </a:r>
            <a:r>
              <a:rPr lang="ru-RU" sz="1600" dirty="0" smtClean="0"/>
              <a:t> (Президентская библиотека) — исторические документы, гравюры, карты.</a:t>
            </a:r>
          </a:p>
          <a:p>
            <a:r>
              <a:rPr lang="ru-RU" sz="1600" b="1" dirty="0" err="1" smtClean="0"/>
              <a:t>edu.ru</a:t>
            </a:r>
            <a:r>
              <a:rPr lang="ru-RU" sz="1600" dirty="0" smtClean="0"/>
              <a:t> («Российское образование») — сценарии классных часов по теме единства.</a:t>
            </a:r>
          </a:p>
          <a:p>
            <a:r>
              <a:rPr lang="ru-RU" sz="1600" b="1" dirty="0" smtClean="0"/>
              <a:t>Аудиовизуальные материалы</a:t>
            </a:r>
          </a:p>
          <a:p>
            <a:r>
              <a:rPr lang="ru-RU" sz="1600" dirty="0" smtClean="0"/>
              <a:t>Документальный фильм «День народного единства: история праздника» (ГТРК </a:t>
            </a:r>
            <a:endParaRPr lang="ru-RU" sz="1600" dirty="0" smtClean="0"/>
          </a:p>
          <a:p>
            <a:r>
              <a:rPr lang="ru-RU" sz="1600" dirty="0" smtClean="0"/>
              <a:t>«</a:t>
            </a:r>
            <a:r>
              <a:rPr lang="ru-RU" sz="1600" dirty="0" smtClean="0"/>
              <a:t>Россия»).</a:t>
            </a:r>
          </a:p>
          <a:p>
            <a:r>
              <a:rPr lang="ru-RU" sz="1600" dirty="0" smtClean="0"/>
              <a:t>Фрагменты </a:t>
            </a:r>
            <a:r>
              <a:rPr lang="ru-RU" sz="1600" dirty="0" err="1" smtClean="0"/>
              <a:t>х</a:t>
            </a:r>
            <a:r>
              <a:rPr lang="ru-RU" sz="1600" dirty="0" smtClean="0"/>
              <a:t>/</a:t>
            </a:r>
            <a:r>
              <a:rPr lang="ru-RU" sz="1600" dirty="0" err="1" smtClean="0"/>
              <a:t>ф</a:t>
            </a:r>
            <a:r>
              <a:rPr lang="ru-RU" sz="1600" dirty="0" smtClean="0"/>
              <a:t> «Минин и Пожарский» (1939) и «Война и мир» (1967) — эпизоды народного единения.</a:t>
            </a:r>
          </a:p>
          <a:p>
            <a:r>
              <a:rPr lang="ru-RU" sz="1600" dirty="0" smtClean="0"/>
              <a:t>Аудио: гимн РФ, песни «Широка страна моя родная», «Родина моя».</a:t>
            </a:r>
          </a:p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933056"/>
            <a:ext cx="6854744" cy="1224136"/>
          </a:xfrm>
        </p:spPr>
        <p:txBody>
          <a:bodyPr>
            <a:normAutofit/>
          </a:bodyPr>
          <a:lstStyle/>
          <a:p>
            <a:pPr algn="l"/>
            <a:r>
              <a:rPr lang="ru-RU" dirty="0" smtClean="0"/>
              <a:t>Спасибо за внимание</a:t>
            </a:r>
            <a:endParaRPr lang="ru-RU" dirty="0"/>
          </a:p>
        </p:txBody>
      </p:sp>
      <p:pic>
        <p:nvPicPr>
          <p:cNvPr id="25602" name="Picture 2" descr="Picture backgroun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332656"/>
            <a:ext cx="4572000" cy="24574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38</TotalTime>
  <Words>76</Words>
  <Application>Microsoft Office PowerPoint</Application>
  <PresentationFormat>Экран (4:3)</PresentationFormat>
  <Paragraphs>54</Paragraphs>
  <Slides>13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Изящная</vt:lpstr>
      <vt:lpstr>Единство России</vt:lpstr>
      <vt:lpstr>Цель: сформировать у учащихся понимание значимости единства народов России, воспитать чувство  патриотизма и гражданской ответственности.</vt:lpstr>
      <vt:lpstr>Слайд 3</vt:lpstr>
      <vt:lpstr>История единения</vt:lpstr>
      <vt:lpstr>Слайд 5</vt:lpstr>
      <vt:lpstr>Слайд 6</vt:lpstr>
      <vt:lpstr>Слайд 7</vt:lpstr>
      <vt:lpstr>Практические задания</vt:lpstr>
      <vt:lpstr>Дерево единства</vt:lpstr>
      <vt:lpstr>рефлексия</vt:lpstr>
      <vt:lpstr>Единство — это не просто слово. Это  действия, это уважение друг к другу,  это готовность  прийти на помощь.  Помните, что сила России — в единстве её народа. И  каждый из вас может стать  частью этой силы! </vt:lpstr>
      <vt:lpstr>Слайд 12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Единство России</dc:title>
  <dc:creator>ольга</dc:creator>
  <cp:lastModifiedBy>ольга</cp:lastModifiedBy>
  <cp:revision>5</cp:revision>
  <dcterms:created xsi:type="dcterms:W3CDTF">2026-05-27T03:10:39Z</dcterms:created>
  <dcterms:modified xsi:type="dcterms:W3CDTF">2026-05-27T05:09:39Z</dcterms:modified>
</cp:coreProperties>
</file>