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6"/>
  </p:notesMasterIdLst>
  <p:sldIdLst>
    <p:sldId id="304" r:id="rId3"/>
    <p:sldId id="305" r:id="rId4"/>
    <p:sldId id="306" r:id="rId5"/>
    <p:sldId id="295" r:id="rId6"/>
    <p:sldId id="296" r:id="rId7"/>
    <p:sldId id="279" r:id="rId8"/>
    <p:sldId id="298" r:id="rId9"/>
    <p:sldId id="299" r:id="rId10"/>
    <p:sldId id="300" r:id="rId11"/>
    <p:sldId id="301" r:id="rId12"/>
    <p:sldId id="302" r:id="rId13"/>
    <p:sldId id="303" r:id="rId14"/>
    <p:sldId id="307" r:id="rId15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FF"/>
    <a:srgbClr val="00CCFF"/>
    <a:srgbClr val="3399FF"/>
    <a:srgbClr val="0099FF"/>
    <a:srgbClr val="0000CC"/>
    <a:srgbClr val="000066"/>
    <a:srgbClr val="3366CC"/>
    <a:srgbClr val="000099"/>
    <a:srgbClr val="0099CC"/>
    <a:srgbClr val="72DCE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803" autoAdjust="0"/>
  </p:normalViewPr>
  <p:slideViewPr>
    <p:cSldViewPr>
      <p:cViewPr varScale="1">
        <p:scale>
          <a:sx n="84" d="100"/>
          <a:sy n="84" d="100"/>
        </p:scale>
        <p:origin x="-595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798" b="1" i="0" baseline="0" dirty="0">
                <a:effectLst/>
              </a:rPr>
              <a:t>Результаты, млн тонн</a:t>
            </a:r>
            <a:endParaRPr lang="ru-RU" dirty="0">
              <a:effectLst/>
            </a:endParaRP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Северсталь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pattFill prst="pct20">
                <a:fgClr>
                  <a:schemeClr val="tx1">
                    <a:lumMod val="65000"/>
                    <a:lumOff val="35000"/>
                  </a:schemeClr>
                </a:fgClr>
                <a:bgClr>
                  <a:srgbClr val="373431"/>
                </a:bgClr>
              </a:pattFill>
              <a:ln>
                <a:noFill/>
              </a:ln>
              <a:effectLst>
                <a:outerShdw blurRad="50800" dist="76200" dir="2160000" algn="ctr" rotWithShape="0">
                  <a:srgbClr val="000000">
                    <a:alpha val="42000"/>
                  </a:srgb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6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Производство стали</c:v>
                </c:pt>
                <c:pt idx="1">
                  <c:v>Продажи железнорудного сырья</c:v>
                </c:pt>
                <c:pt idx="2">
                  <c:v>Продажи угля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11.3</c:v>
                </c:pt>
                <c:pt idx="1">
                  <c:v>7</c:v>
                </c:pt>
                <c:pt idx="2">
                  <c:v>4.7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F33-428C-885D-FC0E1C0164E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Зарубежные заводы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pattFill prst="pct10">
                <a:fgClr>
                  <a:schemeClr val="tx1">
                    <a:lumMod val="65000"/>
                    <a:lumOff val="35000"/>
                  </a:schemeClr>
                </a:fgClr>
                <a:bgClr>
                  <a:srgbClr val="373431"/>
                </a:bgClr>
              </a:pattFill>
              <a:ln>
                <a:noFill/>
              </a:ln>
              <a:effectLst>
                <a:outerShdw blurRad="50800" dist="76200" dir="2160000" algn="ctr" rotWithShape="0">
                  <a:srgbClr val="000000">
                    <a:alpha val="42000"/>
                  </a:srgb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6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Производство стали</c:v>
                </c:pt>
                <c:pt idx="1">
                  <c:v>Продажи железнорудного сырья</c:v>
                </c:pt>
                <c:pt idx="2">
                  <c:v>Продажи угля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26.2</c:v>
                </c:pt>
                <c:pt idx="1">
                  <c:v>84.5</c:v>
                </c:pt>
                <c:pt idx="2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F33-428C-885D-FC0E1C0164EC}"/>
            </c:ext>
          </c:extLst>
        </c:ser>
        <c:gapWidth val="219"/>
        <c:overlap val="-27"/>
        <c:axId val="164208640"/>
        <c:axId val="164210176"/>
      </c:barChart>
      <c:catAx>
        <c:axId val="1642086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1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6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4210176"/>
        <c:crosses val="autoZero"/>
        <c:auto val="1"/>
        <c:lblAlgn val="ctr"/>
        <c:lblOffset val="100"/>
      </c:catAx>
      <c:valAx>
        <c:axId val="164210176"/>
        <c:scaling>
          <c:orientation val="minMax"/>
        </c:scaling>
        <c:axPos val="l"/>
        <c:majorGridlines>
          <c:spPr>
            <a:ln w="951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6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4208640"/>
        <c:crosses val="autoZero"/>
        <c:crossBetween val="between"/>
      </c:valAx>
      <c:spPr>
        <a:noFill/>
        <a:ln w="25373">
          <a:noFill/>
        </a:ln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6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chemeClr val="accent1">
        <a:lumMod val="75000"/>
      </a:schemeClr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="" xmlns:a16="http://schemas.microsoft.com/office/drawing/2014/main" id="{81ACC798-ABAB-40F6-9BFD-1995D7F1FCF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>
            <a:extLst>
              <a:ext uri="{FF2B5EF4-FFF2-40B4-BE49-F238E27FC236}">
                <a16:creationId xmlns="" xmlns:a16="http://schemas.microsoft.com/office/drawing/2014/main" id="{8517C4B1-4F18-458F-93EB-7C0C33102B9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>
            <a:extLst>
              <a:ext uri="{FF2B5EF4-FFF2-40B4-BE49-F238E27FC236}">
                <a16:creationId xmlns="" xmlns:a16="http://schemas.microsoft.com/office/drawing/2014/main" id="{06DDBC13-4212-4E8A-A516-8C15164D083B}"/>
              </a:ext>
            </a:extLst>
          </p:cNvPr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Rectangle 5">
            <a:extLst>
              <a:ext uri="{FF2B5EF4-FFF2-40B4-BE49-F238E27FC236}">
                <a16:creationId xmlns="" xmlns:a16="http://schemas.microsoft.com/office/drawing/2014/main" id="{DD8560A3-1B2F-4577-B014-B3F94448A14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="" xmlns:a16="http://schemas.microsoft.com/office/drawing/2014/main" id="{A055103F-CFF1-4EF2-9565-1F65DF4C8EE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>
            <a:extLst>
              <a:ext uri="{FF2B5EF4-FFF2-40B4-BE49-F238E27FC236}">
                <a16:creationId xmlns="" xmlns:a16="http://schemas.microsoft.com/office/drawing/2014/main" id="{E6BBD6D5-7C06-4456-BDF5-DB03674160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1692262-E220-4B38-AFA8-9136C501835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21649221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Образ слайда 1">
            <a:extLst>
              <a:ext uri="{FF2B5EF4-FFF2-40B4-BE49-F238E27FC236}">
                <a16:creationId xmlns="" xmlns:a16="http://schemas.microsoft.com/office/drawing/2014/main" id="{08C830AF-1C39-4DDB-91CE-EE26B29EC44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1" name="Заметки 2">
            <a:extLst>
              <a:ext uri="{FF2B5EF4-FFF2-40B4-BE49-F238E27FC236}">
                <a16:creationId xmlns="" xmlns:a16="http://schemas.microsoft.com/office/drawing/2014/main" id="{7A88EEA8-AF68-4889-AEC4-D873B890D2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7172" name="Номер слайда 3">
            <a:extLst>
              <a:ext uri="{FF2B5EF4-FFF2-40B4-BE49-F238E27FC236}">
                <a16:creationId xmlns="" xmlns:a16="http://schemas.microsoft.com/office/drawing/2014/main" id="{78D98D48-96CF-46D7-B10C-905359FE76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1195BB05-992B-42E0-BB9C-5C4E2FB857DB}" type="slidenum">
              <a:rPr lang="en-US" altLang="ru-RU"/>
              <a:pPr eaLnBrk="1" hangingPunct="1"/>
              <a:t>2</a:t>
            </a:fld>
            <a:endParaRPr lang="en-US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Образ слайда 1">
            <a:extLst>
              <a:ext uri="{FF2B5EF4-FFF2-40B4-BE49-F238E27FC236}">
                <a16:creationId xmlns="" xmlns:a16="http://schemas.microsoft.com/office/drawing/2014/main" id="{E2A21988-B78F-4752-BA44-1C30024214F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Заметки 2">
            <a:extLst>
              <a:ext uri="{FF2B5EF4-FFF2-40B4-BE49-F238E27FC236}">
                <a16:creationId xmlns="" xmlns:a16="http://schemas.microsoft.com/office/drawing/2014/main" id="{1ADDF9B5-A15B-4B78-A8F2-CCA517D86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8196" name="Номер слайда 3">
            <a:extLst>
              <a:ext uri="{FF2B5EF4-FFF2-40B4-BE49-F238E27FC236}">
                <a16:creationId xmlns="" xmlns:a16="http://schemas.microsoft.com/office/drawing/2014/main" id="{5DA7CD6B-DAB5-433E-8C77-3DFEDB294A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5E66423-141A-450D-A5C2-52275A54A80D}" type="slidenum">
              <a:rPr lang="en-US" altLang="ru-RU"/>
              <a:pPr eaLnBrk="1" hangingPunct="1"/>
              <a:t>3</a:t>
            </a:fld>
            <a:endParaRPr lang="en-US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>
            <a:extLst>
              <a:ext uri="{FF2B5EF4-FFF2-40B4-BE49-F238E27FC236}">
                <a16:creationId xmlns="" xmlns:a16="http://schemas.microsoft.com/office/drawing/2014/main" id="{97D55B80-B499-4D46-B85B-193781DF3B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3315" name="Заметки 2">
            <a:extLst>
              <a:ext uri="{FF2B5EF4-FFF2-40B4-BE49-F238E27FC236}">
                <a16:creationId xmlns="" xmlns:a16="http://schemas.microsoft.com/office/drawing/2014/main" id="{EC8FE774-9E70-4417-8124-3C5FE6D820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13316" name="Номер слайда 3">
            <a:extLst>
              <a:ext uri="{FF2B5EF4-FFF2-40B4-BE49-F238E27FC236}">
                <a16:creationId xmlns="" xmlns:a16="http://schemas.microsoft.com/office/drawing/2014/main" id="{D2DE01C5-0404-4F7C-B0F8-DCFED771A3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1096305-8E36-4736-BABF-33F1855630DA}" type="slidenum">
              <a:rPr lang="en-US" altLang="ru-RU" smtClean="0"/>
              <a:pPr/>
              <a:t>11</a:t>
            </a:fld>
            <a:endParaRPr lang="en-US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>
            <a:extLst>
              <a:ext uri="{FF2B5EF4-FFF2-40B4-BE49-F238E27FC236}">
                <a16:creationId xmlns="" xmlns:a16="http://schemas.microsoft.com/office/drawing/2014/main" id="{D94DB345-B9D8-493F-B2AD-0BC8BAFD58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5363" name="Заметки 2">
            <a:extLst>
              <a:ext uri="{FF2B5EF4-FFF2-40B4-BE49-F238E27FC236}">
                <a16:creationId xmlns="" xmlns:a16="http://schemas.microsoft.com/office/drawing/2014/main" id="{470E49F2-0CAA-4189-A869-FCF8372091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15364" name="Номер слайда 3">
            <a:extLst>
              <a:ext uri="{FF2B5EF4-FFF2-40B4-BE49-F238E27FC236}">
                <a16:creationId xmlns="" xmlns:a16="http://schemas.microsoft.com/office/drawing/2014/main" id="{22622BCA-6052-4FD2-8562-979C6B2C94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6ED57064-BD69-4BCF-83D6-1AF1254D76DE}" type="slidenum">
              <a:rPr lang="ru-RU" altLang="ru-RU" smtClean="0"/>
              <a:pPr>
                <a:spcBef>
                  <a:spcPct val="0"/>
                </a:spcBef>
              </a:pPr>
              <a:t>12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>
            <a:extLst>
              <a:ext uri="{FF2B5EF4-FFF2-40B4-BE49-F238E27FC236}">
                <a16:creationId xmlns="" xmlns:a16="http://schemas.microsoft.com/office/drawing/2014/main" id="{D94DB345-B9D8-493F-B2AD-0BC8BAFD58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5363" name="Заметки 2">
            <a:extLst>
              <a:ext uri="{FF2B5EF4-FFF2-40B4-BE49-F238E27FC236}">
                <a16:creationId xmlns="" xmlns:a16="http://schemas.microsoft.com/office/drawing/2014/main" id="{470E49F2-0CAA-4189-A869-FCF8372091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15364" name="Номер слайда 3">
            <a:extLst>
              <a:ext uri="{FF2B5EF4-FFF2-40B4-BE49-F238E27FC236}">
                <a16:creationId xmlns="" xmlns:a16="http://schemas.microsoft.com/office/drawing/2014/main" id="{22622BCA-6052-4FD2-8562-979C6B2C94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6ED57064-BD69-4BCF-83D6-1AF1254D76DE}" type="slidenum">
              <a:rPr lang="ru-RU" altLang="ru-RU" smtClean="0"/>
              <a:pPr>
                <a:spcBef>
                  <a:spcPct val="0"/>
                </a:spcBef>
              </a:pPr>
              <a:t>13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7D0BD505-C456-4165-8130-557F56BFC0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7A4444CE-F61C-4665-A989-2417CC3282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9F023B15-2FF5-4AA7-96B0-ABB99451FB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B4C66-232E-4495-80D1-1BE2B4A5CBE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2197571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C2BB32C6-AFA1-481C-8BD8-62E6D2963B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81E8D61F-4316-46C0-9F09-30B312F32D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D6E8844D-72F0-4ED0-A406-CEAFE170B2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8F5C2-923C-4CCC-936D-95F2CE4C866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3569695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996E819E-E13E-4891-B2B8-76E8336AB7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06939D9E-C4A3-4724-922B-3821AF49C1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970E62D1-A8FF-41CC-B961-37A16734F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A951D-168D-4AAC-BED4-1A6DB503C12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2301860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8FC1FBD9-E300-4CA7-A7F2-C4F2A17CD2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A47EDCF3-682F-4C28-A231-E822F7B81A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24201349-DAD1-4340-A0A8-4CE9F163DDA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D0FD7-68F4-40AC-B55A-98D743741F8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3609354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47B568CC-2A01-47B2-824D-C95F6DE707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3EDBFE79-11A6-4B7D-B1FA-F70000FABD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896964D3-F1FE-437F-8955-B1443D4A99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01360-2FE7-4838-AA9D-7B41819A9E5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3369992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DE7BC820-160E-422D-9CE3-E3F3334830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E2BCF23A-9D38-4D8F-96A3-90D13D4573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56669A84-F355-437D-BBCC-1ADC52166C3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21A9B-D51A-4E69-B321-2F79B346CC0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2637064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6C80AC7F-6352-46BA-AA63-613FBEE4F7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37D3043B-3E02-4621-BFDE-301259BE0C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01587D76-0B81-4302-871C-9CB234B62B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130A9D-2157-4351-A01A-5814604D8C0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2028441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DB27DB1-759B-4C2F-84DF-0B7E345F25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D36A7A6-2BC8-41BB-A3EC-981BE98766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D68DD31E-9CCC-42F1-8599-7A5034070C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4CDA9-42BB-4BE5-98CC-AD8E9744E8D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2945212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795A8F7-EDDC-497D-B1E8-C6718F150D1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23C02B34-5AF6-4C42-A403-59307D2D3E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8E6E7265-5E6C-468F-ADB8-387329712A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D384A-7EF1-4B9C-AF3B-32E1425D024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414047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0C39BBB1-C724-4B17-B693-D6B61A6842D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B1C9A33B-E71A-4864-A9CA-D7242FF886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2B280532-DBC6-4EB5-8CF3-F1E99605D8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B0FFD-4ACB-4B7F-870B-F5CE37E9745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1670916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45438366-8FA5-4B4D-9AF4-17474FF5FC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68EBF459-849D-486D-9B52-D6E2A21AE6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4B9753DD-51D8-408B-8702-FE659E9C834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1DE6C-E3E0-425D-852A-10D56863368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344781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E62E074-FF88-434F-9460-E17408FEA0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4C840-B4B2-4053-BBFF-FB49A68C0805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B675832-2A8F-4110-AE23-928AB6C4BC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29D6481-D080-49BA-A0F5-5B341AD53E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D5E77-3B64-44BC-AC95-C760284001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62731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D2B3389-E981-4812-9C07-7A2BAB81D2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CF701-D8B4-47D1-9780-7BF627725F4A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00B736F-9825-488F-837F-D73167D578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6FF45A5-2D26-4D29-B7AC-4BDF2CB245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82B1A-DE70-45C0-AC2D-A9663BA959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7781683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764A42A-0723-4658-A619-84B7C9A6D7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2B2B0-3C28-4038-9EA5-D173EF693F53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2CB1F6D-9664-43D7-A662-51414AB0DB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923C6E6-5849-459E-BCBC-8CA79DC4304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037D3-3774-4EB5-9B29-FBCC26B6726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1586404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81F73B7B-1268-4024-8931-8CFCC22865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63659-50C9-4526-8855-00665EC568CD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B609E3A6-80D4-4B2B-9F3C-4D78E7CD4E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0AF77E97-7358-4DD2-ADE0-8BE5DDA4FB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8D086-D2AE-4C1A-9A36-2FD8A36669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0620918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0538FA58-D4F9-4FC5-AC68-2F1A90BECF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C6696-A5AF-4A6D-A478-51DB0879DA58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B646E6F7-2183-4C66-AC44-B1DEF14FDB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3D594BDC-EE28-4F79-988F-BE2571C81D4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64A41-ADBD-4E3C-BEB1-49E79EC1C3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2681472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="" xmlns:a16="http://schemas.microsoft.com/office/drawing/2014/main" id="{A8CDBD78-BF29-4D21-8FAD-3B5CAC8DD1B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841F32-91EB-4F6B-8C30-6160950D48C4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="" xmlns:a16="http://schemas.microsoft.com/office/drawing/2014/main" id="{BBA64AFC-2C18-4891-BCD7-8AED1B51BB8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="" xmlns:a16="http://schemas.microsoft.com/office/drawing/2014/main" id="{B7B3E455-065E-48F6-829C-628729D23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F96BF-0F3A-4FBB-96D3-B60A25A075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4703894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09C3ADD0-7339-4302-B802-7698F64AEB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FB942-9CF5-4A30-AAD5-45D397F41C66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4D5E50DE-6D46-40C0-9444-E58F8624EA0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255DA221-2263-4294-93C6-0E50544B09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FE189-2126-4686-8441-76F54BAEA9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2561027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DAC7D3E7-D9CE-4299-AC18-37DD64E96BA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DEDAD-A503-4D98-A017-2252E47D91CB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F149CBAD-A65C-4223-965D-C683B2A600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7BD54A91-4EA4-4637-84D9-CA95FAABB4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69648-21DF-4CE9-A936-BA912645C1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0629952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AD251383-D393-4A46-9C63-B8A9AA9F051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8E59A-1D31-47A7-824C-0D0E193F206D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62C0132D-529F-4A1F-9F63-0D3BA43A85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7CDE5D40-9F9F-4AC7-946C-CF04E3F040D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6C839-1183-421D-821D-09F9C88600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7869457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788535F-B0E4-4ABB-BED7-8FE63FD541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7E775-48D5-49E5-A09E-5339D9A27E74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5CA8823-1A85-402C-A5D0-553566FFBC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25EA9FE-B171-4224-9301-2B44C7ADF59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E99F7-E8E2-4BCC-B13D-7F4EA324FF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5618743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A344C1D-377C-44D1-9AD2-589AB540E7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20EAC8-9240-47CF-8521-E1985C856A5C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3405648-F62C-41A8-82EC-C1E4D7950A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15DFDA8-9D9A-461C-858C-0BAD57A6F2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5504A-82E0-4044-B84F-E86B14A6AD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27858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="" xmlns:a16="http://schemas.microsoft.com/office/drawing/2014/main" id="{0A78BA98-C917-4EB7-8ED7-2CF450CAEC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ru-RU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="" xmlns:a16="http://schemas.microsoft.com/office/drawing/2014/main" id="{A2531A26-8926-4677-A404-45D10410D8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ru-RU"/>
              <a:t>单击此处编辑母版文本样式</a:t>
            </a:r>
          </a:p>
          <a:p>
            <a:pPr lvl="1"/>
            <a:r>
              <a:rPr lang="zh-CN" altLang="ru-RU"/>
              <a:t>第二级</a:t>
            </a:r>
          </a:p>
          <a:p>
            <a:pPr lvl="2"/>
            <a:r>
              <a:rPr lang="zh-CN" altLang="ru-RU"/>
              <a:t>第三级</a:t>
            </a:r>
          </a:p>
          <a:p>
            <a:pPr lvl="3"/>
            <a:r>
              <a:rPr lang="zh-CN" altLang="ru-RU"/>
              <a:t>第四级</a:t>
            </a:r>
          </a:p>
          <a:p>
            <a:pPr lvl="4"/>
            <a:r>
              <a:rPr lang="zh-CN" altLang="ru-RU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0C1497AF-A36F-443C-8AE3-9C2211C4B36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="" xmlns:a16="http://schemas.microsoft.com/office/drawing/2014/main" id="{95D3529D-BACE-4426-961D-244E78B34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="" xmlns:a16="http://schemas.microsoft.com/office/drawing/2014/main" id="{D664F196-B50A-42D0-B124-A981F3E179F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5FE80F1D-A7E4-471E-92B5-49A42AD836E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pic>
        <p:nvPicPr>
          <p:cNvPr id="1031" name="Picture 7">
            <a:extLst>
              <a:ext uri="{FF2B5EF4-FFF2-40B4-BE49-F238E27FC236}">
                <a16:creationId xmlns="" xmlns:a16="http://schemas.microsoft.com/office/drawing/2014/main" id="{1EAC4524-D355-4EAB-AE4B-5F2949CAA47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7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>
            <a:extLst>
              <a:ext uri="{FF2B5EF4-FFF2-40B4-BE49-F238E27FC236}">
                <a16:creationId xmlns="" xmlns:a16="http://schemas.microsoft.com/office/drawing/2014/main" id="{1FDC7EF7-DFE2-454A-B102-5C08EC3E983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7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yangkang\Desktop\TO-卡瓦\首界面.jpg">
            <a:extLst>
              <a:ext uri="{FF2B5EF4-FFF2-40B4-BE49-F238E27FC236}">
                <a16:creationId xmlns="" xmlns:a16="http://schemas.microsoft.com/office/drawing/2014/main" id="{56A3F4CA-DDF3-4A55-BB93-6CC4C7930A1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1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2">
            <a:extLst>
              <a:ext uri="{FF2B5EF4-FFF2-40B4-BE49-F238E27FC236}">
                <a16:creationId xmlns="" xmlns:a16="http://schemas.microsoft.com/office/drawing/2014/main" id="{A355980D-EDC8-4DE5-AA18-ACE4F62575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ru-RU"/>
              <a:t>单击此处编辑母版标题样式</a:t>
            </a:r>
          </a:p>
        </p:txBody>
      </p:sp>
      <p:sp>
        <p:nvSpPr>
          <p:cNvPr id="2053" name="Rectangle 3">
            <a:extLst>
              <a:ext uri="{FF2B5EF4-FFF2-40B4-BE49-F238E27FC236}">
                <a16:creationId xmlns="" xmlns:a16="http://schemas.microsoft.com/office/drawing/2014/main" id="{1C2DB78A-B194-49B1-91D2-EF00F11B82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ru-RU"/>
              <a:t>单击此处编辑母版文本样式</a:t>
            </a:r>
          </a:p>
          <a:p>
            <a:pPr lvl="1"/>
            <a:r>
              <a:rPr lang="zh-CN" altLang="ru-RU"/>
              <a:t>第二级</a:t>
            </a:r>
          </a:p>
          <a:p>
            <a:pPr lvl="2"/>
            <a:r>
              <a:rPr lang="zh-CN" altLang="ru-RU"/>
              <a:t>第三级</a:t>
            </a:r>
          </a:p>
          <a:p>
            <a:pPr lvl="3"/>
            <a:r>
              <a:rPr lang="zh-CN" altLang="ru-RU"/>
              <a:t>第四级</a:t>
            </a:r>
          </a:p>
          <a:p>
            <a:pPr lvl="4"/>
            <a:r>
              <a:rPr lang="zh-CN" altLang="ru-RU"/>
              <a:t>第五级</a:t>
            </a:r>
          </a:p>
        </p:txBody>
      </p:sp>
      <p:sp>
        <p:nvSpPr>
          <p:cNvPr id="2054" name="日期占位符 3">
            <a:extLst>
              <a:ext uri="{FF2B5EF4-FFF2-40B4-BE49-F238E27FC236}">
                <a16:creationId xmlns="" xmlns:a16="http://schemas.microsoft.com/office/drawing/2014/main" id="{FD428CC1-A11B-44ED-B0D7-32B1D277A62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Calibri" pitchFamily="34" charset="0"/>
              </a:defRPr>
            </a:lvl1pPr>
          </a:lstStyle>
          <a:p>
            <a:pPr>
              <a:defRPr/>
            </a:pPr>
            <a:fld id="{CA876159-5665-48D8-AAE7-F93F306A2CFC}" type="datetimeFigureOut">
              <a:rPr lang="zh-CN" altLang="en-US"/>
              <a:pPr>
                <a:defRPr/>
              </a:pPr>
              <a:t>2025/9/11</a:t>
            </a:fld>
            <a:endParaRPr lang="zh-CN" altLang="en-US"/>
          </a:p>
        </p:txBody>
      </p:sp>
      <p:sp>
        <p:nvSpPr>
          <p:cNvPr id="2055" name="页脚占位符 4">
            <a:extLst>
              <a:ext uri="{FF2B5EF4-FFF2-40B4-BE49-F238E27FC236}">
                <a16:creationId xmlns="" xmlns:a16="http://schemas.microsoft.com/office/drawing/2014/main" id="{548F6961-A2AE-4963-9912-79910DD65D6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Calibri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6" name="灯片编号占位符 5">
            <a:extLst>
              <a:ext uri="{FF2B5EF4-FFF2-40B4-BE49-F238E27FC236}">
                <a16:creationId xmlns="" xmlns:a16="http://schemas.microsoft.com/office/drawing/2014/main" id="{C391B558-8437-4A5B-8112-8FDC52AB56C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D6E91CCE-5FFC-4EEA-B7A1-532FC9E0AB0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ideo" Target="NULL" TargetMode="External"/><Relationship Id="rId5" Type="http://schemas.openxmlformats.org/officeDocument/2006/relationships/image" Target="../media/image5.png"/><Relationship Id="rId4" Type="http://schemas.microsoft.com/office/2007/relationships/media" Target="../media/media1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5.png"/><Relationship Id="rId4" Type="http://schemas.openxmlformats.org/officeDocument/2006/relationships/image" Target="../media/image6.jpeg"/><Relationship Id="rId9" Type="http://schemas.microsoft.com/office/2007/relationships/media" Target="../media/media2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5.png"/><Relationship Id="rId4" Type="http://schemas.openxmlformats.org/officeDocument/2006/relationships/image" Target="../media/image11.jpeg"/><Relationship Id="rId9" Type="http://schemas.microsoft.com/office/2007/relationships/media" Target="../media/media3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5" Type="http://schemas.microsoft.com/office/2007/relationships/media" Target="../media/media4.m4a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5" Type="http://schemas.openxmlformats.org/officeDocument/2006/relationships/image" Target="../media/image5.png"/><Relationship Id="rId4" Type="http://schemas.microsoft.com/office/2007/relationships/media" Target="../media/media5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5" Type="http://schemas.microsoft.com/office/2007/relationships/media" Target="../media/media6.m4a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5.xml"/><Relationship Id="rId1" Type="http://schemas.openxmlformats.org/officeDocument/2006/relationships/video" Target="NULL" TargetMode="External"/><Relationship Id="rId5" Type="http://schemas.openxmlformats.org/officeDocument/2006/relationships/image" Target="../media/image5.png"/><Relationship Id="rId4" Type="http://schemas.microsoft.com/office/2007/relationships/media" Target="../media/media7.m4a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5.xml"/><Relationship Id="rId1" Type="http://schemas.openxmlformats.org/officeDocument/2006/relationships/video" Target="NULL" TargetMode="External"/><Relationship Id="rId6" Type="http://schemas.microsoft.com/office/2007/relationships/media" Target="../media/media8.m4a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microsoft.com/office/2007/relationships/media" Target="../media/media9.m4a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5.png"/><Relationship Id="rId5" Type="http://schemas.openxmlformats.org/officeDocument/2006/relationships/image" Target="../media/image29.png"/><Relationship Id="rId10" Type="http://schemas.microsoft.com/office/2007/relationships/media" Target="../media/media10.m4a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microsoft.com/office/2007/relationships/media" Target="../media/media11.m4a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4.xml"/><Relationship Id="rId7" Type="http://schemas.microsoft.com/office/2007/relationships/media" Target="../media/media12.m4a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5" Type="http://schemas.microsoft.com/office/2007/relationships/media" Target="../media/media13.m4a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>
            <a:extLst>
              <a:ext uri="{FF2B5EF4-FFF2-40B4-BE49-F238E27FC236}">
                <a16:creationId xmlns="" xmlns:a16="http://schemas.microsoft.com/office/drawing/2014/main" id="{95672ABB-DA79-4A96-B679-3B28985D676B}"/>
              </a:ext>
            </a:extLst>
          </p:cNvPr>
          <p:cNvSpPr/>
          <p:nvPr/>
        </p:nvSpPr>
        <p:spPr>
          <a:xfrm>
            <a:off x="527381" y="140752"/>
            <a:ext cx="2417075" cy="24170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63500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3074" name="Rectangle 2">
            <a:extLst>
              <a:ext uri="{FF2B5EF4-FFF2-40B4-BE49-F238E27FC236}">
                <a16:creationId xmlns="" xmlns:a16="http://schemas.microsoft.com/office/drawing/2014/main" id="{F9BB3FCB-C7AA-4F68-92AB-DBF187B7E50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28800" y="357717"/>
            <a:ext cx="10363200" cy="1397000"/>
          </a:xfrm>
        </p:spPr>
        <p:txBody>
          <a:bodyPr/>
          <a:lstStyle/>
          <a:p>
            <a:pPr>
              <a:defRPr/>
            </a:pPr>
            <a:r>
              <a:rPr lang="ru-RU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lear Sans Regular Bold"/>
              </a:rPr>
              <a:t/>
            </a:r>
            <a:br>
              <a:rPr lang="ru-RU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lear Sans Regular Bold"/>
              </a:rPr>
            </a:br>
            <a:r>
              <a:rPr lang="ru-RU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lear Sans Regular Bold"/>
              </a:rPr>
              <a:t>О многоликой</a:t>
            </a:r>
            <a:r>
              <a:rPr lang="ru-RU" sz="12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/>
            </a:r>
            <a:br>
              <a:rPr lang="ru-RU" sz="12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</a:br>
            <a:r>
              <a:rPr lang="ru-RU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lear Sans Regular Bold"/>
              </a:rPr>
              <a:t>ПАО «</a:t>
            </a:r>
            <a:r>
              <a:rPr lang="ru-RU" spc="-1" dirty="0" smtClean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lear Sans Regular Bold"/>
              </a:rPr>
              <a:t>Северсталь</a:t>
            </a:r>
            <a:r>
              <a:rPr lang="ru-RU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lear Sans Regular Bold"/>
              </a:rPr>
              <a:t>»</a:t>
            </a:r>
            <a:r>
              <a:rPr lang="ru-RU" sz="12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/>
            </a:r>
            <a:br>
              <a:rPr lang="ru-RU" sz="12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</a:br>
            <a:endParaRPr lang="ru-RU" dirty="0">
              <a:solidFill>
                <a:schemeClr val="bg1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pic>
        <p:nvPicPr>
          <p:cNvPr id="3075" name="Picture 3" descr="C:\Users\kokov\Pictures\Рисунок1.png">
            <a:extLst>
              <a:ext uri="{FF2B5EF4-FFF2-40B4-BE49-F238E27FC236}">
                <a16:creationId xmlns="" xmlns:a16="http://schemas.microsoft.com/office/drawing/2014/main" id="{CF2FE443-E845-4ADF-BBDE-5C8FF1981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164638"/>
            <a:ext cx="3537809" cy="243277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Звук 1">
            <a:hlinkClick r:id="" action="ppaction://media"/>
            <a:extLst>
              <a:ext uri="{FF2B5EF4-FFF2-40B4-BE49-F238E27FC236}">
                <a16:creationId xmlns="" xmlns:a16="http://schemas.microsoft.com/office/drawing/2014/main" id="{E1C759A4-E967-46C7-8A32-090B8A30410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6321"/>
    </mc:Choice>
    <mc:Fallback>
      <p:transition spd="slow" advTm="6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="" xmlns:a16="http://schemas.microsoft.com/office/drawing/2014/main" id="{B000386B-4F57-427D-97D8-A94B800D4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27517"/>
            <a:ext cx="10972800" cy="1143000"/>
          </a:xfrm>
        </p:spPr>
        <p:txBody>
          <a:bodyPr/>
          <a:lstStyle/>
          <a:p>
            <a:r>
              <a:rPr lang="ru-RU" altLang="ru-RU" sz="6400">
                <a:latin typeface="Times New Roman" panose="02020603050405020304" pitchFamily="18" charset="0"/>
                <a:cs typeface="Times New Roman" panose="02020603050405020304" pitchFamily="18" charset="0"/>
              </a:rPr>
              <a:t>Наша команда</a:t>
            </a:r>
          </a:p>
        </p:txBody>
      </p:sp>
      <p:sp>
        <p:nvSpPr>
          <p:cNvPr id="4099" name="Объект 2">
            <a:extLst>
              <a:ext uri="{FF2B5EF4-FFF2-40B4-BE49-F238E27FC236}">
                <a16:creationId xmlns="" xmlns:a16="http://schemas.microsoft.com/office/drawing/2014/main" id="{50ED8B46-301D-4989-A96E-A5C598E1D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667" y="6868584"/>
            <a:ext cx="10972800" cy="4525433"/>
          </a:xfrm>
        </p:spPr>
        <p:txBody>
          <a:bodyPr/>
          <a:lstStyle/>
          <a:p>
            <a:endParaRPr lang="ru-RU" altLang="ru-RU"/>
          </a:p>
        </p:txBody>
      </p:sp>
      <p:pic>
        <p:nvPicPr>
          <p:cNvPr id="4100" name="Picture 6" descr="C:\Users\kokov\Pictures\B82_P4ehAFQ копия.jpg">
            <a:extLst>
              <a:ext uri="{FF2B5EF4-FFF2-40B4-BE49-F238E27FC236}">
                <a16:creationId xmlns="" xmlns:a16="http://schemas.microsoft.com/office/drawing/2014/main" id="{4B05A808-B279-4B83-B20F-91E42F786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34" y="1492251"/>
            <a:ext cx="1921933" cy="288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7" descr="C:\Users\kokov\Pictures\Миша.jpg">
            <a:extLst>
              <a:ext uri="{FF2B5EF4-FFF2-40B4-BE49-F238E27FC236}">
                <a16:creationId xmlns="" xmlns:a16="http://schemas.microsoft.com/office/drawing/2014/main" id="{6E6FC7A3-941A-4916-A170-3B5D07A6E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1" y="1492251"/>
            <a:ext cx="1926167" cy="288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8" descr="C:\Users\kokov\Pictures\Витя.jpg">
            <a:extLst>
              <a:ext uri="{FF2B5EF4-FFF2-40B4-BE49-F238E27FC236}">
                <a16:creationId xmlns="" xmlns:a16="http://schemas.microsoft.com/office/drawing/2014/main" id="{E751B326-ED33-406A-81F6-56214B95E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033" y="1492251"/>
            <a:ext cx="1924051" cy="288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9" descr="C:\Users\kokov\Pictures\Дима.jpg">
            <a:extLst>
              <a:ext uri="{FF2B5EF4-FFF2-40B4-BE49-F238E27FC236}">
                <a16:creationId xmlns="" xmlns:a16="http://schemas.microsoft.com/office/drawing/2014/main" id="{DC8E63F3-787C-45F7-8586-841080CFB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334" y="1492251"/>
            <a:ext cx="1917700" cy="288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0" descr="C:\Users\kokov\Pictures\Даня.jpg">
            <a:extLst>
              <a:ext uri="{FF2B5EF4-FFF2-40B4-BE49-F238E27FC236}">
                <a16:creationId xmlns="" xmlns:a16="http://schemas.microsoft.com/office/drawing/2014/main" id="{E21B8C58-63D7-4D24-894E-35F41DABB4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767" y="1492251"/>
            <a:ext cx="1917700" cy="288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TextBox 2">
            <a:extLst>
              <a:ext uri="{FF2B5EF4-FFF2-40B4-BE49-F238E27FC236}">
                <a16:creationId xmlns="" xmlns:a16="http://schemas.microsoft.com/office/drawing/2014/main" id="{C8C3D800-A878-47E5-A448-05DEB4EF3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434" y="4377267"/>
            <a:ext cx="192193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Амил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Омаров</a:t>
            </a:r>
          </a:p>
        </p:txBody>
      </p:sp>
      <p:sp>
        <p:nvSpPr>
          <p:cNvPr id="4106" name="TextBox 29">
            <a:extLst>
              <a:ext uri="{FF2B5EF4-FFF2-40B4-BE49-F238E27FC236}">
                <a16:creationId xmlns="" xmlns:a16="http://schemas.microsoft.com/office/drawing/2014/main" id="{7FB69DC6-D41F-42FA-AA5A-43E852C746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4301" y="4364567"/>
            <a:ext cx="200236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Михаил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Агафонов</a:t>
            </a:r>
          </a:p>
        </p:txBody>
      </p:sp>
      <p:sp>
        <p:nvSpPr>
          <p:cNvPr id="4107" name="TextBox 30">
            <a:extLst>
              <a:ext uri="{FF2B5EF4-FFF2-40B4-BE49-F238E27FC236}">
                <a16:creationId xmlns="" xmlns:a16="http://schemas.microsoft.com/office/drawing/2014/main" id="{CB48F348-661E-418E-B095-160FB376A8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034" y="4364567"/>
            <a:ext cx="192193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Серков</a:t>
            </a:r>
          </a:p>
        </p:txBody>
      </p:sp>
      <p:sp>
        <p:nvSpPr>
          <p:cNvPr id="4108" name="TextBox 31">
            <a:extLst>
              <a:ext uri="{FF2B5EF4-FFF2-40B4-BE49-F238E27FC236}">
                <a16:creationId xmlns="" xmlns:a16="http://schemas.microsoft.com/office/drawing/2014/main" id="{C373D5E6-55CD-429F-B8E4-C1A4471496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5333" y="4389967"/>
            <a:ext cx="230505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Шахомиров</a:t>
            </a:r>
          </a:p>
        </p:txBody>
      </p:sp>
      <p:sp>
        <p:nvSpPr>
          <p:cNvPr id="4109" name="TextBox 32">
            <a:extLst>
              <a:ext uri="{FF2B5EF4-FFF2-40B4-BE49-F238E27FC236}">
                <a16:creationId xmlns="" xmlns:a16="http://schemas.microsoft.com/office/drawing/2014/main" id="{4FFE249A-3649-4BF7-AE81-BBCF208BA9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1" y="4387851"/>
            <a:ext cx="191981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Данил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Руденко</a:t>
            </a:r>
          </a:p>
        </p:txBody>
      </p:sp>
      <p:pic>
        <p:nvPicPr>
          <p:cNvPr id="3" name="Звук 2">
            <a:hlinkClick r:id="" action="ppaction://media"/>
            <a:extLst>
              <a:ext uri="{FF2B5EF4-FFF2-40B4-BE49-F238E27FC236}">
                <a16:creationId xmlns="" xmlns:a16="http://schemas.microsoft.com/office/drawing/2014/main" id="{FB661635-709E-44C6-9BD1-1C7668A57CA2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2085"/>
    </mc:Choice>
    <mc:Fallback>
      <p:transition spd="slow" advTm="12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ъект 2">
            <a:extLst>
              <a:ext uri="{FF2B5EF4-FFF2-40B4-BE49-F238E27FC236}">
                <a16:creationId xmlns="" xmlns:a16="http://schemas.microsoft.com/office/drawing/2014/main" id="{FD96ADA9-256C-445C-9ACC-23DDB9206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667" y="6868584"/>
            <a:ext cx="10972800" cy="4525433"/>
          </a:xfrm>
        </p:spPr>
        <p:txBody>
          <a:bodyPr/>
          <a:lstStyle/>
          <a:p>
            <a:endParaRPr lang="ru-RU" altLang="ru-RU"/>
          </a:p>
        </p:txBody>
      </p:sp>
      <p:sp>
        <p:nvSpPr>
          <p:cNvPr id="5123" name="TextBox 2">
            <a:extLst>
              <a:ext uri="{FF2B5EF4-FFF2-40B4-BE49-F238E27FC236}">
                <a16:creationId xmlns="" xmlns:a16="http://schemas.microsoft.com/office/drawing/2014/main" id="{2E8275B5-954C-402F-ADE2-BF0D4CCD7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434" y="4377267"/>
            <a:ext cx="192193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Павел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Тушин</a:t>
            </a:r>
          </a:p>
        </p:txBody>
      </p:sp>
      <p:sp>
        <p:nvSpPr>
          <p:cNvPr id="5124" name="TextBox 29">
            <a:extLst>
              <a:ext uri="{FF2B5EF4-FFF2-40B4-BE49-F238E27FC236}">
                <a16:creationId xmlns="" xmlns:a16="http://schemas.microsoft.com/office/drawing/2014/main" id="{5F9D2E7B-06A0-48C6-A5DD-B499C978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4300" y="4364567"/>
            <a:ext cx="248073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Эмиль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Вержевикин</a:t>
            </a:r>
          </a:p>
        </p:txBody>
      </p:sp>
      <p:sp>
        <p:nvSpPr>
          <p:cNvPr id="5125" name="TextBox 30">
            <a:extLst>
              <a:ext uri="{FF2B5EF4-FFF2-40B4-BE49-F238E27FC236}">
                <a16:creationId xmlns="" xmlns:a16="http://schemas.microsoft.com/office/drawing/2014/main" id="{037FD874-E414-47F0-901A-0B67BBE0CB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034" y="4364567"/>
            <a:ext cx="24003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Руслан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Сулейманов</a:t>
            </a:r>
          </a:p>
        </p:txBody>
      </p:sp>
      <p:sp>
        <p:nvSpPr>
          <p:cNvPr id="5126" name="TextBox 31">
            <a:extLst>
              <a:ext uri="{FF2B5EF4-FFF2-40B4-BE49-F238E27FC236}">
                <a16:creationId xmlns="" xmlns:a16="http://schemas.microsoft.com/office/drawing/2014/main" id="{164BB611-3DE2-4C47-A6A1-A40B998EC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484" y="4377267"/>
            <a:ext cx="249554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Николай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Коряковский</a:t>
            </a:r>
          </a:p>
        </p:txBody>
      </p:sp>
      <p:pic>
        <p:nvPicPr>
          <p:cNvPr id="5127" name="Picture 2" descr="C:\Users\kokov\Pictures\Паша.jpg">
            <a:extLst>
              <a:ext uri="{FF2B5EF4-FFF2-40B4-BE49-F238E27FC236}">
                <a16:creationId xmlns="" xmlns:a16="http://schemas.microsoft.com/office/drawing/2014/main" id="{F6D24CB9-C390-4CD7-AB25-0ACB27390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34" y="1502834"/>
            <a:ext cx="1907117" cy="2861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3" descr="C:\Users\kokov\Pictures\Эмик.jpg">
            <a:extLst>
              <a:ext uri="{FF2B5EF4-FFF2-40B4-BE49-F238E27FC236}">
                <a16:creationId xmlns="" xmlns:a16="http://schemas.microsoft.com/office/drawing/2014/main" id="{E0A8069A-DD16-4D30-BC97-E545C4B34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734" y="1502834"/>
            <a:ext cx="1907117" cy="2861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4" descr="C:\Users\kokov\Pictures\Руслан.jpg">
            <a:extLst>
              <a:ext uri="{FF2B5EF4-FFF2-40B4-BE49-F238E27FC236}">
                <a16:creationId xmlns="" xmlns:a16="http://schemas.microsoft.com/office/drawing/2014/main" id="{3A055CE0-D8B7-416F-9C90-303D924AF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034" y="1502834"/>
            <a:ext cx="1907117" cy="2861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6" descr="C:\Users\kokov\Pictures\яя.jpg">
            <a:extLst>
              <a:ext uri="{FF2B5EF4-FFF2-40B4-BE49-F238E27FC236}">
                <a16:creationId xmlns="" xmlns:a16="http://schemas.microsoft.com/office/drawing/2014/main" id="{87D63D72-D965-4CDD-9DF1-7A3E8F279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034" y="1513418"/>
            <a:ext cx="1919817" cy="287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TextBox 20">
            <a:extLst>
              <a:ext uri="{FF2B5EF4-FFF2-40B4-BE49-F238E27FC236}">
                <a16:creationId xmlns="" xmlns:a16="http://schemas.microsoft.com/office/drawing/2014/main" id="{D14288C9-3C38-41D2-8A7B-FA97A2FCA2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4467" y="4389967"/>
            <a:ext cx="249766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Иван</a:t>
            </a:r>
          </a:p>
          <a:p>
            <a:pPr eaLnBrk="1" hangingPunct="1"/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Салимов</a:t>
            </a:r>
          </a:p>
        </p:txBody>
      </p:sp>
      <p:sp>
        <p:nvSpPr>
          <p:cNvPr id="5133" name="Заголовок 3">
            <a:extLst>
              <a:ext uri="{FF2B5EF4-FFF2-40B4-BE49-F238E27FC236}">
                <a16:creationId xmlns="" xmlns:a16="http://schemas.microsoft.com/office/drawing/2014/main" id="{7D968707-A36E-4011-A902-247E4F652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884" y="6980767"/>
            <a:ext cx="10972800" cy="1143000"/>
          </a:xfrm>
        </p:spPr>
        <p:txBody>
          <a:bodyPr/>
          <a:lstStyle/>
          <a:p>
            <a:endParaRPr lang="ru-RU" altLang="ru-RU"/>
          </a:p>
        </p:txBody>
      </p:sp>
      <p:sp>
        <p:nvSpPr>
          <p:cNvPr id="5134" name="Заголовок 1">
            <a:extLst>
              <a:ext uri="{FF2B5EF4-FFF2-40B4-BE49-F238E27FC236}">
                <a16:creationId xmlns="" xmlns:a16="http://schemas.microsoft.com/office/drawing/2014/main" id="{2249FDDB-44DC-4D08-B71A-64EEF2E9D83C}"/>
              </a:ext>
            </a:extLst>
          </p:cNvPr>
          <p:cNvSpPr txBox="1">
            <a:spLocks/>
          </p:cNvSpPr>
          <p:nvPr/>
        </p:nvSpPr>
        <p:spPr bwMode="auto">
          <a:xfrm>
            <a:off x="624417" y="2751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ru-RU" altLang="ru-RU" sz="6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Наша команда</a:t>
            </a:r>
          </a:p>
        </p:txBody>
      </p:sp>
      <p:pic>
        <p:nvPicPr>
          <p:cNvPr id="15" name="Picture 15" descr="C:\Users\kokov\Pictures\иван копия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5634" y="1513418"/>
            <a:ext cx="1898669" cy="2851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Звук 1">
            <a:hlinkClick r:id="" action="ppaction://media"/>
            <a:extLst>
              <a:ext uri="{FF2B5EF4-FFF2-40B4-BE49-F238E27FC236}">
                <a16:creationId xmlns="" xmlns:a16="http://schemas.microsoft.com/office/drawing/2014/main" id="{B0366889-5F40-4C6A-ADE8-2BA3AAB515E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6564"/>
    </mc:Choice>
    <mc:Fallback>
      <p:transition spd="slow" advTm="6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renwu ">
            <a:extLst>
              <a:ext uri="{FF2B5EF4-FFF2-40B4-BE49-F238E27FC236}">
                <a16:creationId xmlns="" xmlns:a16="http://schemas.microsoft.com/office/drawing/2014/main" id="{0FAE088A-8FB6-4E8F-AF02-29F0BDE0F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3933825"/>
            <a:ext cx="1944687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Содержимое 5">
            <a:extLst>
              <a:ext uri="{FF2B5EF4-FFF2-40B4-BE49-F238E27FC236}">
                <a16:creationId xmlns="" xmlns:a16="http://schemas.microsoft.com/office/drawing/2014/main" id="{1A3FC072-F5E4-402C-B196-30D3AEC640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287688" y="1489077"/>
            <a:ext cx="7848872" cy="3025086"/>
          </a:xfrm>
          <a:effectLst>
            <a:softEdge rad="112500"/>
          </a:effectLst>
        </p:spPr>
      </p:pic>
      <p:sp>
        <p:nvSpPr>
          <p:cNvPr id="5124" name="Прямоугольник 6">
            <a:extLst>
              <a:ext uri="{FF2B5EF4-FFF2-40B4-BE49-F238E27FC236}">
                <a16:creationId xmlns="" xmlns:a16="http://schemas.microsoft.com/office/drawing/2014/main" id="{703EDC07-C054-4C2D-8F2F-9D1BEFAAC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3" y="4514850"/>
            <a:ext cx="6551612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Российская сталелитейная и горнодобывающая компания, владеющая Череповецким металлургическим комбинатом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0ED39D8-DC9D-46D2-B8D2-7179EE108C47}"/>
              </a:ext>
            </a:extLst>
          </p:cNvPr>
          <p:cNvSpPr txBox="1"/>
          <p:nvPr/>
        </p:nvSpPr>
        <p:spPr>
          <a:xfrm>
            <a:off x="6023992" y="692696"/>
            <a:ext cx="6225343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4400" b="1" dirty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ПАО «СЕВЕРСТАЛЬ»</a:t>
            </a:r>
            <a:endParaRPr lang="ru-RU" b="1" dirty="0">
              <a:ln w="22225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3" name="Звук 2">
            <a:hlinkClick r:id="" action="ppaction://media"/>
            <a:extLst>
              <a:ext uri="{FF2B5EF4-FFF2-40B4-BE49-F238E27FC236}">
                <a16:creationId xmlns="" xmlns:a16="http://schemas.microsoft.com/office/drawing/2014/main" id="{A5605BF6-70E5-4657-BFC1-84F4B66168B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2867"/>
    </mc:Choice>
    <mc:Fallback>
      <p:transition spd="slow" advTm="12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>
            <a:extLst>
              <a:ext uri="{FF2B5EF4-FFF2-40B4-BE49-F238E27FC236}">
                <a16:creationId xmlns="" xmlns:a16="http://schemas.microsoft.com/office/drawing/2014/main" id="{62826E7C-E83A-47F9-9B0D-6CB0BE2D7629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32F0E2B-E3CF-49D3-B820-D4B853FD5E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/>
          </a:blip>
          <a:srcRect l="1812" r="42007" b="7264"/>
          <a:stretch/>
        </p:blipFill>
        <p:spPr>
          <a:xfrm>
            <a:off x="7038717" y="1584785"/>
            <a:ext cx="4440020" cy="44400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Овал 6">
            <a:extLst>
              <a:ext uri="{FF2B5EF4-FFF2-40B4-BE49-F238E27FC236}">
                <a16:creationId xmlns="" xmlns:a16="http://schemas.microsoft.com/office/drawing/2014/main" id="{8C536A85-A39F-43A4-95D6-EC3111E57812}"/>
              </a:ext>
            </a:extLst>
          </p:cNvPr>
          <p:cNvSpPr/>
          <p:nvPr/>
        </p:nvSpPr>
        <p:spPr>
          <a:xfrm>
            <a:off x="3334181" y="1340768"/>
            <a:ext cx="3600873" cy="1543231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36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006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«Воркута-уголь»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869454D9-3483-46A5-9A3A-E5323FA8EFB4}"/>
              </a:ext>
            </a:extLst>
          </p:cNvPr>
          <p:cNvSpPr/>
          <p:nvPr/>
        </p:nvSpPr>
        <p:spPr>
          <a:xfrm>
            <a:off x="3306460" y="3907251"/>
            <a:ext cx="3600872" cy="15432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8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dirty="0" err="1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Яковлевский</a:t>
            </a:r>
            <a:r>
              <a:rPr lang="ru-RU" sz="28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 рудник»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="" xmlns:a16="http://schemas.microsoft.com/office/drawing/2014/main" id="{157383DC-1ABE-4AAB-BBE8-7FDC7ED1EABD}"/>
              </a:ext>
            </a:extLst>
          </p:cNvPr>
          <p:cNvSpPr/>
          <p:nvPr/>
        </p:nvSpPr>
        <p:spPr>
          <a:xfrm>
            <a:off x="525683" y="2657384"/>
            <a:ext cx="3600872" cy="15432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32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«Карельский окатыш»</a:t>
            </a:r>
            <a:endParaRPr lang="ru-RU" sz="28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="" xmlns:a16="http://schemas.microsoft.com/office/drawing/2014/main" id="{9D01D6F9-F705-4C1B-BF39-E6A98DC3C7AF}"/>
              </a:ext>
            </a:extLst>
          </p:cNvPr>
          <p:cNvSpPr/>
          <p:nvPr/>
        </p:nvSpPr>
        <p:spPr>
          <a:xfrm>
            <a:off x="335360" y="5052756"/>
            <a:ext cx="3600873" cy="15432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40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dirty="0" err="1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Олкон</a:t>
            </a:r>
            <a:r>
              <a:rPr lang="ru-RU" sz="40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12294A78-D742-40DA-BB76-09C9263DE3DC}"/>
              </a:ext>
            </a:extLst>
          </p:cNvPr>
          <p:cNvSpPr txBox="1"/>
          <p:nvPr/>
        </p:nvSpPr>
        <p:spPr>
          <a:xfrm>
            <a:off x="6384032" y="620688"/>
            <a:ext cx="5632193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4400" b="1" dirty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Северсталь Ресурс</a:t>
            </a:r>
            <a:endParaRPr lang="ru-RU" b="1" dirty="0">
              <a:ln w="22225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2" name="Звук 1">
            <a:hlinkClick r:id="" action="ppaction://media"/>
            <a:extLst>
              <a:ext uri="{FF2B5EF4-FFF2-40B4-BE49-F238E27FC236}">
                <a16:creationId xmlns="" xmlns:a16="http://schemas.microsoft.com/office/drawing/2014/main" id="{F923558B-935F-4DED-923E-3EA1D939CAB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1638"/>
    </mc:Choice>
    <mc:Fallback>
      <p:transition spd="slow" advTm="516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anniu副本">
            <a:extLst>
              <a:ext uri="{FF2B5EF4-FFF2-40B4-BE49-F238E27FC236}">
                <a16:creationId xmlns="" xmlns:a16="http://schemas.microsoft.com/office/drawing/2014/main" id="{DF3C95C4-9376-466B-826B-E15403AFF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-1555750"/>
            <a:ext cx="8713788" cy="157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Содержимое 6">
            <a:extLst>
              <a:ext uri="{FF2B5EF4-FFF2-40B4-BE49-F238E27FC236}">
                <a16:creationId xmlns="" xmlns:a16="http://schemas.microsoft.com/office/drawing/2014/main" id="{D3AC47A3-B341-41DA-9B71-8452A12A98EF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19336" y="1138391"/>
            <a:ext cx="5031078" cy="4882897"/>
          </a:xfrm>
        </p:spPr>
        <p:txBody>
          <a:bodyPr/>
          <a:lstStyle/>
          <a:p>
            <a:pPr algn="ctr">
              <a:buNone/>
            </a:pPr>
            <a:r>
              <a:rPr lang="ru-RU" alt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 дивизион входят следующие активы:</a:t>
            </a:r>
          </a:p>
          <a:p>
            <a:r>
              <a:rPr lang="ru-RU" alt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Череповецкий металлургический комбинат </a:t>
            </a:r>
          </a:p>
          <a:p>
            <a:r>
              <a:rPr lang="ru-RU" alt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Ижорский трубный завод</a:t>
            </a:r>
          </a:p>
          <a:p>
            <a:r>
              <a:rPr lang="ru-RU" alt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«Северсталь-метиз»</a:t>
            </a:r>
          </a:p>
          <a:p>
            <a:r>
              <a:rPr lang="ru-RU" alt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«Северсталь-дистрибуция»</a:t>
            </a:r>
          </a:p>
          <a:p>
            <a:r>
              <a:rPr lang="ru-RU" alt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5. Сервисные центры и штамповочные предприятия.</a:t>
            </a:r>
          </a:p>
          <a:p>
            <a:endParaRPr lang="ru-RU" alt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72" name="Picture 2" descr="https://pic.rutubelist.ru/video/a1/54/a15463b93ed5015e5b3b2361bffd8ec9.jpg">
            <a:extLst>
              <a:ext uri="{FF2B5EF4-FFF2-40B4-BE49-F238E27FC236}">
                <a16:creationId xmlns="" xmlns:a16="http://schemas.microsoft.com/office/drawing/2014/main" id="{9BE34F7D-B651-4DB2-9963-125277EF7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936" y="1916832"/>
            <a:ext cx="5900651" cy="33204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7980169-B147-4850-919F-B98E302FD96D}"/>
              </a:ext>
            </a:extLst>
          </p:cNvPr>
          <p:cNvSpPr txBox="1"/>
          <p:nvPr/>
        </p:nvSpPr>
        <p:spPr>
          <a:xfrm>
            <a:off x="4904458" y="476672"/>
            <a:ext cx="6804025" cy="1323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defRPr/>
            </a:pPr>
            <a:r>
              <a:rPr lang="ru-RU" sz="4000" dirty="0">
                <a:ln w="317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Северсталь </a:t>
            </a:r>
          </a:p>
          <a:p>
            <a:pPr algn="r">
              <a:defRPr/>
            </a:pPr>
            <a:r>
              <a:rPr lang="ru-RU" sz="4000" dirty="0">
                <a:ln w="317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Российская Сталь</a:t>
            </a:r>
          </a:p>
        </p:txBody>
      </p:sp>
      <p:pic>
        <p:nvPicPr>
          <p:cNvPr id="2" name="Звук 1">
            <a:hlinkClick r:id="" action="ppaction://media"/>
            <a:extLst>
              <a:ext uri="{FF2B5EF4-FFF2-40B4-BE49-F238E27FC236}">
                <a16:creationId xmlns="" xmlns:a16="http://schemas.microsoft.com/office/drawing/2014/main" id="{F11B8A27-0577-4B81-9206-94CE6B47C9F7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108"/>
    </mc:Choice>
    <mc:Fallback>
      <p:transition spd="slow" advTm="30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8">
            <a:extLst>
              <a:ext uri="{FF2B5EF4-FFF2-40B4-BE49-F238E27FC236}">
                <a16:creationId xmlns="" xmlns:a16="http://schemas.microsoft.com/office/drawing/2014/main" id="{D533EE10-AEE3-49E9-994A-26BD6AA49FE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2378905854"/>
              </p:ext>
            </p:extLst>
          </p:nvPr>
        </p:nvGraphicFramePr>
        <p:xfrm>
          <a:off x="263352" y="1844824"/>
          <a:ext cx="878497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2C35E6B-B190-4184-B3A2-701A9C982C03}"/>
              </a:ext>
            </a:extLst>
          </p:cNvPr>
          <p:cNvSpPr txBox="1"/>
          <p:nvPr/>
        </p:nvSpPr>
        <p:spPr>
          <a:xfrm>
            <a:off x="4511824" y="548680"/>
            <a:ext cx="7489825" cy="1200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>
              <a:defRPr/>
            </a:pPr>
            <a:r>
              <a:rPr lang="ru-RU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Производственные </a:t>
            </a:r>
          </a:p>
          <a:p>
            <a:pPr algn="r">
              <a:defRPr/>
            </a:pPr>
            <a:r>
              <a:rPr lang="ru-RU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Результаты 2020</a:t>
            </a:r>
          </a:p>
        </p:txBody>
      </p:sp>
      <p:pic>
        <p:nvPicPr>
          <p:cNvPr id="6" name="Звук 5">
            <a:hlinkClick r:id="" action="ppaction://media"/>
            <a:extLst>
              <a:ext uri="{FF2B5EF4-FFF2-40B4-BE49-F238E27FC236}">
                <a16:creationId xmlns="" xmlns:a16="http://schemas.microsoft.com/office/drawing/2014/main" id="{9EE98990-A6E6-4EAC-8C6D-2DEB6EE9BEE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9996"/>
    </mc:Choice>
    <mc:Fallback>
      <p:transition spd="slow" advTm="19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3">
            <a:extLst>
              <a:ext uri="{FF2B5EF4-FFF2-40B4-BE49-F238E27FC236}">
                <a16:creationId xmlns="" xmlns:a16="http://schemas.microsoft.com/office/drawing/2014/main" id="{6AA9C489-3C68-4AF1-AB40-ABEF4B9693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472957505"/>
              </p:ext>
            </p:extLst>
          </p:nvPr>
        </p:nvGraphicFramePr>
        <p:xfrm>
          <a:off x="407368" y="2420888"/>
          <a:ext cx="8856984" cy="2448272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476164">
                  <a:extLst>
                    <a:ext uri="{9D8B030D-6E8A-4147-A177-3AD203B41FA5}">
                      <a16:colId xmlns="" xmlns:a16="http://schemas.microsoft.com/office/drawing/2014/main" val="2652120392"/>
                    </a:ext>
                  </a:extLst>
                </a:gridCol>
                <a:gridCol w="1476164">
                  <a:extLst>
                    <a:ext uri="{9D8B030D-6E8A-4147-A177-3AD203B41FA5}">
                      <a16:colId xmlns="" xmlns:a16="http://schemas.microsoft.com/office/drawing/2014/main" val="878846621"/>
                    </a:ext>
                  </a:extLst>
                </a:gridCol>
                <a:gridCol w="1476164">
                  <a:extLst>
                    <a:ext uri="{9D8B030D-6E8A-4147-A177-3AD203B41FA5}">
                      <a16:colId xmlns="" xmlns:a16="http://schemas.microsoft.com/office/drawing/2014/main" val="3083971178"/>
                    </a:ext>
                  </a:extLst>
                </a:gridCol>
                <a:gridCol w="1476164">
                  <a:extLst>
                    <a:ext uri="{9D8B030D-6E8A-4147-A177-3AD203B41FA5}">
                      <a16:colId xmlns="" xmlns:a16="http://schemas.microsoft.com/office/drawing/2014/main" val="1017705026"/>
                    </a:ext>
                  </a:extLst>
                </a:gridCol>
                <a:gridCol w="1476164">
                  <a:extLst>
                    <a:ext uri="{9D8B030D-6E8A-4147-A177-3AD203B41FA5}">
                      <a16:colId xmlns="" xmlns:a16="http://schemas.microsoft.com/office/drawing/2014/main" val="1807833992"/>
                    </a:ext>
                  </a:extLst>
                </a:gridCol>
                <a:gridCol w="1476164">
                  <a:extLst>
                    <a:ext uri="{9D8B030D-6E8A-4147-A177-3AD203B41FA5}">
                      <a16:colId xmlns="" xmlns:a16="http://schemas.microsoft.com/office/drawing/2014/main" val="3645724426"/>
                    </a:ext>
                  </a:extLst>
                </a:gridCol>
              </a:tblGrid>
              <a:tr h="809172">
                <a:tc>
                  <a:txBody>
                    <a:bodyPr/>
                    <a:lstStyle/>
                    <a:p>
                      <a:endParaRPr lang="ru-RU" sz="25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 smtClean="0"/>
                        <a:t>2019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 smtClean="0"/>
                        <a:t>2020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 smtClean="0"/>
                        <a:t>2021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 smtClean="0"/>
                        <a:t>2022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 smtClean="0"/>
                        <a:t>2023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1202879"/>
                  </a:ext>
                </a:extLst>
              </a:tr>
              <a:tr h="1639100">
                <a:tc>
                  <a:txBody>
                    <a:bodyPr/>
                    <a:lstStyle/>
                    <a:p>
                      <a:r>
                        <a:rPr lang="ru-RU" sz="2000" baseline="0" dirty="0"/>
                        <a:t>Доля продаж на экспорт, </a:t>
                      </a:r>
                      <a:r>
                        <a:rPr lang="en-US" sz="2000" baseline="0" dirty="0"/>
                        <a:t>%</a:t>
                      </a:r>
                      <a:endParaRPr lang="ru-RU" sz="2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/>
                        <a:t>31,0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/>
                        <a:t>39,0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/>
                        <a:t>35,0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/>
                        <a:t>39,1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aseline="0" dirty="0"/>
                        <a:t>47,5</a:t>
                      </a:r>
                      <a:endParaRPr lang="ru-RU" sz="4000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8600782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25543F7-A9C4-4859-BBF4-84E08A5294E2}"/>
              </a:ext>
            </a:extLst>
          </p:cNvPr>
          <p:cNvSpPr txBox="1"/>
          <p:nvPr/>
        </p:nvSpPr>
        <p:spPr>
          <a:xfrm>
            <a:off x="5231904" y="610850"/>
            <a:ext cx="6697315" cy="1446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defRPr/>
            </a:pPr>
            <a:r>
              <a:rPr lang="ru-RU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Экспорт Продуктов Северстали</a:t>
            </a:r>
          </a:p>
        </p:txBody>
      </p:sp>
      <p:pic>
        <p:nvPicPr>
          <p:cNvPr id="1026" name="Picture 2" descr="http://www.silicontainer.com/wp-content/uploads/2021/03/ENERGY_HYDRO_pin-2.png">
            <a:extLst>
              <a:ext uri="{FF2B5EF4-FFF2-40B4-BE49-F238E27FC236}">
                <a16:creationId xmlns="" xmlns:a16="http://schemas.microsoft.com/office/drawing/2014/main" id="{4E8F5A05-0C7E-4A6F-B8B6-E95BC53A5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9914" y="2606986"/>
            <a:ext cx="2064718" cy="22507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freepngclipart.com/download/icon/80256-coal-black-icon-download-hq-png.png">
            <a:extLst>
              <a:ext uri="{FF2B5EF4-FFF2-40B4-BE49-F238E27FC236}">
                <a16:creationId xmlns="" xmlns:a16="http://schemas.microsoft.com/office/drawing/2014/main" id="{81DB46F5-9E52-4901-AD78-2440866B9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80" y="4952741"/>
            <a:ext cx="2374175" cy="19260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openclipart.org/image/800px/299291">
            <a:extLst>
              <a:ext uri="{FF2B5EF4-FFF2-40B4-BE49-F238E27FC236}">
                <a16:creationId xmlns="" xmlns:a16="http://schemas.microsoft.com/office/drawing/2014/main" id="{46DA5DF9-CECB-43A1-A13E-735B42D91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4944886"/>
            <a:ext cx="2831123" cy="19676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Звук 1">
            <a:hlinkClick r:id="" action="ppaction://media"/>
            <a:extLst>
              <a:ext uri="{FF2B5EF4-FFF2-40B4-BE49-F238E27FC236}">
                <a16:creationId xmlns="" xmlns:a16="http://schemas.microsoft.com/office/drawing/2014/main" id="{EA88748F-F001-495F-A903-6C0FEC3D4852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7378"/>
    </mc:Choice>
    <mc:Fallback>
      <p:transition spd="slow" advTm="7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>
            <a:extLst>
              <a:ext uri="{FF2B5EF4-FFF2-40B4-BE49-F238E27FC236}">
                <a16:creationId xmlns="" xmlns:a16="http://schemas.microsoft.com/office/drawing/2014/main" id="{90F36044-2B6B-40DA-80FB-A1BA7DC3D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7616" y="764704"/>
            <a:ext cx="9936757" cy="1323439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defRPr/>
            </a:pPr>
            <a:r>
              <a:rPr lang="ru-RU" altLang="ru-RU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Но у каждой медали есть </a:t>
            </a:r>
          </a:p>
          <a:p>
            <a:pPr algn="r" eaLnBrk="1" hangingPunct="1">
              <a:defRPr/>
            </a:pPr>
            <a:r>
              <a:rPr lang="ru-RU" altLang="ru-RU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и вторая сторона…</a:t>
            </a:r>
          </a:p>
        </p:txBody>
      </p:sp>
      <p:pic>
        <p:nvPicPr>
          <p:cNvPr id="3" name="Picture 4" descr="https://i.ytimg.com/vi/BJFWxf9Ld0w/maxresdefault.jpg">
            <a:extLst>
              <a:ext uri="{FF2B5EF4-FFF2-40B4-BE49-F238E27FC236}">
                <a16:creationId xmlns="" xmlns:a16="http://schemas.microsoft.com/office/drawing/2014/main" id="{F86E2DF5-1684-403E-A1D2-5EE62030A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1316555"/>
            <a:ext cx="3950573" cy="22221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img-fotki.yandex.ru/get/6706/10659493.6d/0_83923_546a3a84_XL.jpg">
            <a:extLst>
              <a:ext uri="{FF2B5EF4-FFF2-40B4-BE49-F238E27FC236}">
                <a16:creationId xmlns="" xmlns:a16="http://schemas.microsoft.com/office/drawing/2014/main" id="{E5B98F82-0B3F-48F3-B7EA-9A0F828FF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776" y="3933056"/>
            <a:ext cx="3677145" cy="24498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domozhiroff.com/wp-content/uploads/2018/03/%D0%A7%D0%B5%D1%80%D0%B5%D0%BF%D0%BE%D0%B2%D0%B5%D1%86.-%D0%94%D1%8B%D0%BC.jpg">
            <a:extLst>
              <a:ext uri="{FF2B5EF4-FFF2-40B4-BE49-F238E27FC236}">
                <a16:creationId xmlns="" xmlns:a16="http://schemas.microsoft.com/office/drawing/2014/main" id="{0A65AF05-F1A0-46C3-9075-E0E259D28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264" y="2517160"/>
            <a:ext cx="3307030" cy="21896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Звук 1">
            <a:hlinkClick r:id="" action="ppaction://media"/>
            <a:extLst>
              <a:ext uri="{FF2B5EF4-FFF2-40B4-BE49-F238E27FC236}">
                <a16:creationId xmlns="" xmlns:a16="http://schemas.microsoft.com/office/drawing/2014/main" id="{9B0F5475-8FF1-447A-9B97-9871D75D2907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0077"/>
    </mc:Choice>
    <mc:Fallback>
      <p:transition spd="slow" advTm="200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3">
            <a:extLst>
              <a:ext uri="{FF2B5EF4-FFF2-40B4-BE49-F238E27FC236}">
                <a16:creationId xmlns="" xmlns:a16="http://schemas.microsoft.com/office/drawing/2014/main" id="{355B65D3-8525-4FD6-91FB-4ED3238327E6}"/>
              </a:ext>
            </a:extLst>
          </p:cNvPr>
          <p:cNvGrpSpPr>
            <a:grpSpLocks/>
          </p:cNvGrpSpPr>
          <p:nvPr/>
        </p:nvGrpSpPr>
        <p:grpSpPr bwMode="auto">
          <a:xfrm>
            <a:off x="2087031" y="1576169"/>
            <a:ext cx="4441537" cy="4406478"/>
            <a:chOff x="5975350" y="3128317"/>
            <a:chExt cx="1600200" cy="1600201"/>
          </a:xfrm>
        </p:grpSpPr>
        <p:sp>
          <p:nvSpPr>
            <p:cNvPr id="11286" name="Freeform 3128">
              <a:extLst>
                <a:ext uri="{FF2B5EF4-FFF2-40B4-BE49-F238E27FC236}">
                  <a16:creationId xmlns="" xmlns:a16="http://schemas.microsoft.com/office/drawing/2014/main" id="{4FB655FE-8D9B-4D29-85C8-4B01D9758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4025" y="3128317"/>
              <a:ext cx="650875" cy="577850"/>
            </a:xfrm>
            <a:custGeom>
              <a:avLst/>
              <a:gdLst>
                <a:gd name="T0" fmla="*/ 258789411 w 1637"/>
                <a:gd name="T1" fmla="*/ 148642295 h 1457"/>
                <a:gd name="T2" fmla="*/ 253256377 w 1637"/>
                <a:gd name="T3" fmla="*/ 140306105 h 1457"/>
                <a:gd name="T4" fmla="*/ 241715970 w 1637"/>
                <a:gd name="T5" fmla="*/ 124261943 h 1457"/>
                <a:gd name="T6" fmla="*/ 229543375 w 1637"/>
                <a:gd name="T7" fmla="*/ 109161695 h 1457"/>
                <a:gd name="T8" fmla="*/ 216105609 w 1637"/>
                <a:gd name="T9" fmla="*/ 94690856 h 1457"/>
                <a:gd name="T10" fmla="*/ 202193901 w 1637"/>
                <a:gd name="T11" fmla="*/ 81320985 h 1457"/>
                <a:gd name="T12" fmla="*/ 187650006 w 1637"/>
                <a:gd name="T13" fmla="*/ 68894632 h 1457"/>
                <a:gd name="T14" fmla="*/ 172315677 w 1637"/>
                <a:gd name="T15" fmla="*/ 57412194 h 1457"/>
                <a:gd name="T16" fmla="*/ 156348763 w 1637"/>
                <a:gd name="T17" fmla="*/ 46716218 h 1457"/>
                <a:gd name="T18" fmla="*/ 139591416 w 1637"/>
                <a:gd name="T19" fmla="*/ 37435717 h 1457"/>
                <a:gd name="T20" fmla="*/ 122517974 w 1637"/>
                <a:gd name="T21" fmla="*/ 28784624 h 1457"/>
                <a:gd name="T22" fmla="*/ 104654100 w 1637"/>
                <a:gd name="T23" fmla="*/ 21234500 h 1457"/>
                <a:gd name="T24" fmla="*/ 86473734 w 1637"/>
                <a:gd name="T25" fmla="*/ 14942796 h 1457"/>
                <a:gd name="T26" fmla="*/ 67977671 w 1637"/>
                <a:gd name="T27" fmla="*/ 9595007 h 1457"/>
                <a:gd name="T28" fmla="*/ 49007269 w 1637"/>
                <a:gd name="T29" fmla="*/ 5347790 h 1457"/>
                <a:gd name="T30" fmla="*/ 29562528 w 1637"/>
                <a:gd name="T31" fmla="*/ 2359389 h 1457"/>
                <a:gd name="T32" fmla="*/ 9801295 w 1637"/>
                <a:gd name="T33" fmla="*/ 471957 h 1457"/>
                <a:gd name="T34" fmla="*/ 0 w 1637"/>
                <a:gd name="T35" fmla="*/ 0 h 1457"/>
                <a:gd name="T36" fmla="*/ 0 w 1637"/>
                <a:gd name="T37" fmla="*/ 161068648 h 1457"/>
                <a:gd name="T38" fmla="*/ 118407562 w 1637"/>
                <a:gd name="T39" fmla="*/ 229176817 h 1457"/>
                <a:gd name="T40" fmla="*/ 258789411 w 1637"/>
                <a:gd name="T41" fmla="*/ 148642295 h 145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637" h="1457">
                  <a:moveTo>
                    <a:pt x="1637" y="945"/>
                  </a:moveTo>
                  <a:lnTo>
                    <a:pt x="1602" y="892"/>
                  </a:lnTo>
                  <a:lnTo>
                    <a:pt x="1529" y="790"/>
                  </a:lnTo>
                  <a:lnTo>
                    <a:pt x="1452" y="694"/>
                  </a:lnTo>
                  <a:lnTo>
                    <a:pt x="1367" y="602"/>
                  </a:lnTo>
                  <a:lnTo>
                    <a:pt x="1279" y="517"/>
                  </a:lnTo>
                  <a:lnTo>
                    <a:pt x="1187" y="438"/>
                  </a:lnTo>
                  <a:lnTo>
                    <a:pt x="1090" y="365"/>
                  </a:lnTo>
                  <a:lnTo>
                    <a:pt x="989" y="297"/>
                  </a:lnTo>
                  <a:lnTo>
                    <a:pt x="883" y="238"/>
                  </a:lnTo>
                  <a:lnTo>
                    <a:pt x="775" y="183"/>
                  </a:lnTo>
                  <a:lnTo>
                    <a:pt x="662" y="135"/>
                  </a:lnTo>
                  <a:lnTo>
                    <a:pt x="547" y="95"/>
                  </a:lnTo>
                  <a:lnTo>
                    <a:pt x="430" y="61"/>
                  </a:lnTo>
                  <a:lnTo>
                    <a:pt x="310" y="34"/>
                  </a:lnTo>
                  <a:lnTo>
                    <a:pt x="187" y="15"/>
                  </a:lnTo>
                  <a:lnTo>
                    <a:pt x="62" y="3"/>
                  </a:lnTo>
                  <a:lnTo>
                    <a:pt x="0" y="0"/>
                  </a:lnTo>
                  <a:lnTo>
                    <a:pt x="0" y="1024"/>
                  </a:lnTo>
                  <a:lnTo>
                    <a:pt x="749" y="1457"/>
                  </a:lnTo>
                  <a:lnTo>
                    <a:pt x="1637" y="945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37160" tIns="68580" rIns="137160" bIns="68580"/>
            <a:lstStyle/>
            <a:p>
              <a:endParaRPr lang="ru-RU"/>
            </a:p>
          </p:txBody>
        </p:sp>
        <p:sp>
          <p:nvSpPr>
            <p:cNvPr id="11287" name="Freeform 3129">
              <a:extLst>
                <a:ext uri="{FF2B5EF4-FFF2-40B4-BE49-F238E27FC236}">
                  <a16:creationId xmlns="" xmlns:a16="http://schemas.microsoft.com/office/drawing/2014/main" id="{5D78884B-90E4-4A50-B2EA-F06E7800D07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0" y="3128317"/>
              <a:ext cx="650875" cy="577850"/>
            </a:xfrm>
            <a:custGeom>
              <a:avLst/>
              <a:gdLst>
                <a:gd name="T0" fmla="*/ 0 w 1637"/>
                <a:gd name="T1" fmla="*/ 148642295 h 1457"/>
                <a:gd name="T2" fmla="*/ 140223603 w 1637"/>
                <a:gd name="T3" fmla="*/ 229176817 h 1457"/>
                <a:gd name="T4" fmla="*/ 258789411 w 1637"/>
                <a:gd name="T5" fmla="*/ 161068648 h 1457"/>
                <a:gd name="T6" fmla="*/ 258789411 w 1637"/>
                <a:gd name="T7" fmla="*/ 0 h 1457"/>
                <a:gd name="T8" fmla="*/ 248829870 w 1637"/>
                <a:gd name="T9" fmla="*/ 471957 h 1457"/>
                <a:gd name="T10" fmla="*/ 229226883 w 1637"/>
                <a:gd name="T11" fmla="*/ 2359389 h 1457"/>
                <a:gd name="T12" fmla="*/ 209782142 w 1637"/>
                <a:gd name="T13" fmla="*/ 5347790 h 1457"/>
                <a:gd name="T14" fmla="*/ 190653494 w 1637"/>
                <a:gd name="T15" fmla="*/ 9595007 h 1457"/>
                <a:gd name="T16" fmla="*/ 172315677 w 1637"/>
                <a:gd name="T17" fmla="*/ 14942796 h 1457"/>
                <a:gd name="T18" fmla="*/ 153977463 w 1637"/>
                <a:gd name="T19" fmla="*/ 21234500 h 1457"/>
                <a:gd name="T20" fmla="*/ 136113588 w 1637"/>
                <a:gd name="T21" fmla="*/ 28784624 h 1457"/>
                <a:gd name="T22" fmla="*/ 119197995 w 1637"/>
                <a:gd name="T23" fmla="*/ 37435717 h 1457"/>
                <a:gd name="T24" fmla="*/ 102440648 w 1637"/>
                <a:gd name="T25" fmla="*/ 46716218 h 1457"/>
                <a:gd name="T26" fmla="*/ 86473734 w 1637"/>
                <a:gd name="T27" fmla="*/ 57412194 h 1457"/>
                <a:gd name="T28" fmla="*/ 70981159 w 1637"/>
                <a:gd name="T29" fmla="*/ 68894632 h 1457"/>
                <a:gd name="T30" fmla="*/ 56437264 w 1637"/>
                <a:gd name="T31" fmla="*/ 81320985 h 1457"/>
                <a:gd name="T32" fmla="*/ 42525556 w 1637"/>
                <a:gd name="T33" fmla="*/ 94690856 h 1457"/>
                <a:gd name="T34" fmla="*/ 29246036 w 1637"/>
                <a:gd name="T35" fmla="*/ 109161695 h 1457"/>
                <a:gd name="T36" fmla="*/ 16915196 w 1637"/>
                <a:gd name="T37" fmla="*/ 124261943 h 1457"/>
                <a:gd name="T38" fmla="*/ 5533034 w 1637"/>
                <a:gd name="T39" fmla="*/ 140306105 h 1457"/>
                <a:gd name="T40" fmla="*/ 0 w 1637"/>
                <a:gd name="T41" fmla="*/ 148642295 h 145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637" h="1457">
                  <a:moveTo>
                    <a:pt x="0" y="945"/>
                  </a:moveTo>
                  <a:lnTo>
                    <a:pt x="887" y="1457"/>
                  </a:lnTo>
                  <a:lnTo>
                    <a:pt x="1637" y="1024"/>
                  </a:lnTo>
                  <a:lnTo>
                    <a:pt x="1637" y="0"/>
                  </a:lnTo>
                  <a:lnTo>
                    <a:pt x="1574" y="3"/>
                  </a:lnTo>
                  <a:lnTo>
                    <a:pt x="1450" y="15"/>
                  </a:lnTo>
                  <a:lnTo>
                    <a:pt x="1327" y="34"/>
                  </a:lnTo>
                  <a:lnTo>
                    <a:pt x="1206" y="61"/>
                  </a:lnTo>
                  <a:lnTo>
                    <a:pt x="1090" y="95"/>
                  </a:lnTo>
                  <a:lnTo>
                    <a:pt x="974" y="135"/>
                  </a:lnTo>
                  <a:lnTo>
                    <a:pt x="861" y="183"/>
                  </a:lnTo>
                  <a:lnTo>
                    <a:pt x="754" y="238"/>
                  </a:lnTo>
                  <a:lnTo>
                    <a:pt x="648" y="297"/>
                  </a:lnTo>
                  <a:lnTo>
                    <a:pt x="547" y="365"/>
                  </a:lnTo>
                  <a:lnTo>
                    <a:pt x="449" y="438"/>
                  </a:lnTo>
                  <a:lnTo>
                    <a:pt x="357" y="517"/>
                  </a:lnTo>
                  <a:lnTo>
                    <a:pt x="269" y="602"/>
                  </a:lnTo>
                  <a:lnTo>
                    <a:pt x="185" y="694"/>
                  </a:lnTo>
                  <a:lnTo>
                    <a:pt x="107" y="790"/>
                  </a:lnTo>
                  <a:lnTo>
                    <a:pt x="35" y="892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37160" tIns="68580" rIns="137160" bIns="68580"/>
            <a:lstStyle/>
            <a:p>
              <a:endParaRPr lang="ru-RU"/>
            </a:p>
          </p:txBody>
        </p:sp>
        <p:sp>
          <p:nvSpPr>
            <p:cNvPr id="7" name="Freeform 3130">
              <a:extLst>
                <a:ext uri="{FF2B5EF4-FFF2-40B4-BE49-F238E27FC236}">
                  <a16:creationId xmlns="" xmlns:a16="http://schemas.microsoft.com/office/drawing/2014/main" id="{16FEA95C-379B-4504-87A1-0AADB72F6A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0812" y="3552105"/>
              <a:ext cx="444738" cy="751016"/>
            </a:xfrm>
            <a:custGeom>
              <a:avLst/>
              <a:gdLst>
                <a:gd name="T0" fmla="*/ 888 w 1122"/>
                <a:gd name="T1" fmla="*/ 0 h 1890"/>
                <a:gd name="T2" fmla="*/ 0 w 1122"/>
                <a:gd name="T3" fmla="*/ 512 h 1890"/>
                <a:gd name="T4" fmla="*/ 0 w 1122"/>
                <a:gd name="T5" fmla="*/ 1378 h 1890"/>
                <a:gd name="T6" fmla="*/ 888 w 1122"/>
                <a:gd name="T7" fmla="*/ 1890 h 1890"/>
                <a:gd name="T8" fmla="*/ 916 w 1122"/>
                <a:gd name="T9" fmla="*/ 1835 h 1890"/>
                <a:gd name="T10" fmla="*/ 967 w 1122"/>
                <a:gd name="T11" fmla="*/ 1724 h 1890"/>
                <a:gd name="T12" fmla="*/ 1011 w 1122"/>
                <a:gd name="T13" fmla="*/ 1608 h 1890"/>
                <a:gd name="T14" fmla="*/ 1047 w 1122"/>
                <a:gd name="T15" fmla="*/ 1492 h 1890"/>
                <a:gd name="T16" fmla="*/ 1077 w 1122"/>
                <a:gd name="T17" fmla="*/ 1373 h 1890"/>
                <a:gd name="T18" fmla="*/ 1099 w 1122"/>
                <a:gd name="T19" fmla="*/ 1252 h 1890"/>
                <a:gd name="T20" fmla="*/ 1114 w 1122"/>
                <a:gd name="T21" fmla="*/ 1130 h 1890"/>
                <a:gd name="T22" fmla="*/ 1122 w 1122"/>
                <a:gd name="T23" fmla="*/ 1007 h 1890"/>
                <a:gd name="T24" fmla="*/ 1122 w 1122"/>
                <a:gd name="T25" fmla="*/ 945 h 1890"/>
                <a:gd name="T26" fmla="*/ 1122 w 1122"/>
                <a:gd name="T27" fmla="*/ 883 h 1890"/>
                <a:gd name="T28" fmla="*/ 1114 w 1122"/>
                <a:gd name="T29" fmla="*/ 759 h 1890"/>
                <a:gd name="T30" fmla="*/ 1099 w 1122"/>
                <a:gd name="T31" fmla="*/ 638 h 1890"/>
                <a:gd name="T32" fmla="*/ 1077 w 1122"/>
                <a:gd name="T33" fmla="*/ 517 h 1890"/>
                <a:gd name="T34" fmla="*/ 1047 w 1122"/>
                <a:gd name="T35" fmla="*/ 398 h 1890"/>
                <a:gd name="T36" fmla="*/ 1011 w 1122"/>
                <a:gd name="T37" fmla="*/ 281 h 1890"/>
                <a:gd name="T38" fmla="*/ 967 w 1122"/>
                <a:gd name="T39" fmla="*/ 166 h 1890"/>
                <a:gd name="T40" fmla="*/ 916 w 1122"/>
                <a:gd name="T41" fmla="*/ 54 h 1890"/>
                <a:gd name="T42" fmla="*/ 888 w 1122"/>
                <a:gd name="T43" fmla="*/ 0 h 1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22" h="1890">
                  <a:moveTo>
                    <a:pt x="888" y="0"/>
                  </a:moveTo>
                  <a:lnTo>
                    <a:pt x="0" y="512"/>
                  </a:lnTo>
                  <a:lnTo>
                    <a:pt x="0" y="1378"/>
                  </a:lnTo>
                  <a:lnTo>
                    <a:pt x="888" y="1890"/>
                  </a:lnTo>
                  <a:lnTo>
                    <a:pt x="916" y="1835"/>
                  </a:lnTo>
                  <a:lnTo>
                    <a:pt x="967" y="1724"/>
                  </a:lnTo>
                  <a:lnTo>
                    <a:pt x="1011" y="1608"/>
                  </a:lnTo>
                  <a:lnTo>
                    <a:pt x="1047" y="1492"/>
                  </a:lnTo>
                  <a:lnTo>
                    <a:pt x="1077" y="1373"/>
                  </a:lnTo>
                  <a:lnTo>
                    <a:pt x="1099" y="1252"/>
                  </a:lnTo>
                  <a:lnTo>
                    <a:pt x="1114" y="1130"/>
                  </a:lnTo>
                  <a:lnTo>
                    <a:pt x="1122" y="1007"/>
                  </a:lnTo>
                  <a:lnTo>
                    <a:pt x="1122" y="945"/>
                  </a:lnTo>
                  <a:lnTo>
                    <a:pt x="1122" y="883"/>
                  </a:lnTo>
                  <a:lnTo>
                    <a:pt x="1114" y="759"/>
                  </a:lnTo>
                  <a:lnTo>
                    <a:pt x="1099" y="638"/>
                  </a:lnTo>
                  <a:lnTo>
                    <a:pt x="1077" y="517"/>
                  </a:lnTo>
                  <a:lnTo>
                    <a:pt x="1047" y="398"/>
                  </a:lnTo>
                  <a:lnTo>
                    <a:pt x="1011" y="281"/>
                  </a:lnTo>
                  <a:lnTo>
                    <a:pt x="967" y="166"/>
                  </a:lnTo>
                  <a:lnTo>
                    <a:pt x="916" y="54"/>
                  </a:lnTo>
                  <a:lnTo>
                    <a:pt x="88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37160" tIns="68580" rIns="137160" bIns="68580"/>
            <a:lstStyle/>
            <a:p>
              <a:pPr>
                <a:defRPr/>
              </a:pPr>
              <a:endParaRPr lang="en-US" sz="1500">
                <a:latin typeface="Arial" charset="0"/>
              </a:endParaRPr>
            </a:p>
          </p:txBody>
        </p:sp>
        <p:sp>
          <p:nvSpPr>
            <p:cNvPr id="11289" name="Freeform 3131">
              <a:extLst>
                <a:ext uri="{FF2B5EF4-FFF2-40B4-BE49-F238E27FC236}">
                  <a16:creationId xmlns="" xmlns:a16="http://schemas.microsoft.com/office/drawing/2014/main" id="{AE0683A8-F5EA-41F3-8974-11E4350D6F8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4025" y="4149080"/>
              <a:ext cx="650875" cy="579438"/>
            </a:xfrm>
            <a:custGeom>
              <a:avLst/>
              <a:gdLst>
                <a:gd name="T0" fmla="*/ 258789411 w 1637"/>
                <a:gd name="T1" fmla="*/ 80977753 h 1457"/>
                <a:gd name="T2" fmla="*/ 118407562 w 1637"/>
                <a:gd name="T3" fmla="*/ 0 h 1457"/>
                <a:gd name="T4" fmla="*/ 0 w 1637"/>
                <a:gd name="T5" fmla="*/ 68483049 h 1457"/>
                <a:gd name="T6" fmla="*/ 0 w 1637"/>
                <a:gd name="T7" fmla="*/ 230438158 h 1457"/>
                <a:gd name="T8" fmla="*/ 9801295 w 1637"/>
                <a:gd name="T9" fmla="*/ 230121992 h 1457"/>
                <a:gd name="T10" fmla="*/ 29562528 w 1637"/>
                <a:gd name="T11" fmla="*/ 228223806 h 1457"/>
                <a:gd name="T12" fmla="*/ 49007269 w 1637"/>
                <a:gd name="T13" fmla="*/ 225218841 h 1457"/>
                <a:gd name="T14" fmla="*/ 67977671 w 1637"/>
                <a:gd name="T15" fmla="*/ 220790535 h 1457"/>
                <a:gd name="T16" fmla="*/ 86473734 w 1637"/>
                <a:gd name="T17" fmla="*/ 215571218 h 1457"/>
                <a:gd name="T18" fmla="*/ 104654100 w 1637"/>
                <a:gd name="T19" fmla="*/ 209086842 h 1457"/>
                <a:gd name="T20" fmla="*/ 122517974 w 1637"/>
                <a:gd name="T21" fmla="*/ 201653173 h 1457"/>
                <a:gd name="T22" fmla="*/ 139591416 w 1637"/>
                <a:gd name="T23" fmla="*/ 193112726 h 1457"/>
                <a:gd name="T24" fmla="*/ 156348763 w 1637"/>
                <a:gd name="T25" fmla="*/ 183464706 h 1457"/>
                <a:gd name="T26" fmla="*/ 172315677 w 1637"/>
                <a:gd name="T27" fmla="*/ 172868189 h 1457"/>
                <a:gd name="T28" fmla="*/ 187650006 w 1637"/>
                <a:gd name="T29" fmla="*/ 161322380 h 1457"/>
                <a:gd name="T30" fmla="*/ 202193901 w 1637"/>
                <a:gd name="T31" fmla="*/ 148669792 h 1457"/>
                <a:gd name="T32" fmla="*/ 216105609 w 1637"/>
                <a:gd name="T33" fmla="*/ 135384476 h 1457"/>
                <a:gd name="T34" fmla="*/ 229543375 w 1637"/>
                <a:gd name="T35" fmla="*/ 120991983 h 1457"/>
                <a:gd name="T36" fmla="*/ 241715970 w 1637"/>
                <a:gd name="T37" fmla="*/ 105650597 h 1457"/>
                <a:gd name="T38" fmla="*/ 253256377 w 1637"/>
                <a:gd name="T39" fmla="*/ 89518200 h 1457"/>
                <a:gd name="T40" fmla="*/ 258789411 w 1637"/>
                <a:gd name="T41" fmla="*/ 80977753 h 145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637" h="1457">
                  <a:moveTo>
                    <a:pt x="1637" y="512"/>
                  </a:moveTo>
                  <a:lnTo>
                    <a:pt x="749" y="0"/>
                  </a:lnTo>
                  <a:lnTo>
                    <a:pt x="0" y="433"/>
                  </a:lnTo>
                  <a:lnTo>
                    <a:pt x="0" y="1457"/>
                  </a:lnTo>
                  <a:lnTo>
                    <a:pt x="62" y="1455"/>
                  </a:lnTo>
                  <a:lnTo>
                    <a:pt x="187" y="1443"/>
                  </a:lnTo>
                  <a:lnTo>
                    <a:pt x="310" y="1424"/>
                  </a:lnTo>
                  <a:lnTo>
                    <a:pt x="430" y="1396"/>
                  </a:lnTo>
                  <a:lnTo>
                    <a:pt x="547" y="1363"/>
                  </a:lnTo>
                  <a:lnTo>
                    <a:pt x="662" y="1322"/>
                  </a:lnTo>
                  <a:lnTo>
                    <a:pt x="775" y="1275"/>
                  </a:lnTo>
                  <a:lnTo>
                    <a:pt x="883" y="1221"/>
                  </a:lnTo>
                  <a:lnTo>
                    <a:pt x="989" y="1160"/>
                  </a:lnTo>
                  <a:lnTo>
                    <a:pt x="1090" y="1093"/>
                  </a:lnTo>
                  <a:lnTo>
                    <a:pt x="1187" y="1020"/>
                  </a:lnTo>
                  <a:lnTo>
                    <a:pt x="1279" y="940"/>
                  </a:lnTo>
                  <a:lnTo>
                    <a:pt x="1367" y="856"/>
                  </a:lnTo>
                  <a:lnTo>
                    <a:pt x="1452" y="765"/>
                  </a:lnTo>
                  <a:lnTo>
                    <a:pt x="1529" y="668"/>
                  </a:lnTo>
                  <a:lnTo>
                    <a:pt x="1602" y="566"/>
                  </a:lnTo>
                  <a:lnTo>
                    <a:pt x="1637" y="512"/>
                  </a:lnTo>
                  <a:close/>
                </a:path>
              </a:pathLst>
            </a:custGeom>
            <a:solidFill>
              <a:srgbClr val="00CC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37160" tIns="68580" rIns="137160" bIns="68580"/>
            <a:lstStyle/>
            <a:p>
              <a:endParaRPr lang="ru-RU"/>
            </a:p>
          </p:txBody>
        </p:sp>
        <p:sp>
          <p:nvSpPr>
            <p:cNvPr id="9" name="Freeform 3132">
              <a:extLst>
                <a:ext uri="{FF2B5EF4-FFF2-40B4-BE49-F238E27FC236}">
                  <a16:creationId xmlns="" xmlns:a16="http://schemas.microsoft.com/office/drawing/2014/main" id="{2D2BCB38-314B-43EC-BD71-A3219F672E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5350" y="3552105"/>
              <a:ext cx="444738" cy="751016"/>
            </a:xfrm>
            <a:custGeom>
              <a:avLst/>
              <a:gdLst>
                <a:gd name="T0" fmla="*/ 235 w 1123"/>
                <a:gd name="T1" fmla="*/ 0 h 1890"/>
                <a:gd name="T2" fmla="*/ 206 w 1123"/>
                <a:gd name="T3" fmla="*/ 54 h 1890"/>
                <a:gd name="T4" fmla="*/ 156 w 1123"/>
                <a:gd name="T5" fmla="*/ 166 h 1890"/>
                <a:gd name="T6" fmla="*/ 112 w 1123"/>
                <a:gd name="T7" fmla="*/ 281 h 1890"/>
                <a:gd name="T8" fmla="*/ 76 w 1123"/>
                <a:gd name="T9" fmla="*/ 398 h 1890"/>
                <a:gd name="T10" fmla="*/ 46 w 1123"/>
                <a:gd name="T11" fmla="*/ 517 h 1890"/>
                <a:gd name="T12" fmla="*/ 24 w 1123"/>
                <a:gd name="T13" fmla="*/ 638 h 1890"/>
                <a:gd name="T14" fmla="*/ 8 w 1123"/>
                <a:gd name="T15" fmla="*/ 759 h 1890"/>
                <a:gd name="T16" fmla="*/ 0 w 1123"/>
                <a:gd name="T17" fmla="*/ 883 h 1890"/>
                <a:gd name="T18" fmla="*/ 0 w 1123"/>
                <a:gd name="T19" fmla="*/ 945 h 1890"/>
                <a:gd name="T20" fmla="*/ 0 w 1123"/>
                <a:gd name="T21" fmla="*/ 1007 h 1890"/>
                <a:gd name="T22" fmla="*/ 8 w 1123"/>
                <a:gd name="T23" fmla="*/ 1130 h 1890"/>
                <a:gd name="T24" fmla="*/ 24 w 1123"/>
                <a:gd name="T25" fmla="*/ 1252 h 1890"/>
                <a:gd name="T26" fmla="*/ 46 w 1123"/>
                <a:gd name="T27" fmla="*/ 1373 h 1890"/>
                <a:gd name="T28" fmla="*/ 76 w 1123"/>
                <a:gd name="T29" fmla="*/ 1492 h 1890"/>
                <a:gd name="T30" fmla="*/ 112 w 1123"/>
                <a:gd name="T31" fmla="*/ 1608 h 1890"/>
                <a:gd name="T32" fmla="*/ 156 w 1123"/>
                <a:gd name="T33" fmla="*/ 1724 h 1890"/>
                <a:gd name="T34" fmla="*/ 206 w 1123"/>
                <a:gd name="T35" fmla="*/ 1835 h 1890"/>
                <a:gd name="T36" fmla="*/ 235 w 1123"/>
                <a:gd name="T37" fmla="*/ 1890 h 1890"/>
                <a:gd name="T38" fmla="*/ 1123 w 1123"/>
                <a:gd name="T39" fmla="*/ 1378 h 1890"/>
                <a:gd name="T40" fmla="*/ 1123 w 1123"/>
                <a:gd name="T41" fmla="*/ 512 h 1890"/>
                <a:gd name="T42" fmla="*/ 235 w 1123"/>
                <a:gd name="T43" fmla="*/ 0 h 1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23" h="1890">
                  <a:moveTo>
                    <a:pt x="235" y="0"/>
                  </a:moveTo>
                  <a:lnTo>
                    <a:pt x="206" y="54"/>
                  </a:lnTo>
                  <a:lnTo>
                    <a:pt x="156" y="166"/>
                  </a:lnTo>
                  <a:lnTo>
                    <a:pt x="112" y="281"/>
                  </a:lnTo>
                  <a:lnTo>
                    <a:pt x="76" y="398"/>
                  </a:lnTo>
                  <a:lnTo>
                    <a:pt x="46" y="517"/>
                  </a:lnTo>
                  <a:lnTo>
                    <a:pt x="24" y="638"/>
                  </a:lnTo>
                  <a:lnTo>
                    <a:pt x="8" y="759"/>
                  </a:lnTo>
                  <a:lnTo>
                    <a:pt x="0" y="883"/>
                  </a:lnTo>
                  <a:lnTo>
                    <a:pt x="0" y="945"/>
                  </a:lnTo>
                  <a:lnTo>
                    <a:pt x="0" y="1007"/>
                  </a:lnTo>
                  <a:lnTo>
                    <a:pt x="8" y="1130"/>
                  </a:lnTo>
                  <a:lnTo>
                    <a:pt x="24" y="1252"/>
                  </a:lnTo>
                  <a:lnTo>
                    <a:pt x="46" y="1373"/>
                  </a:lnTo>
                  <a:lnTo>
                    <a:pt x="76" y="1492"/>
                  </a:lnTo>
                  <a:lnTo>
                    <a:pt x="112" y="1608"/>
                  </a:lnTo>
                  <a:lnTo>
                    <a:pt x="156" y="1724"/>
                  </a:lnTo>
                  <a:lnTo>
                    <a:pt x="206" y="1835"/>
                  </a:lnTo>
                  <a:lnTo>
                    <a:pt x="235" y="1890"/>
                  </a:lnTo>
                  <a:lnTo>
                    <a:pt x="1123" y="1378"/>
                  </a:lnTo>
                  <a:lnTo>
                    <a:pt x="1123" y="512"/>
                  </a:lnTo>
                  <a:lnTo>
                    <a:pt x="23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37160" tIns="68580" rIns="137160" bIns="68580"/>
            <a:lstStyle/>
            <a:p>
              <a:pPr>
                <a:defRPr/>
              </a:pPr>
              <a:endParaRPr lang="en-US" sz="1500">
                <a:latin typeface="Arial" charset="0"/>
              </a:endParaRPr>
            </a:p>
          </p:txBody>
        </p:sp>
        <p:sp>
          <p:nvSpPr>
            <p:cNvPr id="11291" name="Freeform 3133">
              <a:extLst>
                <a:ext uri="{FF2B5EF4-FFF2-40B4-BE49-F238E27FC236}">
                  <a16:creationId xmlns="" xmlns:a16="http://schemas.microsoft.com/office/drawing/2014/main" id="{7359BD93-E994-458E-8EE6-977B983179E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0" y="4149080"/>
              <a:ext cx="650875" cy="579438"/>
            </a:xfrm>
            <a:custGeom>
              <a:avLst/>
              <a:gdLst>
                <a:gd name="T0" fmla="*/ 0 w 1637"/>
                <a:gd name="T1" fmla="*/ 80977753 h 1457"/>
                <a:gd name="T2" fmla="*/ 5533034 w 1637"/>
                <a:gd name="T3" fmla="*/ 89518200 h 1457"/>
                <a:gd name="T4" fmla="*/ 16915196 w 1637"/>
                <a:gd name="T5" fmla="*/ 105650597 h 1457"/>
                <a:gd name="T6" fmla="*/ 29246036 w 1637"/>
                <a:gd name="T7" fmla="*/ 120991983 h 1457"/>
                <a:gd name="T8" fmla="*/ 42525556 w 1637"/>
                <a:gd name="T9" fmla="*/ 135384476 h 1457"/>
                <a:gd name="T10" fmla="*/ 56437264 w 1637"/>
                <a:gd name="T11" fmla="*/ 148669792 h 1457"/>
                <a:gd name="T12" fmla="*/ 70981159 w 1637"/>
                <a:gd name="T13" fmla="*/ 161322380 h 1457"/>
                <a:gd name="T14" fmla="*/ 86473734 w 1637"/>
                <a:gd name="T15" fmla="*/ 172868189 h 1457"/>
                <a:gd name="T16" fmla="*/ 102440648 w 1637"/>
                <a:gd name="T17" fmla="*/ 183464706 h 1457"/>
                <a:gd name="T18" fmla="*/ 119197995 w 1637"/>
                <a:gd name="T19" fmla="*/ 193112726 h 1457"/>
                <a:gd name="T20" fmla="*/ 136113588 w 1637"/>
                <a:gd name="T21" fmla="*/ 201653173 h 1457"/>
                <a:gd name="T22" fmla="*/ 153977463 w 1637"/>
                <a:gd name="T23" fmla="*/ 209086842 h 1457"/>
                <a:gd name="T24" fmla="*/ 172315677 w 1637"/>
                <a:gd name="T25" fmla="*/ 215571218 h 1457"/>
                <a:gd name="T26" fmla="*/ 190653494 w 1637"/>
                <a:gd name="T27" fmla="*/ 220790535 h 1457"/>
                <a:gd name="T28" fmla="*/ 209782142 w 1637"/>
                <a:gd name="T29" fmla="*/ 225218841 h 1457"/>
                <a:gd name="T30" fmla="*/ 229226883 w 1637"/>
                <a:gd name="T31" fmla="*/ 228223806 h 1457"/>
                <a:gd name="T32" fmla="*/ 248829870 w 1637"/>
                <a:gd name="T33" fmla="*/ 230121992 h 1457"/>
                <a:gd name="T34" fmla="*/ 258789411 w 1637"/>
                <a:gd name="T35" fmla="*/ 230438158 h 1457"/>
                <a:gd name="T36" fmla="*/ 258789411 w 1637"/>
                <a:gd name="T37" fmla="*/ 68483049 h 1457"/>
                <a:gd name="T38" fmla="*/ 140223603 w 1637"/>
                <a:gd name="T39" fmla="*/ 0 h 1457"/>
                <a:gd name="T40" fmla="*/ 0 w 1637"/>
                <a:gd name="T41" fmla="*/ 80977753 h 145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637" h="1457">
                  <a:moveTo>
                    <a:pt x="0" y="512"/>
                  </a:moveTo>
                  <a:lnTo>
                    <a:pt x="35" y="566"/>
                  </a:lnTo>
                  <a:lnTo>
                    <a:pt x="107" y="668"/>
                  </a:lnTo>
                  <a:lnTo>
                    <a:pt x="185" y="765"/>
                  </a:lnTo>
                  <a:lnTo>
                    <a:pt x="269" y="856"/>
                  </a:lnTo>
                  <a:lnTo>
                    <a:pt x="357" y="940"/>
                  </a:lnTo>
                  <a:lnTo>
                    <a:pt x="449" y="1020"/>
                  </a:lnTo>
                  <a:lnTo>
                    <a:pt x="547" y="1093"/>
                  </a:lnTo>
                  <a:lnTo>
                    <a:pt x="648" y="1160"/>
                  </a:lnTo>
                  <a:lnTo>
                    <a:pt x="754" y="1221"/>
                  </a:lnTo>
                  <a:lnTo>
                    <a:pt x="861" y="1275"/>
                  </a:lnTo>
                  <a:lnTo>
                    <a:pt x="974" y="1322"/>
                  </a:lnTo>
                  <a:lnTo>
                    <a:pt x="1090" y="1363"/>
                  </a:lnTo>
                  <a:lnTo>
                    <a:pt x="1206" y="1396"/>
                  </a:lnTo>
                  <a:lnTo>
                    <a:pt x="1327" y="1424"/>
                  </a:lnTo>
                  <a:lnTo>
                    <a:pt x="1450" y="1443"/>
                  </a:lnTo>
                  <a:lnTo>
                    <a:pt x="1574" y="1455"/>
                  </a:lnTo>
                  <a:lnTo>
                    <a:pt x="1637" y="1457"/>
                  </a:lnTo>
                  <a:lnTo>
                    <a:pt x="1637" y="433"/>
                  </a:lnTo>
                  <a:lnTo>
                    <a:pt x="887" y="0"/>
                  </a:lnTo>
                  <a:lnTo>
                    <a:pt x="0" y="5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37160" tIns="68580" rIns="137160" bIns="68580"/>
            <a:lstStyle/>
            <a:p>
              <a:endParaRPr lang="ru-RU"/>
            </a:p>
          </p:txBody>
        </p:sp>
      </p:grpSp>
      <p:sp>
        <p:nvSpPr>
          <p:cNvPr id="11267" name="Rectangle 11">
            <a:extLst>
              <a:ext uri="{FF2B5EF4-FFF2-40B4-BE49-F238E27FC236}">
                <a16:creationId xmlns="" xmlns:a16="http://schemas.microsoft.com/office/drawing/2014/main" id="{F30200C6-6C39-402B-99E6-11CEB1639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031" y="1305381"/>
            <a:ext cx="2066998" cy="32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206" tIns="25603" rIns="51206" bIns="25603" anchor="b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C00000"/>
                </a:solidFill>
              </a:rPr>
              <a:t>Прочие отходы</a:t>
            </a:r>
            <a:endParaRPr lang="da-DK" altLang="ru-RU" sz="1800" b="1" dirty="0">
              <a:solidFill>
                <a:srgbClr val="C00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70F5CE50-859B-4D23-9288-FFD520E894B2}"/>
              </a:ext>
            </a:extLst>
          </p:cNvPr>
          <p:cNvSpPr/>
          <p:nvPr/>
        </p:nvSpPr>
        <p:spPr>
          <a:xfrm>
            <a:off x="59325" y="2929913"/>
            <a:ext cx="2225081" cy="328705"/>
          </a:xfrm>
          <a:prstGeom prst="rect">
            <a:avLst/>
          </a:prstGeom>
        </p:spPr>
        <p:txBody>
          <a:bodyPr wrap="square" lIns="51206" tIns="25603" rIns="51206" bIns="25603" anchor="b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accent4"/>
                </a:solidFill>
                <a:latin typeface="arial" panose="020B0604020202020204" pitchFamily="34" charset="0"/>
              </a:rPr>
              <a:t>Оксиды углерода</a:t>
            </a:r>
            <a:endParaRPr lang="da-DK" b="1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sp>
        <p:nvSpPr>
          <p:cNvPr id="11269" name="Rectangle 17">
            <a:extLst>
              <a:ext uri="{FF2B5EF4-FFF2-40B4-BE49-F238E27FC236}">
                <a16:creationId xmlns="" xmlns:a16="http://schemas.microsoft.com/office/drawing/2014/main" id="{845C75D2-A99C-4C8D-984F-3C9386E65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578" y="5007152"/>
            <a:ext cx="2292925" cy="32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206" tIns="25603" rIns="51206" bIns="25603" anchor="b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chemeClr val="accent2"/>
                </a:solidFill>
              </a:rPr>
              <a:t>Твёрдые частицы</a:t>
            </a:r>
            <a:endParaRPr lang="da-DK" altLang="ru-RU" sz="1800" b="1" dirty="0">
              <a:solidFill>
                <a:schemeClr val="accent2"/>
              </a:solidFill>
            </a:endParaRPr>
          </a:p>
        </p:txBody>
      </p:sp>
      <p:sp>
        <p:nvSpPr>
          <p:cNvPr id="11270" name="Rectangle 20">
            <a:extLst>
              <a:ext uri="{FF2B5EF4-FFF2-40B4-BE49-F238E27FC236}">
                <a16:creationId xmlns="" xmlns:a16="http://schemas.microsoft.com/office/drawing/2014/main" id="{20961847-7C06-4E99-A2FD-992A1F3F7D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328" y="1218463"/>
            <a:ext cx="1899111" cy="32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206" tIns="25603" rIns="51206" bIns="25603" anchor="b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FFC000"/>
                </a:solidFill>
              </a:rPr>
              <a:t>Оксиды азота</a:t>
            </a:r>
            <a:endParaRPr lang="da-DK" altLang="ru-RU" sz="1800" b="1" dirty="0">
              <a:solidFill>
                <a:srgbClr val="FFC00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8F82CE9A-3607-4494-9F48-63CB8DF0F76C}"/>
              </a:ext>
            </a:extLst>
          </p:cNvPr>
          <p:cNvSpPr/>
          <p:nvPr/>
        </p:nvSpPr>
        <p:spPr>
          <a:xfrm>
            <a:off x="6528568" y="2850795"/>
            <a:ext cx="2068642" cy="328705"/>
          </a:xfrm>
          <a:prstGeom prst="rect">
            <a:avLst/>
          </a:prstGeom>
        </p:spPr>
        <p:txBody>
          <a:bodyPr wrap="square" lIns="51206" tIns="25603" rIns="51206" bIns="25603" anchor="b">
            <a:spAutoFit/>
          </a:bodyPr>
          <a:lstStyle/>
          <a:p>
            <a:pPr algn="r">
              <a:defRPr/>
            </a:pPr>
            <a:r>
              <a:rPr lang="ru-RU" b="1" dirty="0">
                <a:solidFill>
                  <a:schemeClr val="accent5"/>
                </a:solidFill>
                <a:latin typeface="arial" panose="020B0604020202020204" pitchFamily="34" charset="0"/>
              </a:rPr>
              <a:t>Диоксиды серы</a:t>
            </a:r>
            <a:endParaRPr lang="da-DK" b="1" dirty="0">
              <a:solidFill>
                <a:schemeClr val="accent5"/>
              </a:solidFill>
              <a:latin typeface="arial" panose="020B0604020202020204" pitchFamily="34" charset="0"/>
            </a:endParaRPr>
          </a:p>
        </p:txBody>
      </p:sp>
      <p:sp>
        <p:nvSpPr>
          <p:cNvPr id="11272" name="Rectangle 26">
            <a:extLst>
              <a:ext uri="{FF2B5EF4-FFF2-40B4-BE49-F238E27FC236}">
                <a16:creationId xmlns="" xmlns:a16="http://schemas.microsoft.com/office/drawing/2014/main" id="{C08BF076-12CB-4904-9596-C023CAEAB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3416" y="4978979"/>
            <a:ext cx="2880320" cy="605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206" tIns="25603" rIns="51206" bIns="25603" anchor="b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00B050"/>
                </a:solidFill>
              </a:rPr>
              <a:t>Локальные очистные сооружения</a:t>
            </a:r>
            <a:endParaRPr lang="da-DK" altLang="ru-RU" sz="1800" b="1" dirty="0">
              <a:solidFill>
                <a:srgbClr val="00B050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ED50F37A-BBC0-4600-A4ED-2B62E4F991A3}"/>
              </a:ext>
            </a:extLst>
          </p:cNvPr>
          <p:cNvSpPr txBox="1"/>
          <p:nvPr/>
        </p:nvSpPr>
        <p:spPr>
          <a:xfrm>
            <a:off x="4782318" y="1978257"/>
            <a:ext cx="698309" cy="667259"/>
          </a:xfrm>
          <a:prstGeom prst="rect">
            <a:avLst/>
          </a:prstGeom>
          <a:noFill/>
        </p:spPr>
        <p:txBody>
          <a:bodyPr wrap="square" lIns="51206" tIns="25603" rIns="51206" bIns="25603" anchor="ctr">
            <a:spAutoFit/>
          </a:bodyPr>
          <a:lstStyle/>
          <a:p>
            <a:pPr algn="ctr">
              <a:defRPr/>
            </a:pP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01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508FF11D-98F5-443E-AEA4-0B0D4A10127A}"/>
              </a:ext>
            </a:extLst>
          </p:cNvPr>
          <p:cNvSpPr txBox="1"/>
          <p:nvPr/>
        </p:nvSpPr>
        <p:spPr>
          <a:xfrm>
            <a:off x="5640082" y="3443592"/>
            <a:ext cx="698309" cy="667259"/>
          </a:xfrm>
          <a:prstGeom prst="rect">
            <a:avLst/>
          </a:prstGeom>
          <a:noFill/>
        </p:spPr>
        <p:txBody>
          <a:bodyPr wrap="square" lIns="51206" tIns="25603" rIns="51206" bIns="25603" anchor="ctr">
            <a:spAutoFit/>
          </a:bodyPr>
          <a:lstStyle/>
          <a:p>
            <a:pPr algn="ctr">
              <a:defRPr/>
            </a:pP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02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5924D3B9-9233-466A-A3AF-E981D0DED1DE}"/>
              </a:ext>
            </a:extLst>
          </p:cNvPr>
          <p:cNvSpPr txBox="1"/>
          <p:nvPr/>
        </p:nvSpPr>
        <p:spPr>
          <a:xfrm>
            <a:off x="4782318" y="4908869"/>
            <a:ext cx="698310" cy="667259"/>
          </a:xfrm>
          <a:prstGeom prst="rect">
            <a:avLst/>
          </a:prstGeom>
          <a:noFill/>
        </p:spPr>
        <p:txBody>
          <a:bodyPr wrap="square" lIns="51206" tIns="25603" rIns="51206" bIns="25603" anchor="ctr">
            <a:spAutoFit/>
          </a:bodyPr>
          <a:lstStyle/>
          <a:p>
            <a:pPr algn="ctr">
              <a:defRPr/>
            </a:pP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03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38BD608F-7DB7-42C5-8904-C25AFD71E0A7}"/>
              </a:ext>
            </a:extLst>
          </p:cNvPr>
          <p:cNvSpPr txBox="1"/>
          <p:nvPr/>
        </p:nvSpPr>
        <p:spPr>
          <a:xfrm>
            <a:off x="3091784" y="4950604"/>
            <a:ext cx="698308" cy="667259"/>
          </a:xfrm>
          <a:prstGeom prst="rect">
            <a:avLst/>
          </a:prstGeom>
          <a:noFill/>
        </p:spPr>
        <p:txBody>
          <a:bodyPr wrap="square" lIns="51206" tIns="25603" rIns="51206" bIns="25603" anchor="ctr"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04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52149786-B836-4BFF-BFFA-33CC5FFE63B6}"/>
              </a:ext>
            </a:extLst>
          </p:cNvPr>
          <p:cNvSpPr txBox="1"/>
          <p:nvPr/>
        </p:nvSpPr>
        <p:spPr>
          <a:xfrm>
            <a:off x="2310219" y="3508441"/>
            <a:ext cx="698309" cy="667259"/>
          </a:xfrm>
          <a:prstGeom prst="rect">
            <a:avLst/>
          </a:prstGeom>
          <a:noFill/>
        </p:spPr>
        <p:txBody>
          <a:bodyPr wrap="square" lIns="51206" tIns="25603" rIns="51206" bIns="25603" anchor="ctr">
            <a:spAutoFit/>
          </a:bodyPr>
          <a:lstStyle/>
          <a:p>
            <a:pPr algn="ctr">
              <a:defRPr/>
            </a:pP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05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E4F64D33-C287-450F-9754-5E3CF8438F5A}"/>
              </a:ext>
            </a:extLst>
          </p:cNvPr>
          <p:cNvSpPr txBox="1"/>
          <p:nvPr/>
        </p:nvSpPr>
        <p:spPr>
          <a:xfrm>
            <a:off x="3111673" y="2025205"/>
            <a:ext cx="698308" cy="667259"/>
          </a:xfrm>
          <a:prstGeom prst="rect">
            <a:avLst/>
          </a:prstGeom>
          <a:noFill/>
        </p:spPr>
        <p:txBody>
          <a:bodyPr wrap="square" lIns="51206" tIns="25603" rIns="51206" bIns="25603" anchor="ctr">
            <a:spAutoFit/>
          </a:bodyPr>
          <a:lstStyle/>
          <a:p>
            <a:pPr algn="ctr">
              <a:defRPr/>
            </a:pP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06</a:t>
            </a:r>
          </a:p>
        </p:txBody>
      </p:sp>
      <p:pic>
        <p:nvPicPr>
          <p:cNvPr id="11279" name="Picture 2" descr="https://upload.wikimedia.org/wikipedia/commons/7/73/Nitric-oxide-3D-vdW.png">
            <a:extLst>
              <a:ext uri="{FF2B5EF4-FFF2-40B4-BE49-F238E27FC236}">
                <a16:creationId xmlns="" xmlns:a16="http://schemas.microsoft.com/office/drawing/2014/main" id="{B14FA951-8CA9-49DE-A46B-35B65BA80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3" y="1589857"/>
            <a:ext cx="1080734" cy="87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12" descr="https://e7.pngegg.com/pngimages/973/583/png-clipart-sulfur-trioxide-sulfur-dioxide-chemical-compound-sulfur-monoxide-3d-miscellaneous-3d.png">
            <a:extLst>
              <a:ext uri="{FF2B5EF4-FFF2-40B4-BE49-F238E27FC236}">
                <a16:creationId xmlns="" xmlns:a16="http://schemas.microsoft.com/office/drawing/2014/main" id="{16B02C67-3B40-4F50-9CA8-00467D697B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848" y="3317594"/>
            <a:ext cx="927478" cy="92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16" descr="https://img2.freepng.ru/20180604/leg/kisspng-ceramic-water-filter-filtration-water-treatment-5b15663b2c78e7.7295712215281290831822.jpg">
            <a:extLst>
              <a:ext uri="{FF2B5EF4-FFF2-40B4-BE49-F238E27FC236}">
                <a16:creationId xmlns="" xmlns:a16="http://schemas.microsoft.com/office/drawing/2014/main" id="{BC58B219-5750-4A26-864B-96B4F040B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076" y="5497645"/>
            <a:ext cx="1648637" cy="1126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22" descr="https://e7.pngegg.com/pngimages/626/918/png-clipart-lactide-molecule-solid-state-of-matter-isomer-others-miscellaneous-sphere.png">
            <a:extLst>
              <a:ext uri="{FF2B5EF4-FFF2-40B4-BE49-F238E27FC236}">
                <a16:creationId xmlns="" xmlns:a16="http://schemas.microsoft.com/office/drawing/2014/main" id="{8C489066-4825-4600-9EB2-2F8E849C1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53" y="5379751"/>
            <a:ext cx="1268738" cy="1126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24" descr="https://img2.freepng.ru/20180403/jrw/kisspng-carbon-dioxide-molecule-carbon-monoxide-atom-gas-5ac3afc8ce5dd2.2587084815227739608453.jpg">
            <a:extLst>
              <a:ext uri="{FF2B5EF4-FFF2-40B4-BE49-F238E27FC236}">
                <a16:creationId xmlns="" xmlns:a16="http://schemas.microsoft.com/office/drawing/2014/main" id="{072CDEC2-6A39-4663-8783-E7A9C7735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05" y="3443591"/>
            <a:ext cx="1376402" cy="1003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26" descr="https://w7.pngwing.com/pngs/783/691/png-transparent-question-mark-computer-icons-others-miscellaneous-3d-computer-graphics-text.png">
            <a:extLst>
              <a:ext uri="{FF2B5EF4-FFF2-40B4-BE49-F238E27FC236}">
                <a16:creationId xmlns="" xmlns:a16="http://schemas.microsoft.com/office/drawing/2014/main" id="{D8E1209C-03D5-436F-B91C-3EFD2BD3A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501" y="1712404"/>
            <a:ext cx="1155865" cy="767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5" name="Picture 2" descr="https://dwglogo.com/wp-content/uploads/2016/07/Severstal-logo-01-768x528.png">
            <a:extLst>
              <a:ext uri="{FF2B5EF4-FFF2-40B4-BE49-F238E27FC236}">
                <a16:creationId xmlns="" xmlns:a16="http://schemas.microsoft.com/office/drawing/2014/main" id="{82E385F7-667F-4641-8D60-31EDD20FA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1605" y="2941367"/>
            <a:ext cx="2518562" cy="1742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1">
            <a:extLst>
              <a:ext uri="{FF2B5EF4-FFF2-40B4-BE49-F238E27FC236}">
                <a16:creationId xmlns="" xmlns:a16="http://schemas.microsoft.com/office/drawing/2014/main" id="{30FF18B8-2946-454D-90EE-80FD2A7DD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5804" y="548680"/>
            <a:ext cx="5028868" cy="1200329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defRPr/>
            </a:pPr>
            <a:r>
              <a:rPr lang="ru-RU" altLang="ru-RU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Отходы производства</a:t>
            </a:r>
          </a:p>
          <a:p>
            <a:pPr algn="r" eaLnBrk="1" hangingPunct="1">
              <a:defRPr/>
            </a:pPr>
            <a:r>
              <a:rPr lang="ru-RU" altLang="ru-RU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Северстали</a:t>
            </a:r>
          </a:p>
        </p:txBody>
      </p:sp>
      <p:pic>
        <p:nvPicPr>
          <p:cNvPr id="3" name="Звук 2">
            <a:hlinkClick r:id="" action="ppaction://media"/>
            <a:extLst>
              <a:ext uri="{FF2B5EF4-FFF2-40B4-BE49-F238E27FC236}">
                <a16:creationId xmlns="" xmlns:a16="http://schemas.microsoft.com/office/drawing/2014/main" id="{A7ECFBA2-B0F1-4A76-8CA7-E46B34CCCCB7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0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4758"/>
    </mc:Choice>
    <mc:Fallback>
      <p:transition spd="slow" advTm="24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3">
            <a:extLst>
              <a:ext uri="{FF2B5EF4-FFF2-40B4-BE49-F238E27FC236}">
                <a16:creationId xmlns="" xmlns:a16="http://schemas.microsoft.com/office/drawing/2014/main" id="{08272714-412E-499F-8804-A1938F401F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5681" b="21369"/>
          <a:stretch/>
        </p:blipFill>
        <p:spPr bwMode="auto">
          <a:xfrm>
            <a:off x="5951984" y="2123651"/>
            <a:ext cx="5688285" cy="29776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="" xmlns:a16="http://schemas.microsoft.com/office/drawing/2014/main" id="{D6D6EE90-5EB7-4EAD-8BA3-0C28E60E7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549111"/>
            <a:ext cx="9936757" cy="1200329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defRPr/>
            </a:pPr>
            <a:r>
              <a:rPr lang="ru-RU" altLang="ru-RU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Мнение руководства Северстали</a:t>
            </a:r>
          </a:p>
          <a:p>
            <a:pPr algn="r" eaLnBrk="1" hangingPunct="1">
              <a:defRPr/>
            </a:pPr>
            <a:r>
              <a:rPr lang="ru-RU" altLang="ru-RU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о экологической проблеме</a:t>
            </a:r>
            <a:endParaRPr lang="ru-RU" altLang="ru-RU" sz="44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" name="Облачко с текстом: овальное 1">
            <a:extLst>
              <a:ext uri="{FF2B5EF4-FFF2-40B4-BE49-F238E27FC236}">
                <a16:creationId xmlns="" xmlns:a16="http://schemas.microsoft.com/office/drawing/2014/main" id="{C6F4243C-9935-4B69-8721-291543EE29ED}"/>
              </a:ext>
            </a:extLst>
          </p:cNvPr>
          <p:cNvSpPr/>
          <p:nvPr/>
        </p:nvSpPr>
        <p:spPr>
          <a:xfrm>
            <a:off x="1329072" y="1974673"/>
            <a:ext cx="4032448" cy="147339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294" name="Picture 6" descr="https://s0.rbk.ru/v6_top_pics/resized/1200xH/media/img/7/71/756155843423717.jpg">
            <a:extLst>
              <a:ext uri="{FF2B5EF4-FFF2-40B4-BE49-F238E27FC236}">
                <a16:creationId xmlns="" xmlns:a16="http://schemas.microsoft.com/office/drawing/2014/main" id="{98467615-EBD0-4677-B261-2AD8F5B43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38" y="3577913"/>
            <a:ext cx="4144610" cy="256404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B69BF72-91BD-42C2-97EC-21C993D3E80E}"/>
              </a:ext>
            </a:extLst>
          </p:cNvPr>
          <p:cNvSpPr txBox="1"/>
          <p:nvPr/>
        </p:nvSpPr>
        <p:spPr>
          <a:xfrm>
            <a:off x="1408280" y="2511315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«Мы зашли слишком далеко…»</a:t>
            </a:r>
          </a:p>
        </p:txBody>
      </p:sp>
      <p:pic>
        <p:nvPicPr>
          <p:cNvPr id="4" name="Звук 3">
            <a:hlinkClick r:id="" action="ppaction://media"/>
            <a:extLst>
              <a:ext uri="{FF2B5EF4-FFF2-40B4-BE49-F238E27FC236}">
                <a16:creationId xmlns="" xmlns:a16="http://schemas.microsoft.com/office/drawing/2014/main" id="{460F7A0D-E54F-4974-B2B3-71C0B5994391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1280"/>
    </mc:Choice>
    <mc:Fallback>
      <p:transition spd="slow" advTm="11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>
            <a:extLst>
              <a:ext uri="{FF2B5EF4-FFF2-40B4-BE49-F238E27FC236}">
                <a16:creationId xmlns="" xmlns:a16="http://schemas.microsoft.com/office/drawing/2014/main" id="{08D36281-C829-49DC-9003-9AC429D4C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658616" y="758622"/>
            <a:ext cx="2180411" cy="49026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14339" name="Group 6">
            <a:extLst>
              <a:ext uri="{FF2B5EF4-FFF2-40B4-BE49-F238E27FC236}">
                <a16:creationId xmlns="" xmlns:a16="http://schemas.microsoft.com/office/drawing/2014/main" id="{A9AF3E76-86D1-4048-A3AE-5BD701AC49E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606779" y="716809"/>
            <a:ext cx="2273013" cy="4951155"/>
            <a:chOff x="0" y="0"/>
            <a:chExt cx="2620010" cy="5182870"/>
          </a:xfrm>
        </p:grpSpPr>
        <p:sp>
          <p:nvSpPr>
            <p:cNvPr id="14344" name="Freeform 7">
              <a:extLst>
                <a:ext uri="{FF2B5EF4-FFF2-40B4-BE49-F238E27FC236}">
                  <a16:creationId xmlns="" xmlns:a16="http://schemas.microsoft.com/office/drawing/2014/main" id="{2CEE8678-CF6F-400D-939B-525844D24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40" y="25400"/>
              <a:ext cx="2513330" cy="5132070"/>
            </a:xfrm>
            <a:custGeom>
              <a:avLst/>
              <a:gdLst>
                <a:gd name="T0" fmla="*/ 2159000 w 2513330"/>
                <a:gd name="T1" fmla="*/ 0 h 5132070"/>
                <a:gd name="T2" fmla="*/ 354330 w 2513330"/>
                <a:gd name="T3" fmla="*/ 0 h 5132070"/>
                <a:gd name="T4" fmla="*/ 0 w 2513330"/>
                <a:gd name="T5" fmla="*/ 354330 h 5132070"/>
                <a:gd name="T6" fmla="*/ 0 w 2513330"/>
                <a:gd name="T7" fmla="*/ 4777740 h 5132070"/>
                <a:gd name="T8" fmla="*/ 354330 w 2513330"/>
                <a:gd name="T9" fmla="*/ 5132070 h 5132070"/>
                <a:gd name="T10" fmla="*/ 2159000 w 2513330"/>
                <a:gd name="T11" fmla="*/ 5132070 h 5132070"/>
                <a:gd name="T12" fmla="*/ 2513330 w 2513330"/>
                <a:gd name="T13" fmla="*/ 4777740 h 5132070"/>
                <a:gd name="T14" fmla="*/ 2513330 w 2513330"/>
                <a:gd name="T15" fmla="*/ 354330 h 5132070"/>
                <a:gd name="T16" fmla="*/ 2159000 w 2513330"/>
                <a:gd name="T17" fmla="*/ 0 h 5132070"/>
                <a:gd name="T18" fmla="*/ 1558290 w 2513330"/>
                <a:gd name="T19" fmla="*/ 162560 h 5132070"/>
                <a:gd name="T20" fmla="*/ 1590040 w 2513330"/>
                <a:gd name="T21" fmla="*/ 194310 h 5132070"/>
                <a:gd name="T22" fmla="*/ 1558290 w 2513330"/>
                <a:gd name="T23" fmla="*/ 226060 h 5132070"/>
                <a:gd name="T24" fmla="*/ 1526540 w 2513330"/>
                <a:gd name="T25" fmla="*/ 194310 h 5132070"/>
                <a:gd name="T26" fmla="*/ 1558290 w 2513330"/>
                <a:gd name="T27" fmla="*/ 162560 h 5132070"/>
                <a:gd name="T28" fmla="*/ 1089660 w 2513330"/>
                <a:gd name="T29" fmla="*/ 172720 h 5132070"/>
                <a:gd name="T30" fmla="*/ 1394460 w 2513330"/>
                <a:gd name="T31" fmla="*/ 172720 h 5132070"/>
                <a:gd name="T32" fmla="*/ 1416050 w 2513330"/>
                <a:gd name="T33" fmla="*/ 194310 h 5132070"/>
                <a:gd name="T34" fmla="*/ 1394460 w 2513330"/>
                <a:gd name="T35" fmla="*/ 215900 h 5132070"/>
                <a:gd name="T36" fmla="*/ 1089660 w 2513330"/>
                <a:gd name="T37" fmla="*/ 215900 h 5132070"/>
                <a:gd name="T38" fmla="*/ 1068070 w 2513330"/>
                <a:gd name="T39" fmla="*/ 194310 h 5132070"/>
                <a:gd name="T40" fmla="*/ 1089660 w 2513330"/>
                <a:gd name="T41" fmla="*/ 172720 h 5132070"/>
                <a:gd name="T42" fmla="*/ 2383790 w 2513330"/>
                <a:gd name="T43" fmla="*/ 4798060 h 5132070"/>
                <a:gd name="T44" fmla="*/ 2174240 w 2513330"/>
                <a:gd name="T45" fmla="*/ 5007610 h 5132070"/>
                <a:gd name="T46" fmla="*/ 341630 w 2513330"/>
                <a:gd name="T47" fmla="*/ 5007610 h 5132070"/>
                <a:gd name="T48" fmla="*/ 132080 w 2513330"/>
                <a:gd name="T49" fmla="*/ 4798060 h 5132070"/>
                <a:gd name="T50" fmla="*/ 132080 w 2513330"/>
                <a:gd name="T51" fmla="*/ 340360 h 5132070"/>
                <a:gd name="T52" fmla="*/ 341630 w 2513330"/>
                <a:gd name="T53" fmla="*/ 130810 h 5132070"/>
                <a:gd name="T54" fmla="*/ 614680 w 2513330"/>
                <a:gd name="T55" fmla="*/ 130810 h 5132070"/>
                <a:gd name="T56" fmla="*/ 614680 w 2513330"/>
                <a:gd name="T57" fmla="*/ 187960 h 5132070"/>
                <a:gd name="T58" fmla="*/ 732790 w 2513330"/>
                <a:gd name="T59" fmla="*/ 306070 h 5132070"/>
                <a:gd name="T60" fmla="*/ 1783080 w 2513330"/>
                <a:gd name="T61" fmla="*/ 306070 h 5132070"/>
                <a:gd name="T62" fmla="*/ 1901190 w 2513330"/>
                <a:gd name="T63" fmla="*/ 187960 h 5132070"/>
                <a:gd name="T64" fmla="*/ 1901190 w 2513330"/>
                <a:gd name="T65" fmla="*/ 130810 h 5132070"/>
                <a:gd name="T66" fmla="*/ 2172970 w 2513330"/>
                <a:gd name="T67" fmla="*/ 130810 h 5132070"/>
                <a:gd name="T68" fmla="*/ 2382520 w 2513330"/>
                <a:gd name="T69" fmla="*/ 340360 h 5132070"/>
                <a:gd name="T70" fmla="*/ 2382520 w 2513330"/>
                <a:gd name="T71" fmla="*/ 4798060 h 5132070"/>
                <a:gd name="T72" fmla="*/ 2383790 w 2513330"/>
                <a:gd name="T73" fmla="*/ 4798060 h 513207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lnTo>
                    <a:pt x="2383790" y="4798060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5" name="Freeform 9">
              <a:extLst>
                <a:ext uri="{FF2B5EF4-FFF2-40B4-BE49-F238E27FC236}">
                  <a16:creationId xmlns="" xmlns:a16="http://schemas.microsoft.com/office/drawing/2014/main" id="{133CD867-35D1-40B3-8BF0-0E3878ADF2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1410" y="198120"/>
              <a:ext cx="347980" cy="43180"/>
            </a:xfrm>
            <a:custGeom>
              <a:avLst/>
              <a:gdLst>
                <a:gd name="T0" fmla="*/ 326390 w 347980"/>
                <a:gd name="T1" fmla="*/ 0 h 43180"/>
                <a:gd name="T2" fmla="*/ 21590 w 347980"/>
                <a:gd name="T3" fmla="*/ 0 h 43180"/>
                <a:gd name="T4" fmla="*/ 0 w 347980"/>
                <a:gd name="T5" fmla="*/ 21590 h 43180"/>
                <a:gd name="T6" fmla="*/ 21590 w 347980"/>
                <a:gd name="T7" fmla="*/ 43180 h 43180"/>
                <a:gd name="T8" fmla="*/ 326390 w 347980"/>
                <a:gd name="T9" fmla="*/ 43180 h 43180"/>
                <a:gd name="T10" fmla="*/ 347980 w 347980"/>
                <a:gd name="T11" fmla="*/ 21590 h 43180"/>
                <a:gd name="T12" fmla="*/ 326390 w 347980"/>
                <a:gd name="T13" fmla="*/ 0 h 431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6" name="Freeform 10">
              <a:extLst>
                <a:ext uri="{FF2B5EF4-FFF2-40B4-BE49-F238E27FC236}">
                  <a16:creationId xmlns="" xmlns:a16="http://schemas.microsoft.com/office/drawing/2014/main" id="{7D3A4EB7-4AD9-4B54-A970-4DC5BB4B7A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8312" y="187909"/>
              <a:ext cx="66636" cy="63602"/>
            </a:xfrm>
            <a:custGeom>
              <a:avLst/>
              <a:gdLst>
                <a:gd name="T0" fmla="*/ 33318 w 66636"/>
                <a:gd name="T1" fmla="*/ 51 h 63602"/>
                <a:gd name="T2" fmla="*/ 5703 w 66636"/>
                <a:gd name="T3" fmla="*/ 15885 h 63602"/>
                <a:gd name="T4" fmla="*/ 5703 w 66636"/>
                <a:gd name="T5" fmla="*/ 47717 h 63602"/>
                <a:gd name="T6" fmla="*/ 33318 w 66636"/>
                <a:gd name="T7" fmla="*/ 63551 h 63602"/>
                <a:gd name="T8" fmla="*/ 60933 w 66636"/>
                <a:gd name="T9" fmla="*/ 47717 h 63602"/>
                <a:gd name="T10" fmla="*/ 60933 w 66636"/>
                <a:gd name="T11" fmla="*/ 15885 h 63602"/>
                <a:gd name="T12" fmla="*/ 33318 w 66636"/>
                <a:gd name="T13" fmla="*/ 51 h 6360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7" name="Freeform 11">
              <a:extLst>
                <a:ext uri="{FF2B5EF4-FFF2-40B4-BE49-F238E27FC236}">
                  <a16:creationId xmlns="" xmlns:a16="http://schemas.microsoft.com/office/drawing/2014/main" id="{D4D99190-A39B-408A-ADBF-1CB685A94878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85800"/>
              <a:ext cx="27940" cy="213360"/>
            </a:xfrm>
            <a:custGeom>
              <a:avLst/>
              <a:gdLst>
                <a:gd name="T0" fmla="*/ 0 w 27940"/>
                <a:gd name="T1" fmla="*/ 26670 h 213360"/>
                <a:gd name="T2" fmla="*/ 0 w 27940"/>
                <a:gd name="T3" fmla="*/ 185420 h 213360"/>
                <a:gd name="T4" fmla="*/ 27940 w 27940"/>
                <a:gd name="T5" fmla="*/ 213360 h 213360"/>
                <a:gd name="T6" fmla="*/ 27940 w 27940"/>
                <a:gd name="T7" fmla="*/ 0 h 213360"/>
                <a:gd name="T8" fmla="*/ 0 w 27940"/>
                <a:gd name="T9" fmla="*/ 26670 h 2133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8" name="Freeform 12">
              <a:extLst>
                <a:ext uri="{FF2B5EF4-FFF2-40B4-BE49-F238E27FC236}">
                  <a16:creationId xmlns="" xmlns:a16="http://schemas.microsoft.com/office/drawing/2014/main" id="{53932DBF-5BFB-4C30-85BA-1330878CE86F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057910"/>
              <a:ext cx="27940" cy="384810"/>
            </a:xfrm>
            <a:custGeom>
              <a:avLst/>
              <a:gdLst>
                <a:gd name="T0" fmla="*/ 0 w 27940"/>
                <a:gd name="T1" fmla="*/ 26670 h 384810"/>
                <a:gd name="T2" fmla="*/ 0 w 27940"/>
                <a:gd name="T3" fmla="*/ 356870 h 384810"/>
                <a:gd name="T4" fmla="*/ 27940 w 27940"/>
                <a:gd name="T5" fmla="*/ 384810 h 384810"/>
                <a:gd name="T6" fmla="*/ 27940 w 27940"/>
                <a:gd name="T7" fmla="*/ 0 h 384810"/>
                <a:gd name="T8" fmla="*/ 0 w 27940"/>
                <a:gd name="T9" fmla="*/ 26670 h 3848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9" name="Freeform 13">
              <a:extLst>
                <a:ext uri="{FF2B5EF4-FFF2-40B4-BE49-F238E27FC236}">
                  <a16:creationId xmlns="" xmlns:a16="http://schemas.microsoft.com/office/drawing/2014/main" id="{185E406D-AFF6-4F5E-88E7-1A0D45A70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526540"/>
              <a:ext cx="27940" cy="386080"/>
            </a:xfrm>
            <a:custGeom>
              <a:avLst/>
              <a:gdLst>
                <a:gd name="T0" fmla="*/ 0 w 27940"/>
                <a:gd name="T1" fmla="*/ 27940 h 386080"/>
                <a:gd name="T2" fmla="*/ 0 w 27940"/>
                <a:gd name="T3" fmla="*/ 358140 h 386080"/>
                <a:gd name="T4" fmla="*/ 27940 w 27940"/>
                <a:gd name="T5" fmla="*/ 386080 h 386080"/>
                <a:gd name="T6" fmla="*/ 27940 w 27940"/>
                <a:gd name="T7" fmla="*/ 0 h 386080"/>
                <a:gd name="T8" fmla="*/ 0 w 27940"/>
                <a:gd name="T9" fmla="*/ 27940 h 3860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0" name="Freeform 14">
              <a:extLst>
                <a:ext uri="{FF2B5EF4-FFF2-40B4-BE49-F238E27FC236}">
                  <a16:creationId xmlns="" xmlns:a16="http://schemas.microsoft.com/office/drawing/2014/main" id="{A94A42C7-E948-4DFA-BDCD-6262798326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2070" y="1184910"/>
              <a:ext cx="27940" cy="618490"/>
            </a:xfrm>
            <a:custGeom>
              <a:avLst/>
              <a:gdLst>
                <a:gd name="T0" fmla="*/ 0 w 27940"/>
                <a:gd name="T1" fmla="*/ 0 h 618490"/>
                <a:gd name="T2" fmla="*/ 0 w 27940"/>
                <a:gd name="T3" fmla="*/ 618490 h 618490"/>
                <a:gd name="T4" fmla="*/ 27940 w 27940"/>
                <a:gd name="T5" fmla="*/ 590550 h 618490"/>
                <a:gd name="T6" fmla="*/ 27940 w 27940"/>
                <a:gd name="T7" fmla="*/ 27940 h 618490"/>
                <a:gd name="T8" fmla="*/ 0 w 27940"/>
                <a:gd name="T9" fmla="*/ 0 h 6184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1" name="Freeform 15">
              <a:extLst>
                <a:ext uri="{FF2B5EF4-FFF2-40B4-BE49-F238E27FC236}">
                  <a16:creationId xmlns="" xmlns:a16="http://schemas.microsoft.com/office/drawing/2014/main" id="{25D184B9-FD07-49C0-B693-1A32B9D14C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40" y="0"/>
              <a:ext cx="2564130" cy="5182870"/>
            </a:xfrm>
            <a:custGeom>
              <a:avLst/>
              <a:gdLst>
                <a:gd name="T0" fmla="*/ 2564130 w 2564130"/>
                <a:gd name="T1" fmla="*/ 1184910 h 5182870"/>
                <a:gd name="T2" fmla="*/ 2564130 w 2564130"/>
                <a:gd name="T3" fmla="*/ 379730 h 5182870"/>
                <a:gd name="T4" fmla="*/ 2556510 w 2564130"/>
                <a:gd name="T5" fmla="*/ 303530 h 5182870"/>
                <a:gd name="T6" fmla="*/ 2547620 w 2564130"/>
                <a:gd name="T7" fmla="*/ 266700 h 5182870"/>
                <a:gd name="T8" fmla="*/ 2527300 w 2564130"/>
                <a:gd name="T9" fmla="*/ 214630 h 5182870"/>
                <a:gd name="T10" fmla="*/ 2509520 w 2564130"/>
                <a:gd name="T11" fmla="*/ 182880 h 5182870"/>
                <a:gd name="T12" fmla="*/ 2489200 w 2564130"/>
                <a:gd name="T13" fmla="*/ 152400 h 5182870"/>
                <a:gd name="T14" fmla="*/ 2453640 w 2564130"/>
                <a:gd name="T15" fmla="*/ 110490 h 5182870"/>
                <a:gd name="T16" fmla="*/ 2426970 w 2564130"/>
                <a:gd name="T17" fmla="*/ 86360 h 5182870"/>
                <a:gd name="T18" fmla="*/ 2185670 w 2564130"/>
                <a:gd name="T19" fmla="*/ 0 h 5182870"/>
                <a:gd name="T20" fmla="*/ 379730 w 2564130"/>
                <a:gd name="T21" fmla="*/ 0 h 5182870"/>
                <a:gd name="T22" fmla="*/ 138430 w 2564130"/>
                <a:gd name="T23" fmla="*/ 86360 h 5182870"/>
                <a:gd name="T24" fmla="*/ 111760 w 2564130"/>
                <a:gd name="T25" fmla="*/ 110490 h 5182870"/>
                <a:gd name="T26" fmla="*/ 76200 w 2564130"/>
                <a:gd name="T27" fmla="*/ 152400 h 5182870"/>
                <a:gd name="T28" fmla="*/ 55880 w 2564130"/>
                <a:gd name="T29" fmla="*/ 182880 h 5182870"/>
                <a:gd name="T30" fmla="*/ 38100 w 2564130"/>
                <a:gd name="T31" fmla="*/ 214630 h 5182870"/>
                <a:gd name="T32" fmla="*/ 16510 w 2564130"/>
                <a:gd name="T33" fmla="*/ 266700 h 5182870"/>
                <a:gd name="T34" fmla="*/ 7620 w 2564130"/>
                <a:gd name="T35" fmla="*/ 303530 h 5182870"/>
                <a:gd name="T36" fmla="*/ 0 w 2564130"/>
                <a:gd name="T37" fmla="*/ 379730 h 5182870"/>
                <a:gd name="T38" fmla="*/ 0 w 2564130"/>
                <a:gd name="T39" fmla="*/ 4803140 h 5182870"/>
                <a:gd name="T40" fmla="*/ 379730 w 2564130"/>
                <a:gd name="T41" fmla="*/ 5182870 h 5182870"/>
                <a:gd name="T42" fmla="*/ 2184400 w 2564130"/>
                <a:gd name="T43" fmla="*/ 5182870 h 5182870"/>
                <a:gd name="T44" fmla="*/ 2564130 w 2564130"/>
                <a:gd name="T45" fmla="*/ 4803140 h 5182870"/>
                <a:gd name="T46" fmla="*/ 2564130 w 2564130"/>
                <a:gd name="T47" fmla="*/ 1184910 h 5182870"/>
                <a:gd name="T48" fmla="*/ 2538730 w 2564130"/>
                <a:gd name="T49" fmla="*/ 1184910 h 5182870"/>
                <a:gd name="T50" fmla="*/ 2538730 w 2564130"/>
                <a:gd name="T51" fmla="*/ 4804410 h 5182870"/>
                <a:gd name="T52" fmla="*/ 2184400 w 2564130"/>
                <a:gd name="T53" fmla="*/ 5158740 h 5182870"/>
                <a:gd name="T54" fmla="*/ 379730 w 2564130"/>
                <a:gd name="T55" fmla="*/ 5158740 h 5182870"/>
                <a:gd name="T56" fmla="*/ 25400 w 2564130"/>
                <a:gd name="T57" fmla="*/ 4804410 h 5182870"/>
                <a:gd name="T58" fmla="*/ 25400 w 2564130"/>
                <a:gd name="T59" fmla="*/ 381000 h 5182870"/>
                <a:gd name="T60" fmla="*/ 379730 w 2564130"/>
                <a:gd name="T61" fmla="*/ 25400 h 5182870"/>
                <a:gd name="T62" fmla="*/ 2184400 w 2564130"/>
                <a:gd name="T63" fmla="*/ 25400 h 5182870"/>
                <a:gd name="T64" fmla="*/ 2538730 w 2564130"/>
                <a:gd name="T65" fmla="*/ 379730 h 5182870"/>
                <a:gd name="T66" fmla="*/ 2538730 w 2564130"/>
                <a:gd name="T67" fmla="*/ 1184910 h 518287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10B5B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052" name="Picture 4" descr="https://sun9-17.userapi.com/impg/caJoUgKl3XQx06oGlDtuW1VYbOzhcJp7WNvE5Q/5busvz-nowE.jpg?size=739x1600&amp;quality=96&amp;sign=d71cdf5fd4dcc03855bf936da7e7ba14&amp;type=album">
            <a:extLst>
              <a:ext uri="{FF2B5EF4-FFF2-40B4-BE49-F238E27FC236}">
                <a16:creationId xmlns="" xmlns:a16="http://schemas.microsoft.com/office/drawing/2014/main" id="{A43AC7A3-71E1-48E6-A73E-9B7B4A5EC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2301740"/>
            <a:ext cx="1887359" cy="41690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Box 11">
            <a:extLst>
              <a:ext uri="{FF2B5EF4-FFF2-40B4-BE49-F238E27FC236}">
                <a16:creationId xmlns="" xmlns:a16="http://schemas.microsoft.com/office/drawing/2014/main" id="{4F9CB1F6-8F73-4F05-8574-85A55D1AF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546" y="1015399"/>
            <a:ext cx="2840932" cy="115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1206" tIns="25603" rIns="51206" bIns="256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ru-RU" altLang="ru-RU" sz="2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anose="030F0702030302020204" pitchFamily="66" charset="0"/>
              </a:rPr>
              <a:t>Акция </a:t>
            </a:r>
            <a:br>
              <a:rPr lang="ru-RU" altLang="ru-RU" sz="2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ru-RU" altLang="ru-RU" sz="2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anose="030F0702030302020204" pitchFamily="66" charset="0"/>
              </a:rPr>
              <a:t>«Новогодний </a:t>
            </a:r>
            <a:r>
              <a:rPr lang="ru-RU" altLang="ru-RU" sz="2400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anose="030F0702030302020204" pitchFamily="66" charset="0"/>
              </a:rPr>
              <a:t>Экодвор</a:t>
            </a:r>
            <a:r>
              <a:rPr lang="ru-RU" altLang="ru-RU" sz="2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anose="030F0702030302020204" pitchFamily="66" charset="0"/>
              </a:rPr>
              <a:t>»</a:t>
            </a:r>
          </a:p>
        </p:txBody>
      </p:sp>
      <p:sp>
        <p:nvSpPr>
          <p:cNvPr id="11270" name="Прямоугольник 12">
            <a:extLst>
              <a:ext uri="{FF2B5EF4-FFF2-40B4-BE49-F238E27FC236}">
                <a16:creationId xmlns="" xmlns:a16="http://schemas.microsoft.com/office/drawing/2014/main" id="{056838F2-E712-45C6-8B34-8539D9D74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5222" y="1057767"/>
            <a:ext cx="4502053" cy="115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51206" tIns="25603" rIns="51206" bIns="256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ru-RU" altLang="ru-RU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anose="030F0702030302020204" pitchFamily="66" charset="0"/>
              </a:rPr>
              <a:t>Акция</a:t>
            </a:r>
          </a:p>
          <a:p>
            <a:pPr algn="ctr" eaLnBrk="1" hangingPunct="1">
              <a:defRPr/>
            </a:pPr>
            <a:r>
              <a:rPr lang="ru-RU" altLang="ru-RU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anose="030F0702030302020204" pitchFamily="66" charset="0"/>
              </a:rPr>
              <a:t>«</a:t>
            </a:r>
            <a:r>
              <a:rPr lang="ru-RU" altLang="ru-RU" sz="3600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anose="030F0702030302020204" pitchFamily="66" charset="0"/>
              </a:rPr>
              <a:t>РазДельный</a:t>
            </a:r>
            <a:r>
              <a:rPr lang="ru-RU" altLang="ru-RU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anose="030F0702030302020204" pitchFamily="66" charset="0"/>
              </a:rPr>
              <a:t> сбор»</a:t>
            </a:r>
          </a:p>
        </p:txBody>
      </p:sp>
      <p:pic>
        <p:nvPicPr>
          <p:cNvPr id="2054" name="Picture 6" descr="https://sun9-36.userapi.com/impg/0USLeQv_GXO6m_XKOq65fPRENPPJG8177iXi5g/-zQ_VZlOczw.jpg?size=1600x1200&amp;quality=96&amp;sign=3646f2cb1af609718691149ec7182f0d&amp;type=album">
            <a:extLst>
              <a:ext uri="{FF2B5EF4-FFF2-40B4-BE49-F238E27FC236}">
                <a16:creationId xmlns="" xmlns:a16="http://schemas.microsoft.com/office/drawing/2014/main" id="{B6ED81CC-1E61-4029-B3F7-E3DC97CAF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785" y="2350727"/>
            <a:ext cx="4586335" cy="41263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Звук 1">
            <a:hlinkClick r:id="" action="ppaction://media"/>
            <a:extLst>
              <a:ext uri="{FF2B5EF4-FFF2-40B4-BE49-F238E27FC236}">
                <a16:creationId xmlns="" xmlns:a16="http://schemas.microsoft.com/office/drawing/2014/main" id="{A4BAD83F-94CB-4968-80C4-3CC4A2DD27F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270"/>
    </mc:Choice>
    <mc:Fallback>
      <p:transition spd="slow" advTm="15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7488" y="1340768"/>
            <a:ext cx="9217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Нам очень понравилось работать над этой презентацией, и как вывод, хотели бы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больше экскурсий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на производство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«Северсталь». Это правда интересно!</a:t>
            </a:r>
          </a:p>
        </p:txBody>
      </p:sp>
      <p:pic>
        <p:nvPicPr>
          <p:cNvPr id="1026" name="Picture 2" descr="https://img3.teletype.in/files/23/233d864b-3a03-4ef6-aef3-5126aa00942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664" y="3073107"/>
            <a:ext cx="5472608" cy="30578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="" xmlns:a16="http://schemas.microsoft.com/office/drawing/2014/main" id="{96C17221-4B8B-4975-A011-D4E290F6142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687916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8417"/>
    </mc:Choice>
    <mc:Fallback>
      <p:transition spd="slow" advTm="8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</TotalTime>
  <Pages>0</Pages>
  <Words>163</Words>
  <Characters>0</Characters>
  <Application>Microsoft Office PowerPoint</Application>
  <DocSecurity>0</DocSecurity>
  <PresentationFormat>Произвольный</PresentationFormat>
  <Lines>0</Lines>
  <Paragraphs>81</Paragraphs>
  <Slides>13</Slides>
  <Notes>5</Notes>
  <HiddenSlides>0</HiddenSlides>
  <MMClips>13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默认设计模板</vt:lpstr>
      <vt:lpstr>1_默认设计模板</vt:lpstr>
      <vt:lpstr> О многоликой ПАО «Северсталь» </vt:lpstr>
      <vt:lpstr>Наша команда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ppt.glzy8.com提供海量PPT模板免费下载！</dc:title>
  <dc:creator>Professional</dc:creator>
  <cp:lastModifiedBy>Ирина Чернышова</cp:lastModifiedBy>
  <cp:revision>90</cp:revision>
  <dcterms:created xsi:type="dcterms:W3CDTF">2011-05-23T04:51:05Z</dcterms:created>
  <dcterms:modified xsi:type="dcterms:W3CDTF">2025-09-11T18:51:40Z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1033-8.1.0.3357</vt:lpwstr>
  </property>
</Properties>
</file>