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97" r:id="rId3"/>
    <p:sldId id="257" r:id="rId4"/>
    <p:sldId id="298" r:id="rId5"/>
    <p:sldId id="299" r:id="rId6"/>
    <p:sldId id="258" r:id="rId7"/>
    <p:sldId id="292" r:id="rId8"/>
    <p:sldId id="272" r:id="rId9"/>
    <p:sldId id="300" r:id="rId10"/>
    <p:sldId id="27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1626" y="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6314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3073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538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878572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43430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95311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9010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6236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9897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8320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9384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6237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0205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350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6230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8207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5620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3256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nhp.mininuniver.ru/promysly/uzorno-remiznoe-tkachestvo/" TargetMode="External"/><Relationship Id="rId13" Type="http://schemas.openxmlformats.org/officeDocument/2006/relationships/image" Target="../media/image8.jpeg"/><Relationship Id="rId18" Type="http://schemas.openxmlformats.org/officeDocument/2006/relationships/hyperlink" Target="https://nhp.mininuniver.ru/promysly/lozopletenie/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5.jpeg"/><Relationship Id="rId12" Type="http://schemas.openxmlformats.org/officeDocument/2006/relationships/hyperlink" Target="https://nhp.mininuniver.ru/promysly/semenovskaja-rospis/" TargetMode="External"/><Relationship Id="rId17" Type="http://schemas.openxmlformats.org/officeDocument/2006/relationships/image" Target="../media/image10.jpeg"/><Relationship Id="rId2" Type="http://schemas.openxmlformats.org/officeDocument/2006/relationships/image" Target="../media/image2.jpeg"/><Relationship Id="rId16" Type="http://schemas.openxmlformats.org/officeDocument/2006/relationships/hyperlink" Target="https://nhp.mininuniver.ru/promysly/rezba-po-kosti/" TargetMode="External"/><Relationship Id="rId20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hp.mininuniver.ru/promysly/rezba-po-kamnju/" TargetMode="External"/><Relationship Id="rId11" Type="http://schemas.openxmlformats.org/officeDocument/2006/relationships/image" Target="../media/image7.jpeg"/><Relationship Id="rId5" Type="http://schemas.openxmlformats.org/officeDocument/2006/relationships/image" Target="../media/image4.jpeg"/><Relationship Id="rId15" Type="http://schemas.openxmlformats.org/officeDocument/2006/relationships/image" Target="../media/image9.jpeg"/><Relationship Id="rId10" Type="http://schemas.openxmlformats.org/officeDocument/2006/relationships/hyperlink" Target="https://nhp.mininuniver.ru/promysly/hohlomskaja-rospis/" TargetMode="External"/><Relationship Id="rId19" Type="http://schemas.openxmlformats.org/officeDocument/2006/relationships/image" Target="../media/image11.jpeg"/><Relationship Id="rId4" Type="http://schemas.openxmlformats.org/officeDocument/2006/relationships/hyperlink" Target="https://nhp.mininuniver.ru/promysly/gorodeckaja-rospis/" TargetMode="External"/><Relationship Id="rId9" Type="http://schemas.openxmlformats.org/officeDocument/2006/relationships/image" Target="../media/image6.jpeg"/><Relationship Id="rId14" Type="http://schemas.openxmlformats.org/officeDocument/2006/relationships/hyperlink" Target="https://nhp.mininuniver.ru/promysly/polhovsko-majdanskaja-rospis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476672"/>
            <a:ext cx="432048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Волга в сердце плеснет волною,</a:t>
            </a:r>
          </a:p>
          <a:p>
            <a:r>
              <a:rPr lang="ru-RU" b="1" dirty="0"/>
              <a:t>Встанет лес, сколько хватит глаз.</a:t>
            </a:r>
          </a:p>
          <a:p>
            <a:r>
              <a:rPr lang="ru-RU" b="1" dirty="0"/>
              <a:t>И куда ни взгляну — родное:</a:t>
            </a:r>
          </a:p>
          <a:p>
            <a:r>
              <a:rPr lang="ru-RU" b="1" dirty="0"/>
              <a:t>Горький. Болдино. Арзамас.</a:t>
            </a:r>
          </a:p>
          <a:p>
            <a:r>
              <a:rPr lang="ru-RU" b="1" dirty="0"/>
              <a:t>От Оки до самой Ветлуги,</a:t>
            </a:r>
          </a:p>
          <a:p>
            <a:r>
              <a:rPr lang="ru-RU" b="1" dirty="0"/>
              <a:t>От Заволжья до Сергача</a:t>
            </a:r>
          </a:p>
          <a:p>
            <a:r>
              <a:rPr lang="ru-RU" b="1" dirty="0"/>
              <a:t>Пол-Европы почти в округе,—</a:t>
            </a:r>
          </a:p>
          <a:p>
            <a:r>
              <a:rPr lang="ru-RU" b="1" dirty="0"/>
              <a:t>Заявляю не сгоряча.</a:t>
            </a:r>
          </a:p>
          <a:p>
            <a:r>
              <a:rPr lang="ru-RU" b="1" dirty="0"/>
              <a:t>Радость птицей в груди взовьется.</a:t>
            </a:r>
          </a:p>
          <a:p>
            <a:r>
              <a:rPr lang="ru-RU" b="1" dirty="0"/>
              <a:t>Знать, любовью к России мы</a:t>
            </a:r>
          </a:p>
          <a:p>
            <a:r>
              <a:rPr lang="ru-RU" b="1" dirty="0"/>
              <a:t>Все пошли от нижегородца,</a:t>
            </a:r>
          </a:p>
          <a:p>
            <a:r>
              <a:rPr lang="ru-RU" b="1" dirty="0"/>
              <a:t>Все от Минина, от Кузьмы.</a:t>
            </a:r>
          </a:p>
          <a:p>
            <a:r>
              <a:rPr lang="ru-RU" b="1" dirty="0"/>
              <a:t>Я горжусь — и не только былью.</a:t>
            </a:r>
          </a:p>
          <a:p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4879800" y="1988840"/>
            <a:ext cx="42484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Сколько вех золотых в судьбе!</a:t>
            </a:r>
          </a:p>
          <a:p>
            <a:r>
              <a:rPr lang="ru-RU" b="1" dirty="0"/>
              <a:t>Если строим корабль — на крыльях,</a:t>
            </a:r>
          </a:p>
          <a:p>
            <a:r>
              <a:rPr lang="ru-RU" b="1" dirty="0"/>
              <a:t>Если избу — так всю в резьбе.</a:t>
            </a:r>
          </a:p>
          <a:p>
            <a:r>
              <a:rPr lang="ru-RU" b="1" dirty="0"/>
              <a:t>Край издревле звенит стихами.</a:t>
            </a:r>
          </a:p>
          <a:p>
            <a:r>
              <a:rPr lang="ru-RU" b="1" dirty="0"/>
              <a:t>Выйду в полночь, а надо мной</a:t>
            </a:r>
          </a:p>
          <a:p>
            <a:r>
              <a:rPr lang="ru-RU" b="1" dirty="0"/>
              <a:t>Небо звездное полыхает</a:t>
            </a:r>
          </a:p>
          <a:p>
            <a:r>
              <a:rPr lang="ru-RU" b="1" dirty="0"/>
              <a:t>Нашей сказочной хохломой.</a:t>
            </a:r>
          </a:p>
          <a:p>
            <a:r>
              <a:rPr lang="ru-RU" b="1" dirty="0"/>
              <a:t>Я не просто гордиться смею,</a:t>
            </a:r>
          </a:p>
          <a:p>
            <a:r>
              <a:rPr lang="ru-RU" b="1" dirty="0"/>
              <a:t>Я любовью своей богат.</a:t>
            </a:r>
          </a:p>
          <a:p>
            <a:r>
              <a:rPr lang="ru-RU" b="1" dirty="0"/>
              <a:t>Лишь бы те, кто придут на смену,</a:t>
            </a:r>
          </a:p>
          <a:p>
            <a:r>
              <a:rPr lang="ru-RU" b="1" dirty="0"/>
              <a:t>Не транжирили этот клад.</a:t>
            </a:r>
          </a:p>
          <a:p>
            <a:r>
              <a:rPr lang="ru-RU" b="1" dirty="0"/>
              <a:t>Лишь бы в спешке да мимоходом</a:t>
            </a:r>
          </a:p>
          <a:p>
            <a:r>
              <a:rPr lang="ru-RU" b="1" dirty="0"/>
              <a:t>Не нарушили связи дней.</a:t>
            </a:r>
          </a:p>
          <a:p>
            <a:r>
              <a:rPr lang="ru-RU" b="1" dirty="0"/>
              <a:t>Лишь бы знали, откуда родом,</a:t>
            </a:r>
          </a:p>
          <a:p>
            <a:r>
              <a:rPr lang="ru-RU" b="1" dirty="0"/>
              <a:t>И кровей каких, И корней...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260648"/>
            <a:ext cx="72843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Спасибо за работу!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412776"/>
            <a:ext cx="4128458" cy="309634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971" y="1411889"/>
            <a:ext cx="4572000" cy="25717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909" y="3573016"/>
            <a:ext cx="4680520" cy="274726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347" y="3972968"/>
            <a:ext cx="3973686" cy="2661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404664"/>
            <a:ext cx="5405393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Расскажу я вам, ребята, что давным-давно,</a:t>
            </a:r>
          </a:p>
          <a:p>
            <a:r>
              <a:rPr lang="ru-RU" b="1" dirty="0"/>
              <a:t>В Урень-крае жило было ремесло.</a:t>
            </a:r>
          </a:p>
          <a:p>
            <a:r>
              <a:rPr lang="ru-RU" b="1" dirty="0"/>
              <a:t>Жило было не тужило,</a:t>
            </a:r>
          </a:p>
          <a:p>
            <a:r>
              <a:rPr lang="ru-RU" b="1" dirty="0"/>
              <a:t>людям пользу приносило,</a:t>
            </a:r>
          </a:p>
          <a:p>
            <a:r>
              <a:rPr lang="ru-RU" b="1" dirty="0"/>
              <a:t>и деревня, и село, свое имели ремесло.</a:t>
            </a:r>
          </a:p>
          <a:p>
            <a:r>
              <a:rPr lang="ru-RU" b="1" dirty="0"/>
              <a:t>Кто-то плел народу лапти, туеса из бересты, ловко в кузнеце ковали</a:t>
            </a:r>
          </a:p>
          <a:p>
            <a:r>
              <a:rPr lang="ru-RU" b="1" dirty="0"/>
              <a:t>молодые кузнецы,</a:t>
            </a:r>
          </a:p>
          <a:p>
            <a:r>
              <a:rPr lang="ru-RU" b="1" dirty="0"/>
              <a:t>ну а глиняные латки обжигали гончары.</a:t>
            </a:r>
          </a:p>
          <a:p>
            <a:r>
              <a:rPr lang="ru-RU" b="1" dirty="0" smtClean="0"/>
              <a:t>в </a:t>
            </a:r>
            <a:r>
              <a:rPr lang="ru-RU" b="1" dirty="0"/>
              <a:t>сердце плеснет волною,</a:t>
            </a:r>
          </a:p>
          <a:p>
            <a:r>
              <a:rPr lang="ru-RU" b="1" dirty="0"/>
              <a:t>Встанет лес, сколько хватит глаз.</a:t>
            </a:r>
          </a:p>
          <a:p>
            <a:endParaRPr lang="ru-RU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4412748" y="3429000"/>
            <a:ext cx="471601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/>
              <a:t>И куда ни взгляну — родное:</a:t>
            </a:r>
          </a:p>
          <a:p>
            <a:r>
              <a:rPr lang="ru-RU" b="1"/>
              <a:t>Горький. Болдино. Арзамас.</a:t>
            </a:r>
          </a:p>
          <a:p>
            <a:r>
              <a:rPr lang="ru-RU" b="1"/>
              <a:t>От Оки до самой Ветлуги,</a:t>
            </a:r>
          </a:p>
          <a:p>
            <a:r>
              <a:rPr lang="ru-RU" b="1"/>
              <a:t>От Заволжья до Сергача</a:t>
            </a:r>
          </a:p>
          <a:p>
            <a:r>
              <a:rPr lang="ru-RU" b="1"/>
              <a:t>Пол-Европы почти в округе,—</a:t>
            </a:r>
          </a:p>
          <a:p>
            <a:r>
              <a:rPr lang="ru-RU" b="1"/>
              <a:t>Заявляю не сгоряча.</a:t>
            </a:r>
          </a:p>
          <a:p>
            <a:r>
              <a:rPr lang="ru-RU" b="1"/>
              <a:t>Радость птицей в груди взовьется.</a:t>
            </a:r>
          </a:p>
          <a:p>
            <a:r>
              <a:rPr lang="ru-RU" b="1"/>
              <a:t>Знать, любовью к России мы</a:t>
            </a:r>
          </a:p>
          <a:p>
            <a:r>
              <a:rPr lang="ru-RU" b="1"/>
              <a:t>Все пошли от нижегородца,</a:t>
            </a:r>
          </a:p>
          <a:p>
            <a:r>
              <a:rPr lang="ru-RU" b="1"/>
              <a:t>Все от Минина, от Кузьмы.</a:t>
            </a:r>
          </a:p>
          <a:p>
            <a:r>
              <a:rPr lang="ru-RU" b="1"/>
              <a:t>Я горжусь — и не только былью.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1591103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Гончар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159" y="157211"/>
            <a:ext cx="3371586" cy="2124269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523" y="2241741"/>
            <a:ext cx="1935607" cy="2127313"/>
          </a:xfrm>
          <a:prstGeom prst="rect">
            <a:avLst/>
          </a:prstGeom>
        </p:spPr>
      </p:pic>
      <p:pic>
        <p:nvPicPr>
          <p:cNvPr id="7" name="Рисунок 6" descr="https://nhp.mininuniver.ru/wp-content/uploads/2018/12/3-200x220.jpg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69" y="2281477"/>
            <a:ext cx="1905000" cy="20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nhp.mininuniver.ru/wp-content/uploads/2018/12/rezba-po-kamnju-15-200x220.jpg">
            <a:hlinkClick r:id="rId6"/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5" y="150455"/>
            <a:ext cx="2177551" cy="21310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nhp.mininuniver.ru/wp-content/uploads/2019/01/uzorno-remiznoe-tkachestvo-3-200x220.jpg">
            <a:hlinkClick r:id="rId8"/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6172" y="4372760"/>
            <a:ext cx="1954606" cy="2348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s://nhp.mininuniver.ru/wp-content/uploads/2018/12/2-200x220.jpg">
            <a:hlinkClick r:id="rId10"/>
          </p:cNvPr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159" y="2275528"/>
            <a:ext cx="1905000" cy="20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s://nhp.mininuniver.ru/wp-content/uploads/2018/12/5-1-200x220.jpg">
            <a:hlinkClick r:id="rId12"/>
          </p:cNvPr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745" y="150457"/>
            <a:ext cx="2023400" cy="21310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s://nhp.mininuniver.ru/wp-content/uploads/2018/12/4-200x220.jpg">
            <a:hlinkClick r:id="rId14"/>
          </p:cNvPr>
          <p:cNvPicPr/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483" y="2296533"/>
            <a:ext cx="1926213" cy="2140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https://nhp.mininuniver.ru/wp-content/uploads/2018/12/7-1-200x220.jpg">
            <a:hlinkClick r:id="rId16"/>
          </p:cNvPr>
          <p:cNvPicPr/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69" y="4397981"/>
            <a:ext cx="1994375" cy="23748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https://nhp.mininuniver.ru/wp-content/uploads/2018/12/13-200x220.jpg">
            <a:hlinkClick r:id="rId18"/>
          </p:cNvPr>
          <p:cNvPicPr/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488" y="4364837"/>
            <a:ext cx="2095621" cy="2356801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Прямоугольник 18"/>
          <p:cNvSpPr/>
          <p:nvPr/>
        </p:nvSpPr>
        <p:spPr>
          <a:xfrm>
            <a:off x="473159" y="1179214"/>
            <a:ext cx="798648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Народные промыслы 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Урень-края</a:t>
            </a:r>
            <a:endParaRPr lang="ru-RU" sz="54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856" y="4340990"/>
            <a:ext cx="1916881" cy="23806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188640"/>
            <a:ext cx="5616624" cy="651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84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52983"/>
            <a:ext cx="5499100" cy="368300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077072"/>
            <a:ext cx="3901440" cy="259994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2284" y="215403"/>
            <a:ext cx="8581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Уренский</a:t>
            </a:r>
            <a:r>
              <a:rPr lang="ru-RU" sz="54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Дом Ремёсел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178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92059"/>
            <a:ext cx="7055380" cy="140053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latin typeface="Monotype Corsiva" pitchFamily="66" charset="0"/>
              </a:rPr>
              <a:t>Глина бывает разная</a:t>
            </a:r>
            <a:endParaRPr lang="ru-RU" sz="6000" b="1" dirty="0">
              <a:latin typeface="Monotype Corsiva" pitchFamily="66" charset="0"/>
            </a:endParaRPr>
          </a:p>
        </p:txBody>
      </p:sp>
      <p:pic>
        <p:nvPicPr>
          <p:cNvPr id="2050" name="Picture 2" descr="C:\Users\1\Downloads\imgpreview (3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68795" y="4191017"/>
            <a:ext cx="1819275" cy="1990725"/>
          </a:xfrm>
          <a:prstGeom prst="rect">
            <a:avLst/>
          </a:prstGeom>
          <a:noFill/>
        </p:spPr>
      </p:pic>
      <p:pic>
        <p:nvPicPr>
          <p:cNvPr id="2053" name="Picture 5" descr="http://irecommend.ru/sites/default/files/product-images/86940/image_4.jpg"/>
          <p:cNvPicPr>
            <a:picLocks noChangeAspect="1" noChangeArrowheads="1"/>
          </p:cNvPicPr>
          <p:nvPr/>
        </p:nvPicPr>
        <p:blipFill>
          <a:blip r:embed="rId3" cstate="print"/>
          <a:srcRect l="42471" t="32760"/>
          <a:stretch>
            <a:fillRect/>
          </a:stretch>
        </p:blipFill>
        <p:spPr bwMode="auto">
          <a:xfrm>
            <a:off x="6084168" y="1124744"/>
            <a:ext cx="2808312" cy="2766068"/>
          </a:xfrm>
          <a:prstGeom prst="rect">
            <a:avLst/>
          </a:prstGeom>
          <a:noFill/>
        </p:spPr>
      </p:pic>
      <p:pic>
        <p:nvPicPr>
          <p:cNvPr id="2054" name="Picture 6" descr="C:\Users\1\Downloads\zelen-glin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1025" y="1124744"/>
            <a:ext cx="2473002" cy="2448272"/>
          </a:xfrm>
          <a:prstGeom prst="rect">
            <a:avLst/>
          </a:prstGeom>
          <a:noFill/>
        </p:spPr>
      </p:pic>
      <p:pic>
        <p:nvPicPr>
          <p:cNvPr id="2055" name="Picture 7" descr="C:\Users\1\Downloads\imgpreview (4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2622" y="3785194"/>
            <a:ext cx="2896716" cy="2896716"/>
          </a:xfrm>
          <a:prstGeom prst="rect">
            <a:avLst/>
          </a:prstGeom>
          <a:noFill/>
        </p:spPr>
      </p:pic>
      <p:pic>
        <p:nvPicPr>
          <p:cNvPr id="2051" name="Picture 3" descr="C:\Users\1\Downloads\c2c28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26122" y="3982015"/>
            <a:ext cx="3217540" cy="2408728"/>
          </a:xfrm>
          <a:prstGeom prst="rect">
            <a:avLst/>
          </a:prstGeom>
          <a:noFill/>
        </p:spPr>
      </p:pic>
      <p:pic>
        <p:nvPicPr>
          <p:cNvPr id="2056" name="Picture 8" descr="C:\Users\1\Downloads\1225083.jpeg"/>
          <p:cNvPicPr>
            <a:picLocks noChangeAspect="1" noChangeArrowheads="1"/>
          </p:cNvPicPr>
          <p:nvPr/>
        </p:nvPicPr>
        <p:blipFill>
          <a:blip r:embed="rId7" cstate="print"/>
          <a:srcRect l="5605" t="34316" r="29705"/>
          <a:stretch>
            <a:fillRect/>
          </a:stretch>
        </p:blipFill>
        <p:spPr bwMode="auto">
          <a:xfrm>
            <a:off x="2794921" y="1334716"/>
            <a:ext cx="3168352" cy="26016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0"/>
                            </p:stCondLst>
                            <p:childTnLst>
                              <p:par>
                                <p:cTn id="3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3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221"/>
            <a:ext cx="7055380" cy="140053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latin typeface="Monotype Corsiva" pitchFamily="66" charset="0"/>
              </a:rPr>
              <a:t>Гончарный круг</a:t>
            </a:r>
            <a:endParaRPr lang="ru-RU" sz="6000" b="1" dirty="0">
              <a:latin typeface="Monotype Corsiva" pitchFamily="66" charset="0"/>
            </a:endParaRPr>
          </a:p>
        </p:txBody>
      </p:sp>
      <p:pic>
        <p:nvPicPr>
          <p:cNvPr id="6" name="Рисунок 5" descr="E:\конкурс сердце отдаю детям\Без названия (2)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3600400" cy="329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E:\конкурс сердце отдаю детям\pages_1_IMG_646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504" y="1196752"/>
            <a:ext cx="400727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E:\конкурс сердце отдаю детям\Без названия (3)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158372"/>
            <a:ext cx="310666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26618" y="4513288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Ручной станок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679504" y="3645024"/>
            <a:ext cx="2093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Ножной станок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187624" y="5949280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Электрический станок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820" t="3559" r="5093" b="4049"/>
          <a:stretch/>
        </p:blipFill>
        <p:spPr>
          <a:xfrm>
            <a:off x="0" y="1152983"/>
            <a:ext cx="9144000" cy="5292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188640"/>
            <a:ext cx="5616624" cy="651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67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403</TotalTime>
  <Words>321</Words>
  <Application>Microsoft Office PowerPoint</Application>
  <PresentationFormat>Экран (4:3)</PresentationFormat>
  <Paragraphs>58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Century Gothic</vt:lpstr>
      <vt:lpstr>Monotype Corsiva</vt:lpstr>
      <vt:lpstr>Wingdings 3</vt:lpstr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Глина бывает разная</vt:lpstr>
      <vt:lpstr>Гончарный круг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Гончарных  дел  мастер</dc:title>
  <dc:creator>1</dc:creator>
  <cp:lastModifiedBy>Дмитрий</cp:lastModifiedBy>
  <cp:revision>20</cp:revision>
  <dcterms:created xsi:type="dcterms:W3CDTF">2013-11-25T07:34:07Z</dcterms:created>
  <dcterms:modified xsi:type="dcterms:W3CDTF">2022-02-23T20:51:15Z</dcterms:modified>
</cp:coreProperties>
</file>