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23"/>
  </p:notesMasterIdLst>
  <p:sldIdLst>
    <p:sldId id="257" r:id="rId2"/>
    <p:sldId id="259" r:id="rId3"/>
    <p:sldId id="260" r:id="rId4"/>
    <p:sldId id="274" r:id="rId5"/>
    <p:sldId id="279" r:id="rId6"/>
    <p:sldId id="277" r:id="rId7"/>
    <p:sldId id="261" r:id="rId8"/>
    <p:sldId id="281" r:id="rId9"/>
    <p:sldId id="282" r:id="rId10"/>
    <p:sldId id="285" r:id="rId11"/>
    <p:sldId id="286" r:id="rId12"/>
    <p:sldId id="287" r:id="rId13"/>
    <p:sldId id="263" r:id="rId14"/>
    <p:sldId id="288" r:id="rId15"/>
    <p:sldId id="294" r:id="rId16"/>
    <p:sldId id="295" r:id="rId17"/>
    <p:sldId id="291" r:id="rId18"/>
    <p:sldId id="292" r:id="rId19"/>
    <p:sldId id="267" r:id="rId20"/>
    <p:sldId id="272" r:id="rId21"/>
    <p:sldId id="293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8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B4D1FD-0AE9-4617-96BC-CC178300D882}" type="datetimeFigureOut">
              <a:rPr lang="ru-RU" smtClean="0"/>
              <a:t>23.03.2025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3F7B29-EE00-4143-8BDA-E6B31B42FD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49217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924F9-07F2-418F-B099-F49D4E81D328}" type="datetime1">
              <a:rPr lang="ru-RU" smtClean="0"/>
              <a:t>23.03.2025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E25DA-7C54-4C35-8A2B-A34469A57055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86181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E5772-178D-406A-B2BB-7A1CE6EB0141}" type="datetime1">
              <a:rPr lang="ru-RU" smtClean="0"/>
              <a:t>23.03.2025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E25DA-7C54-4C35-8A2B-A34469A570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1775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26F52-5AE1-47F4-B2F0-7CAAE98E781D}" type="datetime1">
              <a:rPr lang="ru-RU" smtClean="0"/>
              <a:t>23.03.2025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E25DA-7C54-4C35-8A2B-A34469A57055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035484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6B69E9-1122-4D59-8F2E-DE7AE08107D7}" type="datetime1">
              <a:rPr lang="ru-RU" smtClean="0"/>
              <a:t>23.03.2025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E25DA-7C54-4C35-8A2B-A34469A570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49294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D0C4E-542C-4D6F-9B8C-370846ECF215}" type="datetime1">
              <a:rPr lang="ru-RU" smtClean="0"/>
              <a:t>23.03.2025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E25DA-7C54-4C35-8A2B-A34469A570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25711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C09EC-CABC-451E-BA36-C9B537674373}" type="datetime1">
              <a:rPr lang="ru-RU" smtClean="0"/>
              <a:t>23.03.2025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E25DA-7C54-4C35-8A2B-A34469A570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94503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FF1D5-C55D-490B-8369-FC69C4841AB6}" type="datetime1">
              <a:rPr lang="ru-RU" smtClean="0"/>
              <a:t>23.03.2025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E25DA-7C54-4C35-8A2B-A34469A570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292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1E335B56-ECF3-4F26-81F7-6D1284E124BE}" type="datetime1">
              <a:rPr lang="ru-RU" smtClean="0"/>
              <a:t>23.03.2025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96E25DA-7C54-4C35-8A2B-A34469A570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88499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FE0FF-37B6-4C58-A4B3-4F5F37D2E4F8}" type="datetime1">
              <a:rPr lang="ru-RU" smtClean="0"/>
              <a:t>23.03.2025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E25DA-7C54-4C35-8A2B-A34469A570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34584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B82C3-47A1-4104-AFCF-01E7DA9AD3D5}" type="datetime1">
              <a:rPr lang="ru-RU" smtClean="0"/>
              <a:t>23.03.2025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E25DA-7C54-4C35-8A2B-A34469A570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7854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36A0F-CB54-4D1E-A5E6-D34AA82B6A9A}" type="datetime1">
              <a:rPr lang="ru-RU" smtClean="0"/>
              <a:t>23.03.2025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E25DA-7C54-4C35-8A2B-A34469A570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14167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2004363D-DD8D-4EB6-8123-A1D34574B2E8}" type="datetime1">
              <a:rPr lang="ru-RU" smtClean="0"/>
              <a:t>23.03.2025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296E25DA-7C54-4C35-8A2B-A34469A57055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56055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openxmlformats.org/officeDocument/2006/relationships/image" Target="../media/image6.jpeg"/><Relationship Id="rId7" Type="http://schemas.openxmlformats.org/officeDocument/2006/relationships/image" Target="../media/image10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jp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g"/><Relationship Id="rId5" Type="http://schemas.openxmlformats.org/officeDocument/2006/relationships/image" Target="../media/image20.jpeg"/><Relationship Id="rId4" Type="http://schemas.openxmlformats.org/officeDocument/2006/relationships/image" Target="../media/image19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7.jpeg"/><Relationship Id="rId7" Type="http://schemas.openxmlformats.org/officeDocument/2006/relationships/image" Target="../media/image31.jp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Relationship Id="rId9" Type="http://schemas.openxmlformats.org/officeDocument/2006/relationships/image" Target="../media/image33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6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graemsa.ru/igry-dlja-detej/poznavatelnye-igry" TargetMode="External"/><Relationship Id="rId2" Type="http://schemas.openxmlformats.org/officeDocument/2006/relationships/hyperlink" Target="https://www.defectologiya.pro/games/" TargetMode="Externa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0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9B42FBC-BC51-847B-BF3A-E18EEBE9725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>
            <a:noAutofit/>
          </a:bodyPr>
          <a:lstStyle/>
          <a:p>
            <a:pPr algn="ctr"/>
            <a:r>
              <a:rPr lang="ru-RU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Организация предметно-пространственной среды в работе учителя-логопеда с детьми с нарушениями интеллекта</a:t>
            </a:r>
            <a:endParaRPr lang="ru-RU" sz="5400" dirty="0">
              <a:latin typeface="Aptos Narrow" panose="020B0004020202020204" pitchFamily="34" charset="0"/>
            </a:endParaRPr>
          </a:p>
        </p:txBody>
      </p:sp>
      <p:sp>
        <p:nvSpPr>
          <p:cNvPr id="4" name="Подзаголовок 3">
            <a:extLst>
              <a:ext uri="{FF2B5EF4-FFF2-40B4-BE49-F238E27FC236}">
                <a16:creationId xmlns="" xmlns:a16="http://schemas.microsoft.com/office/drawing/2014/main" id="{2C10FC3F-11F5-0924-1E88-26994FCD0F4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Подготовила: </a:t>
            </a:r>
            <a:endParaRPr lang="ru-RU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Хафизова Регина </a:t>
            </a:r>
            <a:r>
              <a:rPr lang="ru-RU" cap="none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Раисовна</a:t>
            </a:r>
            <a:r>
              <a:rPr lang="ru-RU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учитель-логопед</a:t>
            </a:r>
            <a:endParaRPr lang="ru-RU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7D491FFD-EF60-ED6E-FCD6-805ECD466D36}"/>
              </a:ext>
            </a:extLst>
          </p:cNvPr>
          <p:cNvSpPr txBox="1"/>
          <p:nvPr/>
        </p:nvSpPr>
        <p:spPr>
          <a:xfrm>
            <a:off x="1323944" y="277117"/>
            <a:ext cx="9997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Казенное общеобразовательное учреждение Ханты-Мансийского автономного округа - Югры  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Сургутская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школа для обучающихся с ограниченными возможностями здоровья»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DC052B8B-40C8-399B-439E-278C79AC20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E25DA-7C54-4C35-8A2B-A34469A57055}" type="slidenum">
              <a:rPr lang="ru-RU" sz="1800" smtClean="0"/>
              <a:t>1</a:t>
            </a:fld>
            <a:endParaRPr lang="ru-RU" sz="1800" dirty="0"/>
          </a:p>
        </p:txBody>
      </p:sp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89E814E6-9998-D2A6-66EE-9E2FDA8037F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314" y="100033"/>
            <a:ext cx="854629" cy="854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5159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DE695FE-C5C1-0DC8-E57B-09E034063A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just"/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	</a:t>
            </a:r>
            <a:r>
              <a:rPr lang="ru-RU" sz="27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 соответствии с ФГОС обучающихся с ОВЗ, развивающая предметно-пространственная среда должна быть содержательно-насыщенной, трансформируемой, полифункциональной, вариативной, доступной и безопасной. </a:t>
            </a:r>
            <a:endParaRPr lang="ru-RU" sz="2700" b="1" dirty="0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44B778D7-A151-E789-6BB6-B23434588C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22514" y="1845734"/>
            <a:ext cx="5512524" cy="4023360"/>
          </a:xfrm>
        </p:spPr>
        <p:txBody>
          <a:bodyPr anchor="ctr">
            <a:normAutofit/>
          </a:bodyPr>
          <a:lstStyle/>
          <a:p>
            <a:pPr marL="0" indent="91440" algn="just">
              <a:buNone/>
            </a:pP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	</a:t>
            </a:r>
            <a:r>
              <a:rPr lang="ru-RU" sz="2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Организация </a:t>
            </a:r>
            <a:r>
              <a:rPr lang="ru-RU" sz="210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развивающей предметно- пространственной среды </a:t>
            </a:r>
            <a:r>
              <a:rPr lang="ru-RU" sz="2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 кабинете учителя-логопеда в соответствии с </a:t>
            </a:r>
            <a:r>
              <a:rPr lang="ru-RU" sz="21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ФАОП</a:t>
            </a:r>
            <a:r>
              <a:rPr lang="ru-RU" sz="210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должны обеспечивать:</a:t>
            </a:r>
            <a:endParaRPr lang="ru-RU" sz="2100" dirty="0">
              <a:solidFill>
                <a:schemeClr val="tx1"/>
              </a:solidFill>
            </a:endParaRP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07EAC942-EEC9-D369-3549-F4452F6E34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17920" y="1845734"/>
            <a:ext cx="5521498" cy="4388811"/>
          </a:xfrm>
        </p:spPr>
        <p:txBody>
          <a:bodyPr>
            <a:norm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— </a:t>
            </a:r>
            <a:r>
              <a:rPr lang="ru-RU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игровую, познавательную, исследовательскую и творческую активность детей, экспериментирование с доступными детям </a:t>
            </a:r>
            <a:r>
              <a:rPr lang="ru-RU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материалами;</a:t>
            </a:r>
            <a:endParaRPr lang="ru-RU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— двигательную активность, в том числе развитие крупной, мелкой, мимической, артикуляционной </a:t>
            </a:r>
            <a:r>
              <a:rPr lang="ru-RU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моторики;</a:t>
            </a:r>
            <a:endParaRPr lang="ru-RU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— эмоциональное благополучие детей во взаимодействии с предметно- пространственным </a:t>
            </a:r>
            <a:r>
              <a:rPr lang="ru-RU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окружением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2B95DF24-6F47-C812-F901-38DF95560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74350" y="6571397"/>
            <a:ext cx="1255222" cy="253513"/>
          </a:xfrm>
        </p:spPr>
        <p:txBody>
          <a:bodyPr/>
          <a:lstStyle/>
          <a:p>
            <a:fld id="{296E25DA-7C54-4C35-8A2B-A34469A57055}" type="slidenum">
              <a:rPr lang="ru-RU" sz="1800" smtClean="0"/>
              <a:t>2</a:t>
            </a:fld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38166208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7FF97C5-27EF-232D-933A-A18DACD40F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</a:t>
            </a:r>
            <a:r>
              <a:rPr lang="ru-RU" sz="4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онирование рабочего пространства в кабинете учителя- логопеда</a:t>
            </a:r>
            <a:endParaRPr lang="ru-RU" sz="4000" b="1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D51FD286-20D2-79D7-14F4-4131305E0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E25DA-7C54-4C35-8A2B-A34469A57055}" type="slidenum">
              <a:rPr lang="ru-RU" sz="1800" smtClean="0"/>
              <a:t>3</a:t>
            </a:fld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42303422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266425"/>
          </a:xfrm>
        </p:spPr>
        <p:txBody>
          <a:bodyPr>
            <a:normAutofit/>
          </a:bodyPr>
          <a:lstStyle/>
          <a:p>
            <a:pPr algn="ctr"/>
            <a:r>
              <a:rPr lang="ru-RU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Учебная зона</a:t>
            </a:r>
            <a:endParaRPr lang="ru-RU" sz="4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E25DA-7C54-4C35-8A2B-A34469A57055}" type="slidenum">
              <a:rPr lang="ru-RU" smtClean="0"/>
              <a:t>4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6400" y="2079568"/>
            <a:ext cx="3904342" cy="4173025"/>
          </a:xfrm>
          <a:prstGeom prst="rect">
            <a:avLst/>
          </a:prstGeom>
        </p:spPr>
      </p:pic>
      <p:pic>
        <p:nvPicPr>
          <p:cNvPr id="12" name="Объект 11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314" y="2004255"/>
            <a:ext cx="3856974" cy="4248339"/>
          </a:xfr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2495" y="2004255"/>
            <a:ext cx="3777697" cy="4248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7923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38105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06400" y="667658"/>
            <a:ext cx="5628640" cy="1045028"/>
          </a:xfrm>
        </p:spPr>
        <p:txBody>
          <a:bodyPr>
            <a:normAutofit/>
          </a:bodyPr>
          <a:lstStyle/>
          <a:p>
            <a:pPr algn="ctr"/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Релаксационная зона</a:t>
            </a:r>
            <a:endParaRPr lang="ru-RU" sz="2800" b="1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143" y="1712686"/>
            <a:ext cx="2946401" cy="2505001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217920" y="667658"/>
            <a:ext cx="5628640" cy="1045028"/>
          </a:xfrm>
        </p:spPr>
        <p:txBody>
          <a:bodyPr>
            <a:normAutofit/>
          </a:bodyPr>
          <a:lstStyle/>
          <a:p>
            <a:pPr algn="ctr"/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Сенсорная зона</a:t>
            </a:r>
            <a:endParaRPr lang="ru-RU" sz="2800" b="1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E25DA-7C54-4C35-8A2B-A34469A57055}" type="slidenum">
              <a:rPr lang="ru-RU" smtClean="0"/>
              <a:t>5</a:t>
            </a:fld>
            <a:endParaRPr lang="ru-RU"/>
          </a:p>
        </p:txBody>
      </p:sp>
      <p:pic>
        <p:nvPicPr>
          <p:cNvPr id="11" name="Объект 10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143" y="4234087"/>
            <a:ext cx="3053806" cy="2175329"/>
          </a:xfr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1544" y="1704329"/>
            <a:ext cx="3126376" cy="4705087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6811" y="1704329"/>
            <a:ext cx="1431109" cy="1459785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4"/>
          <a:stretch/>
        </p:blipFill>
        <p:spPr>
          <a:xfrm>
            <a:off x="6228083" y="4006202"/>
            <a:ext cx="2888341" cy="2403214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09" t="2403" r="34049" b="3312"/>
          <a:stretch/>
        </p:blipFill>
        <p:spPr>
          <a:xfrm rot="16200000">
            <a:off x="8071390" y="-90037"/>
            <a:ext cx="2199887" cy="5838132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50" t="29841" r="2875" b="18730"/>
          <a:stretch/>
        </p:blipFill>
        <p:spPr>
          <a:xfrm>
            <a:off x="8692941" y="3809198"/>
            <a:ext cx="3499059" cy="2600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46623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1149390"/>
          </a:xfrm>
        </p:spPr>
        <p:txBody>
          <a:bodyPr/>
          <a:lstStyle/>
          <a:p>
            <a:pPr algn="ctr"/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Рабочая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зона</a:t>
            </a:r>
            <a:endParaRPr lang="ru-RU" b="1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41"/>
          <a:stretch/>
        </p:blipFill>
        <p:spPr>
          <a:xfrm>
            <a:off x="444136" y="1737361"/>
            <a:ext cx="3518264" cy="4286074"/>
          </a:xfr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E25DA-7C54-4C35-8A2B-A34469A57055}" type="slidenum">
              <a:rPr lang="ru-RU" smtClean="0"/>
              <a:t>6</a:t>
            </a:fld>
            <a:endParaRPr lang="ru-RU"/>
          </a:p>
        </p:txBody>
      </p:sp>
      <p:pic>
        <p:nvPicPr>
          <p:cNvPr id="6" name="Объект 4">
            <a:extLst>
              <a:ext uri="{FF2B5EF4-FFF2-40B4-BE49-F238E27FC236}">
                <a16:creationId xmlns="" xmlns:a16="http://schemas.microsoft.com/office/drawing/2014/main" id="{2FDB3B75-9A89-3581-E18C-3A8EB2E6F16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45" r="16238"/>
          <a:stretch/>
        </p:blipFill>
        <p:spPr>
          <a:xfrm>
            <a:off x="4078515" y="1737360"/>
            <a:ext cx="3715658" cy="428607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50" t="9312" b="17460"/>
          <a:stretch/>
        </p:blipFill>
        <p:spPr>
          <a:xfrm>
            <a:off x="7924800" y="1872343"/>
            <a:ext cx="3670526" cy="4151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1559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BBF0308-B89D-583A-94FD-9C28B97A11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7657" y="286603"/>
            <a:ext cx="11030857" cy="122288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Учет специфики </a:t>
            </a:r>
            <a:r>
              <a:rPr lang="ru-RU" sz="4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логопедической </a:t>
            </a:r>
            <a:r>
              <a:rPr lang="ru-RU" sz="4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работы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112" y="2162629"/>
            <a:ext cx="5690688" cy="3598369"/>
          </a:xfrm>
        </p:spPr>
      </p:pic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5" r="6314"/>
          <a:stretch/>
        </p:blipFill>
        <p:spPr>
          <a:xfrm>
            <a:off x="5892799" y="2162628"/>
            <a:ext cx="6154057" cy="3598369"/>
          </a:xfrm>
        </p:spPr>
      </p:pic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3B4F9CC3-95B0-2FF8-7E67-95C8DCF6E3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E25DA-7C54-4C35-8A2B-A34469A57055}" type="slidenum">
              <a:rPr lang="ru-RU" sz="1800" smtClean="0"/>
              <a:t>7</a:t>
            </a:fld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19863697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968440"/>
          </a:xfrm>
        </p:spPr>
        <p:txBody>
          <a:bodyPr>
            <a:normAutofit/>
          </a:bodyPr>
          <a:lstStyle/>
          <a:p>
            <a:pPr algn="ctr"/>
            <a:r>
              <a:rPr lang="ru-RU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Логопедический набор «</a:t>
            </a:r>
            <a:r>
              <a:rPr lang="ru-RU" sz="4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Говорюша</a:t>
            </a:r>
            <a:r>
              <a:rPr lang="ru-RU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4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563152" y="1156625"/>
            <a:ext cx="2377674" cy="2943590"/>
          </a:xfr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E25DA-7C54-4C35-8A2B-A34469A57055}" type="slidenum">
              <a:rPr lang="ru-RU" smtClean="0"/>
              <a:t>8</a:t>
            </a:fld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01" t="20388" r="3575" b="3421"/>
          <a:stretch/>
        </p:blipFill>
        <p:spPr>
          <a:xfrm>
            <a:off x="116538" y="1380630"/>
            <a:ext cx="4163656" cy="490405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552311" y="3615029"/>
            <a:ext cx="2453844" cy="288910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22" t="21984" r="16030" b="15725"/>
          <a:stretch/>
        </p:blipFill>
        <p:spPr>
          <a:xfrm rot="5400000">
            <a:off x="8541655" y="563981"/>
            <a:ext cx="2249716" cy="457200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579703" y="2826450"/>
            <a:ext cx="2309846" cy="4606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5879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968439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воздушной струи и речевого дыхания</a:t>
            </a:r>
            <a:endParaRPr lang="ru-RU" sz="4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386"/>
          <a:stretch/>
        </p:blipFill>
        <p:spPr>
          <a:xfrm>
            <a:off x="333829" y="1730148"/>
            <a:ext cx="4978399" cy="4576787"/>
          </a:xfr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E25DA-7C54-4C35-8A2B-A34469A57055}" type="slidenum">
              <a:rPr lang="ru-RU" smtClean="0"/>
              <a:t>9</a:t>
            </a:fld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477455" y="840695"/>
            <a:ext cx="4552950" cy="6331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8573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1121282"/>
          </a:xfrm>
        </p:spPr>
        <p:txBody>
          <a:bodyPr>
            <a:normAutofit/>
          </a:bodyPr>
          <a:lstStyle/>
          <a:p>
            <a:r>
              <a:rPr lang="ru-RU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Слуховое </a:t>
            </a:r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восприятие              Мелкая моторика       </a:t>
            </a:r>
            <a:endParaRPr lang="ru-RU" sz="3600" b="1" i="1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26"/>
          <a:stretch/>
        </p:blipFill>
        <p:spPr>
          <a:xfrm rot="16200000">
            <a:off x="5315224" y="2142044"/>
            <a:ext cx="3767724" cy="3135086"/>
          </a:xfrm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E25DA-7C54-4C35-8A2B-A34469A57055}" type="slidenum">
              <a:rPr lang="ru-RU" smtClean="0"/>
              <a:t>10</a:t>
            </a:fld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951704" y="1338484"/>
            <a:ext cx="3800717" cy="4775196"/>
          </a:xfrm>
          <a:prstGeom prst="rect">
            <a:avLst/>
          </a:prstGeom>
        </p:spPr>
      </p:pic>
      <p:pic>
        <p:nvPicPr>
          <p:cNvPr id="14" name="Объект 13"/>
          <p:cNvPicPr>
            <a:picLocks noGrp="1" noChangeAspect="1"/>
          </p:cNvPicPr>
          <p:nvPr>
            <p:ph sz="half" idx="1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00" b="31610"/>
          <a:stretch/>
        </p:blipFill>
        <p:spPr>
          <a:xfrm>
            <a:off x="8998853" y="1825725"/>
            <a:ext cx="3054389" cy="3767725"/>
          </a:xfrm>
        </p:spPr>
      </p:pic>
    </p:spTree>
    <p:extLst>
      <p:ext uri="{BB962C8B-B14F-4D97-AF65-F5344CB8AC3E}">
        <p14:creationId xmlns:p14="http://schemas.microsoft.com/office/powerpoint/2010/main" val="38710852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5771" y="286603"/>
            <a:ext cx="11611429" cy="1121283"/>
          </a:xfrm>
        </p:spPr>
        <p:txBody>
          <a:bodyPr>
            <a:normAutofit/>
          </a:bodyPr>
          <a:lstStyle/>
          <a:p>
            <a:r>
              <a:rPr lang="ru-RU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Лексико- </a:t>
            </a:r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грамматическая                         Чтение</a:t>
            </a:r>
            <a:b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категория и связная речь</a:t>
            </a:r>
            <a:endParaRPr lang="ru-RU" sz="3600" b="1" i="1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738"/>
          <a:stretch/>
        </p:blipFill>
        <p:spPr>
          <a:xfrm>
            <a:off x="9132302" y="1757157"/>
            <a:ext cx="2766500" cy="1738556"/>
          </a:xfrm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E25DA-7C54-4C35-8A2B-A34469A57055}" type="slidenum">
              <a:rPr lang="ru-RU" smtClean="0"/>
              <a:t>11</a:t>
            </a:fld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16" t="16085" r="11023" b="49630"/>
          <a:stretch/>
        </p:blipFill>
        <p:spPr>
          <a:xfrm>
            <a:off x="6207485" y="1757157"/>
            <a:ext cx="2844084" cy="1738556"/>
          </a:xfrm>
          <a:prstGeom prst="rect">
            <a:avLst/>
          </a:prstGeom>
        </p:spPr>
      </p:pic>
      <p:pic>
        <p:nvPicPr>
          <p:cNvPr id="10" name="Объект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217" b="5875"/>
          <a:stretch/>
        </p:blipFill>
        <p:spPr>
          <a:xfrm>
            <a:off x="8610806" y="3530266"/>
            <a:ext cx="3438733" cy="2608584"/>
          </a:xfrm>
          <a:prstGeom prst="rect">
            <a:avLst/>
          </a:prstGeom>
        </p:spPr>
      </p:pic>
      <p:pic>
        <p:nvPicPr>
          <p:cNvPr id="14" name="Объект 13"/>
          <p:cNvPicPr>
            <a:picLocks noGrp="1" noChangeAspect="1"/>
          </p:cNvPicPr>
          <p:nvPr>
            <p:ph sz="half" idx="1"/>
          </p:nvPr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17" r="8122" b="31882"/>
          <a:stretch/>
        </p:blipFill>
        <p:spPr>
          <a:xfrm>
            <a:off x="3290053" y="4235356"/>
            <a:ext cx="2917432" cy="2107387"/>
          </a:xfrm>
        </p:spPr>
      </p:pic>
      <p:pic>
        <p:nvPicPr>
          <p:cNvPr id="13" name="Объект 1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472" b="18531"/>
          <a:stretch/>
        </p:blipFill>
        <p:spPr>
          <a:xfrm>
            <a:off x="6243968" y="3530265"/>
            <a:ext cx="2314126" cy="2654613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67136" y="1020652"/>
            <a:ext cx="2460422" cy="393343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16283" y="3749706"/>
            <a:ext cx="2107386" cy="3078688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18" r="18334"/>
          <a:stretch/>
        </p:blipFill>
        <p:spPr>
          <a:xfrm>
            <a:off x="3290054" y="1757157"/>
            <a:ext cx="2901202" cy="247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6686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280" y="1799771"/>
            <a:ext cx="10058400" cy="1843315"/>
          </a:xfrm>
        </p:spPr>
        <p:txBody>
          <a:bodyPr/>
          <a:lstStyle/>
          <a:p>
            <a:pPr algn="ctr"/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</a:rPr>
              <a:t>Технические Средства Обучения (ТСО)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E25DA-7C54-4C35-8A2B-A34469A57055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90359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9C0FD86-9F20-3D51-E65E-10B9895CC6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886" y="188687"/>
            <a:ext cx="10255794" cy="94782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i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4000" b="1" i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000" b="1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4000" b="1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000" b="1" i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4000" b="1" i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7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Технические Средства Обучения (ТСО)</a:t>
            </a:r>
            <a:r>
              <a:rPr lang="ru-RU" sz="4000" b="1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4000" b="1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000" b="1" i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Программы </a:t>
            </a:r>
            <a:r>
              <a:rPr lang="ru-RU" sz="4000" b="1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коррекции </a:t>
            </a:r>
            <a:r>
              <a:rPr lang="ru-RU" sz="4000" b="1" i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речи</a:t>
            </a:r>
            <a:endParaRPr lang="ru-RU" sz="4000" dirty="0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570A6946-D778-9B9E-AB01-C79CD398631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5144" y="2002971"/>
            <a:ext cx="5500914" cy="3048000"/>
          </a:xfrm>
        </p:spPr>
        <p:txBody>
          <a:bodyPr>
            <a:normAutofit/>
          </a:bodyPr>
          <a:lstStyle/>
          <a:p>
            <a:pPr marL="342900" lvl="0" indent="-342900">
              <a:lnSpc>
                <a:spcPct val="107000"/>
              </a:lnSpc>
              <a:buFont typeface="+mj-lt"/>
              <a:buAutoNum type="arabicPeriod"/>
            </a:pPr>
            <a:r>
              <a:rPr lang="ru-RU" sz="2400" b="1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Программа </a:t>
            </a:r>
            <a:r>
              <a:rPr lang="ru-RU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«Игры для Тигры» </a:t>
            </a:r>
            <a:endParaRPr lang="ru-RU" sz="2400" b="1" dirty="0" smtClean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</a:pPr>
            <a:r>
              <a:rPr lang="ru-RU" sz="2400" b="1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Программа  «</a:t>
            </a:r>
            <a:r>
              <a:rPr lang="ru-RU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Генератор логопедических заданий</a:t>
            </a:r>
            <a:r>
              <a:rPr lang="ru-RU" sz="2400" b="1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ru-RU" sz="2400" dirty="0" smtClean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</a:pPr>
            <a:r>
              <a:rPr lang="ru-RU" sz="2400" b="1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Программа «</a:t>
            </a:r>
            <a:r>
              <a:rPr lang="ru-RU" sz="2400" b="1" dirty="0" err="1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ЛогоБлиц</a:t>
            </a:r>
            <a:r>
              <a:rPr lang="ru-RU" sz="2400" b="1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r>
              <a:rPr lang="ru-RU" sz="240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b="1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Программа «Конструктор </a:t>
            </a:r>
            <a:r>
              <a:rPr lang="ru-RU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картинок</a:t>
            </a:r>
            <a:r>
              <a:rPr lang="ru-RU" sz="2400" b="1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ru-RU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4F80CD14-20DA-C374-8AED-D21720AB80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E25DA-7C54-4C35-8A2B-A34469A57055}" type="slidenum">
              <a:rPr lang="ru-RU" sz="1800" smtClean="0"/>
              <a:t>13</a:t>
            </a:fld>
            <a:endParaRPr lang="ru-RU" sz="1800" dirty="0"/>
          </a:p>
        </p:txBody>
      </p:sp>
      <p:pic>
        <p:nvPicPr>
          <p:cNvPr id="6" name="Объект 5"/>
          <p:cNvPicPr>
            <a:picLocks noGrp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8244114" y="1625601"/>
            <a:ext cx="3947886" cy="204651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98" t="13175" r="16728" b="10316"/>
          <a:stretch/>
        </p:blipFill>
        <p:spPr>
          <a:xfrm rot="5400000">
            <a:off x="5354024" y="2625340"/>
            <a:ext cx="3080523" cy="2496456"/>
          </a:xfrm>
          <a:prstGeom prst="rect">
            <a:avLst/>
          </a:prstGeom>
        </p:spPr>
      </p:pic>
      <p:pic>
        <p:nvPicPr>
          <p:cNvPr id="9" name="Рисунок 8"/>
          <p:cNvPicPr/>
          <p:nvPr/>
        </p:nvPicPr>
        <p:blipFill>
          <a:blip r:embed="rId4"/>
          <a:stretch>
            <a:fillRect/>
          </a:stretch>
        </p:blipFill>
        <p:spPr>
          <a:xfrm>
            <a:off x="8142514" y="3672116"/>
            <a:ext cx="4049486" cy="2787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1920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1121282"/>
          </a:xfrm>
        </p:spPr>
        <p:txBody>
          <a:bodyPr>
            <a:normAutofit/>
          </a:bodyPr>
          <a:lstStyle/>
          <a:p>
            <a:pPr algn="ctr"/>
            <a:r>
              <a:rPr lang="ru-RU" sz="24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Технические Средства Обучения (ТСО)</a:t>
            </a:r>
            <a:r>
              <a:rPr lang="ru-RU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Компьютерные игры</a:t>
            </a:r>
            <a:endParaRPr lang="ru-RU" sz="3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33830" y="1727200"/>
            <a:ext cx="4920342" cy="4141894"/>
          </a:xfrm>
        </p:spPr>
        <p:txBody>
          <a:bodyPr>
            <a:normAutofit fontScale="85000" lnSpcReduction="10000"/>
          </a:bodyPr>
          <a:lstStyle/>
          <a:p>
            <a:pPr marL="540385"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«Море лексики»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(12 интерактивных игр по лексическим темам);</a:t>
            </a:r>
            <a:endParaRPr lang="ru-RU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40385"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«Занимательная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фонематика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(игра на развития фонематического слуха и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звуко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-буквенного анализа);</a:t>
            </a:r>
            <a:endParaRPr lang="ru-RU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40385"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«Звуковой калейдоскоп»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(игры на изучение звуков и букв, на дифференциацию звуков, на нахождение лишних звуков в словах, определение позиции заданного звука);</a:t>
            </a:r>
            <a:endParaRPr lang="ru-RU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48945" indent="0"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«Речевой экспресс»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(игры на формирование умений и навыков, связанных с развитием грамматического строя речи).</a:t>
            </a:r>
            <a:endParaRPr lang="ru-RU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E25DA-7C54-4C35-8A2B-A34469A57055}" type="slidenum">
              <a:rPr lang="ru-RU" smtClean="0"/>
              <a:t>14</a:t>
            </a:fld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941599" y="1304784"/>
            <a:ext cx="3506050" cy="4674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657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7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Технические Средства Обучения (ТСО)</a:t>
            </a:r>
            <a:r>
              <a:rPr lang="ru-RU" sz="7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7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Онлайн- игры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91886" y="1845734"/>
            <a:ext cx="5326743" cy="4023360"/>
          </a:xfrm>
        </p:spPr>
        <p:txBody>
          <a:bodyPr/>
          <a:lstStyle/>
          <a:p>
            <a:pPr algn="ctr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Развивающие онлайн игры на портале «Дефектология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проф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ru-RU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https://www.defectologiya.pro/games/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Развивающие онлайн игры на портале «Играемся»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ru-RU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</a:t>
            </a:r>
            <a:r>
              <a:rPr lang="ru-RU" u="sng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www.igraemsa.ru/igry-dlja-detej/poznavatelnye-igry</a:t>
            </a:r>
            <a:r>
              <a:rPr lang="ru-RU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E25DA-7C54-4C35-8A2B-A34469A57055}" type="slidenum">
              <a:rPr lang="ru-RU" smtClean="0"/>
              <a:t>15</a:t>
            </a:fld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7314954" y="1737360"/>
            <a:ext cx="2191903" cy="205446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14954" y="3933370"/>
            <a:ext cx="2268298" cy="2276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8949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Технические Средства Обучения (ТСО) </a:t>
            </a:r>
            <a:r>
              <a:rPr lang="ru-RU" sz="36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4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нлайн-портал </a:t>
            </a:r>
            <a:r>
              <a:rPr lang="ru-RU" sz="4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4000" b="1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Мерсибо</a:t>
            </a:r>
            <a:r>
              <a:rPr lang="ru-RU" sz="4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45617" y="1846263"/>
            <a:ext cx="4086578" cy="4022725"/>
          </a:xfrm>
          <a:prstGeom prst="rect">
            <a:avLst/>
          </a:prstGeo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E25DA-7C54-4C35-8A2B-A34469A57055}" type="slidenum">
              <a:rPr lang="ru-RU" smtClean="0"/>
              <a:t>16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798286" y="1846263"/>
            <a:ext cx="349794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Игры для познавательно-речевого развития</a:t>
            </a:r>
          </a:p>
          <a:p>
            <a:pPr algn="ctr" fontAlgn="base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Дидактические игры для детей 2-9 лет</a:t>
            </a:r>
            <a:endParaRPr lang="ru-RU" sz="2800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3857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150311"/>
          </a:xfrm>
        </p:spPr>
        <p:txBody>
          <a:bodyPr>
            <a:normAutofit/>
          </a:bodyPr>
          <a:lstStyle/>
          <a:p>
            <a:pPr algn="ctr"/>
            <a:r>
              <a:rPr lang="ru-RU" sz="24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Технические Средства Обучения (ТСО)</a:t>
            </a:r>
            <a:r>
              <a:rPr lang="ru-RU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Приложения </a:t>
            </a:r>
            <a:r>
              <a:rPr lang="ru-RU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планшетов и смартфонов</a:t>
            </a:r>
            <a:endParaRPr lang="ru-RU" sz="3600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02" t="12194" r="6838" b="17448"/>
          <a:stretch/>
        </p:blipFill>
        <p:spPr>
          <a:xfrm>
            <a:off x="437972" y="1813076"/>
            <a:ext cx="3198947" cy="4308322"/>
          </a:xfrm>
        </p:spPr>
      </p:pic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892"/>
          <a:stretch/>
        </p:blipFill>
        <p:spPr>
          <a:xfrm>
            <a:off x="4061183" y="1813077"/>
            <a:ext cx="3706948" cy="4438951"/>
          </a:xfrm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E25DA-7C54-4C35-8A2B-A34469A57055}" type="slidenum">
              <a:rPr lang="ru-RU" smtClean="0"/>
              <a:t>17</a:t>
            </a:fld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91" b="23598"/>
          <a:stretch/>
        </p:blipFill>
        <p:spPr>
          <a:xfrm>
            <a:off x="8047252" y="1813076"/>
            <a:ext cx="3165231" cy="4438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9175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237397"/>
          </a:xfrm>
        </p:spPr>
        <p:txBody>
          <a:bodyPr>
            <a:normAutofit/>
          </a:bodyPr>
          <a:lstStyle/>
          <a:p>
            <a:pPr algn="ctr"/>
            <a:r>
              <a:rPr lang="ru-RU" sz="24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Технические Средства Обучения (ТСО)</a:t>
            </a:r>
            <a:r>
              <a:rPr lang="ru-RU" sz="36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Видео- ресурсы</a:t>
            </a:r>
            <a:endParaRPr lang="ru-RU" sz="36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53143" y="1845734"/>
            <a:ext cx="3425371" cy="4023359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Букварь онлайн </a:t>
            </a:r>
          </a:p>
          <a:p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Rutube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канал Елены MUSICWAY Музыкальные занятия. </a:t>
            </a:r>
          </a:p>
          <a:p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17920" y="1845734"/>
            <a:ext cx="2868023" cy="4023361"/>
          </a:xfrm>
        </p:spPr>
        <p:txBody>
          <a:bodyPr>
            <a:normAutofit/>
          </a:bodyPr>
          <a:lstStyle/>
          <a:p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Rutube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канал ЛОГОПЕД Ирина </a:t>
            </a:r>
            <a:r>
              <a:rPr lang="ru-RU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Надрус</a:t>
            </a:r>
            <a:endParaRPr lang="ru-RU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Rutube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канал Логопед и я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E25DA-7C54-4C35-8A2B-A34469A57055}" type="slidenum">
              <a:rPr lang="ru-RU" smtClean="0"/>
              <a:t>18</a:t>
            </a:fld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2531" y="1845734"/>
            <a:ext cx="2039148" cy="179735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2400" y="4085159"/>
            <a:ext cx="2090057" cy="176348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47141" y="4073806"/>
            <a:ext cx="2078208" cy="205422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47141" y="1789618"/>
            <a:ext cx="2008539" cy="1853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8817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1F3BA0D-A4A4-72EC-49D7-252E060E1F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559131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Технические Средства Обучения (ТСО</a:t>
            </a:r>
            <a:r>
              <a:rPr lang="ru-RU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)</a:t>
            </a:r>
            <a:br>
              <a:rPr lang="ru-RU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3600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Интерактивные доски и панели</a:t>
            </a:r>
            <a:r>
              <a:rPr lang="ru-RU" sz="2400" i="1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ru-RU" sz="2400" i="1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ru-RU" sz="2400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51" r="10593"/>
          <a:stretch/>
        </p:blipFill>
        <p:spPr>
          <a:xfrm rot="5400000">
            <a:off x="3476533" y="2244515"/>
            <a:ext cx="4469676" cy="3672115"/>
          </a:xfrm>
        </p:spPr>
      </p:pic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C734264D-CE02-751C-E437-438102CA28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E25DA-7C54-4C35-8A2B-A34469A57055}" type="slidenum">
              <a:rPr lang="ru-RU" sz="1800" smtClean="0"/>
              <a:t>19</a:t>
            </a:fld>
            <a:endParaRPr lang="ru-RU" sz="1800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82" b="19365"/>
          <a:stretch/>
        </p:blipFill>
        <p:spPr>
          <a:xfrm>
            <a:off x="7663541" y="1845734"/>
            <a:ext cx="4107544" cy="4469675"/>
          </a:xfrm>
          <a:prstGeom prst="rect">
            <a:avLst/>
          </a:prstGeom>
        </p:spPr>
      </p:pic>
      <p:sp>
        <p:nvSpPr>
          <p:cNvPr id="10" name="Объект 9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027" y="1845735"/>
            <a:ext cx="3448174" cy="4469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243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B0120AD-BDFC-55D3-D38B-5E71A76292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Вывод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AA45D319-F717-963C-F497-90984D2B5F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	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Организация предметно-пространственной среды для логопедических занятий позволяет 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	- добиваться положительной динамики в развитии речевых навыков детей с нарушениями интеллекта;</a:t>
            </a:r>
          </a:p>
          <a:p>
            <a:pPr marL="0" indent="0" algn="just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	- 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продуктивно работать над коррекцией связной речи;</a:t>
            </a:r>
          </a:p>
          <a:p>
            <a:pPr marL="0" indent="0" algn="just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	- при определенных условиях и наблюдении взрослого мягко социализировать ребенка.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21FD0A68-57BC-20BD-2E83-2CC2180B17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E25DA-7C54-4C35-8A2B-A34469A57055}" type="slidenum">
              <a:rPr lang="ru-RU" sz="1800" smtClean="0"/>
              <a:t>20</a:t>
            </a:fld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230529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9B42FBC-BC51-847B-BF3A-E18EEBE9725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>
            <a:noAutofit/>
          </a:bodyPr>
          <a:lstStyle/>
          <a:p>
            <a:pPr algn="ctr"/>
            <a:r>
              <a:rPr lang="ru-RU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Организация предметно-пространственной среды в работе учителя-логопеда с детьми с нарушениями интеллекта</a:t>
            </a:r>
            <a:endParaRPr lang="ru-RU" sz="5400" dirty="0">
              <a:latin typeface="Aptos Narrow" panose="020B0004020202020204" pitchFamily="34" charset="0"/>
            </a:endParaRPr>
          </a:p>
        </p:txBody>
      </p:sp>
      <p:sp>
        <p:nvSpPr>
          <p:cNvPr id="4" name="Подзаголовок 3">
            <a:extLst>
              <a:ext uri="{FF2B5EF4-FFF2-40B4-BE49-F238E27FC236}">
                <a16:creationId xmlns="" xmlns:a16="http://schemas.microsoft.com/office/drawing/2014/main" id="{2C10FC3F-11F5-0924-1E88-26994FCD0F4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Подготовила: </a:t>
            </a:r>
            <a:endParaRPr lang="ru-RU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Хафизова Регина </a:t>
            </a:r>
            <a:r>
              <a:rPr lang="ru-RU" cap="none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Раисовна</a:t>
            </a:r>
            <a:r>
              <a:rPr lang="ru-RU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учитель-логопед</a:t>
            </a:r>
            <a:endParaRPr lang="ru-RU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7D491FFD-EF60-ED6E-FCD6-805ECD466D36}"/>
              </a:ext>
            </a:extLst>
          </p:cNvPr>
          <p:cNvSpPr txBox="1"/>
          <p:nvPr/>
        </p:nvSpPr>
        <p:spPr>
          <a:xfrm>
            <a:off x="1323944" y="277117"/>
            <a:ext cx="9997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Казенное общеобразовательное учреждение Ханты-Мансийского автономного округа - Югры  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Сургутская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школа для обучающихся с ограниченными возможностями здоровья»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DC052B8B-40C8-399B-439E-278C79AC20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E25DA-7C54-4C35-8A2B-A34469A57055}" type="slidenum">
              <a:rPr lang="ru-RU" sz="1800" smtClean="0"/>
              <a:t>21</a:t>
            </a:fld>
            <a:endParaRPr lang="ru-RU" sz="1800" dirty="0"/>
          </a:p>
        </p:txBody>
      </p:sp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89E814E6-9998-D2A6-66EE-9E2FDA8037F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257" y="100034"/>
            <a:ext cx="912686" cy="912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094754"/>
      </p:ext>
    </p:extLst>
  </p:cSld>
  <p:clrMapOvr>
    <a:masterClrMapping/>
  </p:clrMapOvr>
</p:sld>
</file>

<file path=ppt/theme/theme1.xml><?xml version="1.0" encoding="utf-8"?>
<a:theme xmlns:a="http://schemas.openxmlformats.org/drawingml/2006/main" name="Ретро">
  <a:themeElements>
    <a:clrScheme name="Ретро">
      <a:dk1>
        <a:sysClr val="windowText" lastClr="000000"/>
      </a:dk1>
      <a:lt1>
        <a:sysClr val="window" lastClr="FFFFFF"/>
      </a:lt1>
      <a:dk2>
        <a:srgbClr val="514949"/>
      </a:dk2>
      <a:lt2>
        <a:srgbClr val="E1E1DB"/>
      </a:lt2>
      <a:accent1>
        <a:srgbClr val="9DBFBE"/>
      </a:accent1>
      <a:accent2>
        <a:srgbClr val="DB8631"/>
      </a:accent2>
      <a:accent3>
        <a:srgbClr val="E3CC5A"/>
      </a:accent3>
      <a:accent4>
        <a:srgbClr val="ACADA8"/>
      </a:accent4>
      <a:accent5>
        <a:srgbClr val="927C61"/>
      </a:accent5>
      <a:accent6>
        <a:srgbClr val="B3B435"/>
      </a:accent6>
      <a:hlink>
        <a:srgbClr val="0000FF"/>
      </a:hlink>
      <a:folHlink>
        <a:srgbClr val="800080"/>
      </a:folHlink>
    </a:clrScheme>
    <a:fontScheme name="Ретр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243AF7DC-D15B-41C0-AE81-23980D1B9FC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359</TotalTime>
  <Words>348</Words>
  <Application>Microsoft Office PowerPoint</Application>
  <PresentationFormat>Широкоэкранный</PresentationFormat>
  <Paragraphs>83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6" baseType="lpstr">
      <vt:lpstr>Aptos Narrow</vt:lpstr>
      <vt:lpstr>Calibri</vt:lpstr>
      <vt:lpstr>Calibri Light</vt:lpstr>
      <vt:lpstr>Times New Roman</vt:lpstr>
      <vt:lpstr>Ретро</vt:lpstr>
      <vt:lpstr>Организация предметно-пространственной среды в работе учителя-логопеда с детьми с нарушениями интеллекта</vt:lpstr>
      <vt:lpstr> В соответствии с ФГОС обучающихся с ОВЗ, развивающая предметно-пространственная среда должна быть содержательно-насыщенной, трансформируемой, полифункциональной, вариативной, доступной и безопасной. </vt:lpstr>
      <vt:lpstr>Зонирование рабочего пространства в кабинете учителя- логопеда</vt:lpstr>
      <vt:lpstr>Учебная зона</vt:lpstr>
      <vt:lpstr>Презентация PowerPoint</vt:lpstr>
      <vt:lpstr>Рабочая зона</vt:lpstr>
      <vt:lpstr>Учет специфики  логопедической работы</vt:lpstr>
      <vt:lpstr>Логопедический набор «Говорюша»</vt:lpstr>
      <vt:lpstr>Развитие воздушной струи и речевого дыхания</vt:lpstr>
      <vt:lpstr>Слуховое восприятие              Мелкая моторика       </vt:lpstr>
      <vt:lpstr>Лексико- грамматическая                         Чтение категория и связная речь</vt:lpstr>
      <vt:lpstr>Технические Средства Обучения (ТСО)</vt:lpstr>
      <vt:lpstr>   Технические Средства Обучения (ТСО) Программы для коррекции речи</vt:lpstr>
      <vt:lpstr>Технические Средства Обучения (ТСО) Компьютерные игры</vt:lpstr>
      <vt:lpstr>Технические Средства Обучения (ТСО) Онлайн- игры</vt:lpstr>
      <vt:lpstr>  Технические Средства Обучения (ТСО)  Онлайн-портал «Мерсибо» </vt:lpstr>
      <vt:lpstr>Технические Средства Обучения (ТСО) Приложения для планшетов и смартфонов</vt:lpstr>
      <vt:lpstr>Технические Средства Обучения (ТСО) Видео- ресурсы</vt:lpstr>
      <vt:lpstr>Технические Средства Обучения (ТСО) Интерактивные доски и панели </vt:lpstr>
      <vt:lpstr>Вывод</vt:lpstr>
      <vt:lpstr>Организация предметно-пространственной среды в работе учителя-логопеда с детьми с нарушениями интеллекта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Организация предметно-пространственной среды в работе учителя-логопеда с детьми с нарушениями интеллекта</dc:title>
  <dc:creator>Школа</dc:creator>
  <cp:lastModifiedBy>User</cp:lastModifiedBy>
  <cp:revision>31</cp:revision>
  <dcterms:created xsi:type="dcterms:W3CDTF">2025-03-19T07:28:23Z</dcterms:created>
  <dcterms:modified xsi:type="dcterms:W3CDTF">2025-03-23T03:59:07Z</dcterms:modified>
</cp:coreProperties>
</file>