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84" r:id="rId8"/>
    <p:sldId id="264" r:id="rId9"/>
    <p:sldId id="265" r:id="rId10"/>
    <p:sldId id="273" r:id="rId11"/>
    <p:sldId id="275" r:id="rId12"/>
    <p:sldId id="278" r:id="rId13"/>
    <p:sldId id="279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7763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757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5411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711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613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752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65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84861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116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1519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377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E39467E-E4A3-4658-8DD4-575B750E022C}" type="datetimeFigureOut">
              <a:rPr lang="ru-RU" smtClean="0"/>
              <a:t>10.03.2025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3493B37-B454-4703-8A94-C4423A793691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4745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620729"/>
            <a:ext cx="10058400" cy="2038839"/>
          </a:xfrm>
        </p:spPr>
        <p:txBody>
          <a:bodyPr>
            <a:normAutofit/>
          </a:bodyPr>
          <a:lstStyle/>
          <a:p>
            <a:pPr algn="ctr"/>
            <a:r>
              <a:rPr lang="ru-RU" sz="5300" b="1" dirty="0" smtClean="0">
                <a:solidFill>
                  <a:schemeClr val="accent1">
                    <a:lumMod val="75000"/>
                  </a:schemeClr>
                </a:solidFill>
              </a:rPr>
              <a:t>Блиц-турнир юных художников</a:t>
            </a:r>
            <a:r>
              <a:rPr lang="ru-RU" sz="5300" b="1" dirty="0" smtClean="0">
                <a:solidFill>
                  <a:srgbClr val="FF0000"/>
                </a:solidFill>
              </a:rPr>
              <a:t/>
            </a:r>
            <a:br>
              <a:rPr lang="ru-RU" sz="5300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«Знатоки искусства»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0899" y="2829407"/>
            <a:ext cx="3865631" cy="2646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6926" y="3538846"/>
            <a:ext cx="3828569" cy="2554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5468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968991"/>
            <a:ext cx="10058400" cy="54591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Что такое блиц-турнир?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746913"/>
            <a:ext cx="10058400" cy="4081238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Блиц</a:t>
            </a:r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</a:rPr>
              <a:t>(от немецкого </a:t>
            </a:r>
            <a:r>
              <a:rPr lang="en-US" dirty="0" err="1" smtClean="0">
                <a:solidFill>
                  <a:schemeClr val="tx1"/>
                </a:solidFill>
              </a:rPr>
              <a:t>blits</a:t>
            </a:r>
            <a:r>
              <a:rPr lang="en-US" dirty="0" smtClean="0">
                <a:solidFill>
                  <a:schemeClr val="tx1"/>
                </a:solidFill>
              </a:rPr>
              <a:t> – </a:t>
            </a:r>
            <a:r>
              <a:rPr lang="ru-RU" dirty="0" smtClean="0">
                <a:solidFill>
                  <a:schemeClr val="tx1"/>
                </a:solidFill>
              </a:rPr>
              <a:t>молния) - это быстрый, молниеносный;</a:t>
            </a:r>
          </a:p>
          <a:p>
            <a:r>
              <a:rPr lang="ru-RU" b="1" dirty="0">
                <a:solidFill>
                  <a:schemeClr val="accent2"/>
                </a:solidFill>
              </a:rPr>
              <a:t>Т</a:t>
            </a:r>
            <a:r>
              <a:rPr lang="ru-RU" b="1" dirty="0" smtClean="0">
                <a:solidFill>
                  <a:schemeClr val="accent2"/>
                </a:solidFill>
              </a:rPr>
              <a:t>урнир</a:t>
            </a:r>
            <a:r>
              <a:rPr lang="ru-RU" dirty="0" smtClean="0">
                <a:solidFill>
                  <a:schemeClr val="tx1"/>
                </a:solidFill>
              </a:rPr>
              <a:t> – это соревнование, состязание, т.е. блиц-турнир – это быстрое соревнование, при котором за ограниченное количество времени участники должны выполнить то, или иное задание, причем, чем быстрее, тем лучше!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b="1" dirty="0" smtClean="0">
                <a:solidFill>
                  <a:schemeClr val="accent2"/>
                </a:solidFill>
              </a:rPr>
              <a:t>Цель </a:t>
            </a:r>
            <a:r>
              <a:rPr lang="ru-RU" b="1" dirty="0">
                <a:solidFill>
                  <a:schemeClr val="accent2"/>
                </a:solidFill>
              </a:rPr>
              <a:t>занятия</a:t>
            </a:r>
            <a:r>
              <a:rPr lang="ru-RU" dirty="0">
                <a:solidFill>
                  <a:schemeClr val="tx1"/>
                </a:solidFill>
              </a:rPr>
              <a:t>: повторение и обобщение полученных ранее знаний, расширение кругозора и эрудиции учащихся, активизация интеллектуальной деятельности через использование формы игры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b="1" dirty="0">
                <a:solidFill>
                  <a:schemeClr val="accent2"/>
                </a:solidFill>
              </a:rPr>
              <a:t>Задачи занятия</a:t>
            </a:r>
            <a:r>
              <a:rPr lang="ru-RU" b="1" dirty="0">
                <a:solidFill>
                  <a:schemeClr val="tx1"/>
                </a:solidFill>
              </a:rPr>
              <a:t>: </a:t>
            </a:r>
            <a:endParaRPr lang="ru-RU" b="1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- </a:t>
            </a:r>
            <a:r>
              <a:rPr lang="ru-RU" dirty="0">
                <a:solidFill>
                  <a:schemeClr val="tx1"/>
                </a:solidFill>
              </a:rPr>
              <a:t>закрепить знания о жанрах живописи, видах народных </a:t>
            </a:r>
            <a:r>
              <a:rPr lang="ru-RU" dirty="0" smtClean="0">
                <a:solidFill>
                  <a:schemeClr val="tx1"/>
                </a:solidFill>
              </a:rPr>
              <a:t>промыслов;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- </a:t>
            </a:r>
            <a:r>
              <a:rPr lang="ru-RU" dirty="0">
                <a:solidFill>
                  <a:schemeClr val="tx1"/>
                </a:solidFill>
              </a:rPr>
              <a:t>закрепить понятия о теплых и холодных </a:t>
            </a:r>
            <a:r>
              <a:rPr lang="ru-RU" dirty="0" smtClean="0">
                <a:solidFill>
                  <a:schemeClr val="tx1"/>
                </a:solidFill>
              </a:rPr>
              <a:t>цветах;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- </a:t>
            </a:r>
            <a:r>
              <a:rPr lang="ru-RU" dirty="0">
                <a:solidFill>
                  <a:schemeClr val="tx1"/>
                </a:solidFill>
              </a:rPr>
              <a:t>формировать умение детей применять </a:t>
            </a:r>
            <a:r>
              <a:rPr lang="ru-RU" dirty="0" smtClean="0">
                <a:solidFill>
                  <a:schemeClr val="tx1"/>
                </a:solidFill>
              </a:rPr>
              <a:t>полученные знания на практике.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2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Правила игры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737360"/>
            <a:ext cx="10058400" cy="4131734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✓</a:t>
            </a:r>
            <a:r>
              <a:rPr lang="ru-RU" sz="2400" dirty="0"/>
              <a:t> Игра проводится в </a:t>
            </a:r>
            <a:r>
              <a:rPr lang="ru-RU" sz="2400" dirty="0" smtClean="0"/>
              <a:t>2 тура. </a:t>
            </a:r>
            <a:r>
              <a:rPr lang="ru-RU" sz="2400" dirty="0"/>
              <a:t>Выигрывает та команда, которая ответит на большее количество вопросов. </a:t>
            </a:r>
            <a:endParaRPr lang="ru-RU" sz="2400" dirty="0" smtClean="0"/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✓</a:t>
            </a:r>
            <a:r>
              <a:rPr lang="ru-RU" sz="2400" dirty="0" smtClean="0"/>
              <a:t> </a:t>
            </a:r>
            <a:r>
              <a:rPr lang="ru-RU" sz="2400" dirty="0"/>
              <a:t>Вопросы необходимо слушать до </a:t>
            </a:r>
            <a:r>
              <a:rPr lang="ru-RU" sz="2400" dirty="0" smtClean="0"/>
              <a:t>конца.</a:t>
            </a:r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✓</a:t>
            </a:r>
            <a:r>
              <a:rPr lang="ru-RU" sz="2400" dirty="0" smtClean="0"/>
              <a:t> </a:t>
            </a:r>
            <a:r>
              <a:rPr lang="ru-RU" sz="2400" dirty="0"/>
              <a:t>Отвечает первой та команда, которая </a:t>
            </a:r>
            <a:r>
              <a:rPr lang="ru-RU" sz="2400" dirty="0" smtClean="0"/>
              <a:t>раньше </a:t>
            </a:r>
            <a:r>
              <a:rPr lang="ru-RU" sz="2400" dirty="0"/>
              <a:t>подняла флажок. </a:t>
            </a:r>
            <a:endParaRPr lang="ru-RU" sz="2400" dirty="0" smtClean="0"/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✓</a:t>
            </a:r>
            <a:r>
              <a:rPr lang="ru-RU" sz="2400" dirty="0" smtClean="0"/>
              <a:t> </a:t>
            </a:r>
            <a:r>
              <a:rPr lang="ru-RU" sz="2400" dirty="0"/>
              <a:t>Если ответ сразу не дается, предоставляется </a:t>
            </a:r>
            <a:r>
              <a:rPr lang="ru-RU" sz="2400" dirty="0" smtClean="0"/>
              <a:t>время </a:t>
            </a:r>
            <a:r>
              <a:rPr lang="ru-RU" sz="2400" dirty="0"/>
              <a:t>на </a:t>
            </a:r>
            <a:r>
              <a:rPr lang="ru-RU" sz="2400" dirty="0" smtClean="0"/>
              <a:t>обсуждение 1 минута. </a:t>
            </a:r>
          </a:p>
          <a:p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✓</a:t>
            </a:r>
            <a:r>
              <a:rPr lang="ru-RU" sz="2400" dirty="0" smtClean="0"/>
              <a:t> </a:t>
            </a:r>
            <a:r>
              <a:rPr lang="ru-RU" sz="2400" dirty="0"/>
              <a:t>Если ответ неточен или неверен, то второй команде дается </a:t>
            </a:r>
            <a:r>
              <a:rPr lang="ru-RU" sz="2400" dirty="0" smtClean="0"/>
              <a:t>время на обдумывание</a:t>
            </a:r>
            <a:r>
              <a:rPr lang="ru-RU" sz="2400" dirty="0"/>
              <a:t> </a:t>
            </a:r>
            <a:r>
              <a:rPr lang="ru-RU" sz="2400" dirty="0" smtClean="0"/>
              <a:t>и на ответ.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0314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5534" y="287338"/>
            <a:ext cx="12096466" cy="144938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1 тур – «Разноцветный»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678674" y="2238233"/>
            <a:ext cx="9485195" cy="3630755"/>
          </a:xfrm>
        </p:spPr>
        <p:txBody>
          <a:bodyPr>
            <a:normAutofit/>
          </a:bodyPr>
          <a:lstStyle/>
          <a:p>
            <a:pPr algn="just"/>
            <a:r>
              <a:rPr lang="ru-RU" sz="4000" dirty="0" smtClean="0"/>
              <a:t>Как </a:t>
            </a:r>
            <a:r>
              <a:rPr lang="ru-RU" sz="4000" dirty="0"/>
              <a:t>называется дощечка, на которой художник смешивает во время работы чистые краски для </a:t>
            </a:r>
            <a:r>
              <a:rPr lang="ru-RU" sz="4000" dirty="0" smtClean="0"/>
              <a:t>получения необходимых </a:t>
            </a:r>
            <a:r>
              <a:rPr lang="ru-RU" sz="4000" dirty="0"/>
              <a:t>цветов? </a:t>
            </a:r>
            <a:endParaRPr lang="ru-RU" sz="4000" dirty="0" smtClean="0"/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30174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131557" y="287338"/>
            <a:ext cx="5431809" cy="3561331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+mn-lt"/>
              </a:rPr>
              <a:t>Как называется наука, которая рассказывает о цвете?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443" y="1793173"/>
            <a:ext cx="3382169" cy="338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09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33600" y="287338"/>
            <a:ext cx="8634484" cy="2483158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+mn-lt"/>
              </a:rPr>
              <a:t>Какие цвета не получаются путем смешивания других цветов и </a:t>
            </a:r>
            <a:r>
              <a:rPr lang="ru-RU" sz="4000" dirty="0" smtClean="0">
                <a:latin typeface="+mn-lt"/>
              </a:rPr>
              <a:t>называются основными</a:t>
            </a:r>
            <a:r>
              <a:rPr lang="ru-RU" sz="4000" dirty="0">
                <a:latin typeface="+mn-lt"/>
              </a:rPr>
              <a:t>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700" y="3484280"/>
            <a:ext cx="7429631" cy="2827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64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914400" y="573206"/>
            <a:ext cx="10590663" cy="1849360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Как называют цвета, напоминающие своими оттенками цвет безоблачного неба, морской воды, льда</a:t>
            </a:r>
            <a:r>
              <a:rPr lang="ru-RU" sz="3600" dirty="0"/>
              <a:t>, лунного </a:t>
            </a:r>
            <a:r>
              <a:rPr lang="ru-RU" sz="3600" dirty="0" smtClean="0"/>
              <a:t>света?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8287" y="3330054"/>
            <a:ext cx="3882887" cy="242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469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2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тур – «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Разножанровый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97279" y="2033516"/>
            <a:ext cx="1050331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/>
              <a:t>Как называется жанр изобразительного искусства (а также отдельные произведения этого жанра), в котором основным предметом изображения является первозданная либо в той или иной степени преображённая человеком природа?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1410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500914" y="287337"/>
            <a:ext cx="6691086" cy="3646033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+mn-lt"/>
              </a:rPr>
              <a:t>Что изображают на своих картинах </a:t>
            </a:r>
            <a:r>
              <a:rPr lang="ru-RU" sz="4000" dirty="0" smtClean="0">
                <a:latin typeface="+mn-lt"/>
              </a:rPr>
              <a:t/>
            </a:r>
            <a:br>
              <a:rPr lang="ru-RU" sz="4000" dirty="0" smtClean="0">
                <a:latin typeface="+mn-lt"/>
              </a:rPr>
            </a:br>
            <a:r>
              <a:rPr lang="ru-RU" sz="4000" dirty="0" smtClean="0">
                <a:latin typeface="+mn-lt"/>
              </a:rPr>
              <a:t>художники-анималисты</a:t>
            </a:r>
            <a:r>
              <a:rPr lang="ru-RU" sz="4000" dirty="0">
                <a:latin typeface="+mn-lt"/>
              </a:rPr>
              <a:t>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028" y="1569813"/>
            <a:ext cx="4622195" cy="3466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18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70709" y="1580607"/>
            <a:ext cx="573029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 smtClean="0"/>
              <a:t>Как называется жанр изобразительного искусства, посвящённый темам войны и военной жизни?</a:t>
            </a:r>
            <a:endParaRPr lang="ru-RU" sz="4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9553" y="1384931"/>
            <a:ext cx="4992908" cy="363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29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87736" y="1371600"/>
            <a:ext cx="465037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 smtClean="0"/>
              <a:t>Как называются художники, изображающие морской вид?</a:t>
            </a: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250" y="1371599"/>
            <a:ext cx="5220788" cy="391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449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0215" y="396672"/>
            <a:ext cx="509061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/>
              <a:t>Старейший русский народный промысел, который представляет собой декоративную </a:t>
            </a:r>
            <a:r>
              <a:rPr lang="ru-RU" sz="3600" dirty="0" smtClean="0"/>
              <a:t>роспись деревянной </a:t>
            </a:r>
            <a:r>
              <a:rPr lang="ru-RU" sz="3600" dirty="0"/>
              <a:t>посуды, мебели и других </a:t>
            </a:r>
            <a:r>
              <a:rPr lang="ru-RU" sz="3600" dirty="0" smtClean="0"/>
              <a:t>предметов, выполненную красным, золотым и черным цветом. 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2520" y="1187355"/>
            <a:ext cx="5064123" cy="3798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34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6532" y="1276331"/>
            <a:ext cx="1127305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 smtClean="0"/>
              <a:t>Одна из самых старинных и известных глиняных промыслов России. Тематика разнообразна: </a:t>
            </a:r>
            <a:r>
              <a:rPr lang="ru-RU" sz="4000" dirty="0"/>
              <a:t>барышни, всадники на </a:t>
            </a:r>
            <a:r>
              <a:rPr lang="ru-RU" sz="4000" dirty="0" smtClean="0"/>
              <a:t>конях, </a:t>
            </a:r>
            <a:r>
              <a:rPr lang="ru-RU" sz="4000" dirty="0"/>
              <a:t>лошадки</a:t>
            </a:r>
            <a:r>
              <a:rPr lang="ru-RU" sz="4000" dirty="0" smtClean="0"/>
              <a:t>, индюки, петухи и т.д. Для росписи мастера используют яркие краски, узорами служат простые геометрические  формы.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2199947" y="6334780"/>
            <a:ext cx="9559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dirty="0" smtClean="0"/>
              <a:t>Подведение итогов!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51621693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247</TotalTime>
  <Words>377</Words>
  <Application>Microsoft Office PowerPoint</Application>
  <PresentationFormat>Широкоэкранный</PresentationFormat>
  <Paragraphs>28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Calibri</vt:lpstr>
      <vt:lpstr>Calibri Light</vt:lpstr>
      <vt:lpstr>Ретро</vt:lpstr>
      <vt:lpstr>Блиц-турнир юных художников «Знатоки искусства»</vt:lpstr>
      <vt:lpstr> Что такое блиц-турнир?</vt:lpstr>
      <vt:lpstr>Правила игры</vt:lpstr>
      <vt:lpstr>1 тур – «Разноцветный»</vt:lpstr>
      <vt:lpstr>Как называется наука, которая рассказывает о цвете?</vt:lpstr>
      <vt:lpstr>Какие цвета не получаются путем смешивания других цветов и называются основными?</vt:lpstr>
      <vt:lpstr>Как называют цвета, напоминающие своими оттенками цвет безоблачного неба, морской воды, льда, лунного света?</vt:lpstr>
      <vt:lpstr>2 тур – «Разножанровый»</vt:lpstr>
      <vt:lpstr>Что изображают на своих картинах  художники-анималисты?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Блиц-турнир «Знатоки искусства»</dc:title>
  <dc:creator>ACER</dc:creator>
  <cp:lastModifiedBy>Пользователь</cp:lastModifiedBy>
  <cp:revision>39</cp:revision>
  <dcterms:created xsi:type="dcterms:W3CDTF">2024-09-15T16:18:22Z</dcterms:created>
  <dcterms:modified xsi:type="dcterms:W3CDTF">2025-03-10T11:21:04Z</dcterms:modified>
</cp:coreProperties>
</file>