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9" r:id="rId5"/>
    <p:sldId id="270" r:id="rId6"/>
    <p:sldId id="266" r:id="rId7"/>
    <p:sldId id="265" r:id="rId8"/>
    <p:sldId id="264" r:id="rId9"/>
    <p:sldId id="259" r:id="rId10"/>
    <p:sldId id="260" r:id="rId11"/>
    <p:sldId id="271" r:id="rId12"/>
    <p:sldId id="261" r:id="rId13"/>
    <p:sldId id="263" r:id="rId14"/>
    <p:sldId id="267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62" autoAdjust="0"/>
  </p:normalViewPr>
  <p:slideViewPr>
    <p:cSldViewPr>
      <p:cViewPr>
        <p:scale>
          <a:sx n="77" d="100"/>
          <a:sy n="77" d="100"/>
        </p:scale>
        <p:origin x="-1176" y="-4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10"/>
    </mc:Choice>
    <mc:Fallback>
      <c:style val="10"/>
    </mc:Fallback>
  </mc:AlternateContent>
  <c:chart>
    <c:title>
      <c:tx>
        <c:rich>
          <a:bodyPr/>
          <a:lstStyle/>
          <a:p>
            <a: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r>
              <a:rPr lang="ru-RU" sz="2800" b="0" dirty="0" smtClean="0">
                <a:solidFill>
                  <a:schemeClr val="dk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Статистика духовно-религиозной культуры в России</a:t>
            </a:r>
            <a:endParaRPr lang="ru-RU" sz="2800" b="0" dirty="0">
              <a:latin typeface="Times New Roman" pitchFamily="18" charset="0"/>
              <a:cs typeface="Times New Roman" pitchFamily="18" charset="0"/>
            </a:endParaRPr>
          </a:p>
        </c:rich>
      </c:tx>
      <c:overlay val="0"/>
      <c:spPr>
        <a:solidFill>
          <a:schemeClr val="lt1"/>
        </a:solidFill>
        <a:ln w="25400" cap="flat" cmpd="sng" algn="ctr">
          <a:solidFill>
            <a:schemeClr val="bg1"/>
          </a:solidFill>
          <a:prstDash val="solid"/>
        </a:ln>
        <a:effectLst/>
      </c:spPr>
    </c:title>
    <c:autoTitleDeleted val="0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статистика духовно-религиозной культуры в Россиии</c:v>
                </c:pt>
              </c:strCache>
            </c:strRef>
          </c:tx>
          <c:dPt>
            <c:idx val="0"/>
            <c:bubble3D val="0"/>
            <c:explosion val="2"/>
          </c:dPt>
          <c:dPt>
            <c:idx val="1"/>
            <c:bubble3D val="0"/>
            <c:spPr>
              <a:solidFill>
                <a:schemeClr val="accent2"/>
              </a:solidFill>
            </c:spPr>
          </c:dPt>
          <c:dLbls>
            <c:dLbl>
              <c:idx val="0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2000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</c:dLbls>
          <c:cat>
            <c:strRef>
              <c:f>Лист1!$A$2:$A$6</c:f>
              <c:strCache>
                <c:ptCount val="5"/>
                <c:pt idx="0">
                  <c:v>прочие</c:v>
                </c:pt>
                <c:pt idx="1">
                  <c:v>православные</c:v>
                </c:pt>
                <c:pt idx="2">
                  <c:v>мусульмане, буддисты, иудалисты</c:v>
                </c:pt>
                <c:pt idx="3">
                  <c:v>атеисты</c:v>
                </c:pt>
                <c:pt idx="4">
                  <c:v>другие ветви христианства</c:v>
                </c:pt>
              </c:strCache>
            </c:strRef>
          </c:cat>
          <c:val>
            <c:numRef>
              <c:f>Лист1!$B$2:$B$6</c:f>
              <c:numCache>
                <c:formatCode>0.00%</c:formatCode>
                <c:ptCount val="5"/>
                <c:pt idx="0">
                  <c:v>0.126</c:v>
                </c:pt>
                <c:pt idx="1">
                  <c:v>0.72599999999999998</c:v>
                </c:pt>
                <c:pt idx="2">
                  <c:v>6.3E-2</c:v>
                </c:pt>
                <c:pt idx="3">
                  <c:v>7.2999999999999995E-2</c:v>
                </c:pt>
                <c:pt idx="4">
                  <c:v>1.2E-2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egendEntry>
        <c:idx val="0"/>
        <c:txPr>
          <a:bodyPr/>
          <a:lstStyle/>
          <a:p>
            <a:pPr>
              <a:defRPr sz="20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</c:legendEntry>
      <c:legendEntry>
        <c:idx val="1"/>
        <c:txPr>
          <a:bodyPr/>
          <a:lstStyle/>
          <a:p>
            <a:pPr>
              <a:defRPr sz="20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</c:legendEntry>
      <c:legendEntry>
        <c:idx val="2"/>
        <c:txPr>
          <a:bodyPr/>
          <a:lstStyle/>
          <a:p>
            <a:pPr>
              <a:defRPr sz="20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</c:legendEntry>
      <c:legendEntry>
        <c:idx val="3"/>
        <c:txPr>
          <a:bodyPr/>
          <a:lstStyle/>
          <a:p>
            <a:pPr>
              <a:defRPr sz="20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</c:legendEntry>
      <c:legendEntry>
        <c:idx val="4"/>
        <c:txPr>
          <a:bodyPr/>
          <a:lstStyle/>
          <a:p>
            <a:pPr>
              <a:defRPr sz="20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</c:legendEntry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E436F-5B7A-440F-87DC-DB72B9228B6B}" type="datetimeFigureOut">
              <a:rPr lang="ru-RU" smtClean="0"/>
              <a:t>08.09.2022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1FA86F-9E0D-40EE-92AD-746362B4E0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17971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E436F-5B7A-440F-87DC-DB72B9228B6B}" type="datetimeFigureOut">
              <a:rPr lang="ru-RU" smtClean="0"/>
              <a:t>08.09.2022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1FA86F-9E0D-40EE-92AD-746362B4E0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56418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E436F-5B7A-440F-87DC-DB72B9228B6B}" type="datetimeFigureOut">
              <a:rPr lang="ru-RU" smtClean="0"/>
              <a:t>08.09.2022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1FA86F-9E0D-40EE-92AD-746362B4E0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39566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E436F-5B7A-440F-87DC-DB72B9228B6B}" type="datetimeFigureOut">
              <a:rPr lang="ru-RU" smtClean="0"/>
              <a:t>08.09.2022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1FA86F-9E0D-40EE-92AD-746362B4E0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02291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E436F-5B7A-440F-87DC-DB72B9228B6B}" type="datetimeFigureOut">
              <a:rPr lang="ru-RU" smtClean="0"/>
              <a:t>08.09.2022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1FA86F-9E0D-40EE-92AD-746362B4E0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77328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E436F-5B7A-440F-87DC-DB72B9228B6B}" type="datetimeFigureOut">
              <a:rPr lang="ru-RU" smtClean="0"/>
              <a:t>08.09.2022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1FA86F-9E0D-40EE-92AD-746362B4E0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34056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E436F-5B7A-440F-87DC-DB72B9228B6B}" type="datetimeFigureOut">
              <a:rPr lang="ru-RU" smtClean="0"/>
              <a:t>08.09.2022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1FA86F-9E0D-40EE-92AD-746362B4E0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22801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E436F-5B7A-440F-87DC-DB72B9228B6B}" type="datetimeFigureOut">
              <a:rPr lang="ru-RU" smtClean="0"/>
              <a:t>08.09.2022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1FA86F-9E0D-40EE-92AD-746362B4E0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49421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E436F-5B7A-440F-87DC-DB72B9228B6B}" type="datetimeFigureOut">
              <a:rPr lang="ru-RU" smtClean="0"/>
              <a:t>08.09.2022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1FA86F-9E0D-40EE-92AD-746362B4E0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13090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E436F-5B7A-440F-87DC-DB72B9228B6B}" type="datetimeFigureOut">
              <a:rPr lang="ru-RU" smtClean="0"/>
              <a:t>08.09.2022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1FA86F-9E0D-40EE-92AD-746362B4E0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75371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E436F-5B7A-440F-87DC-DB72B9228B6B}" type="datetimeFigureOut">
              <a:rPr lang="ru-RU" smtClean="0"/>
              <a:t>08.09.2022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1FA86F-9E0D-40EE-92AD-746362B4E0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5144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6E436F-5B7A-440F-87DC-DB72B9228B6B}" type="datetimeFigureOut">
              <a:rPr lang="ru-RU" smtClean="0"/>
              <a:t>08.09.2022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1FA86F-9E0D-40EE-92AD-746362B4E0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42141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ДУХОВНАЯ БЕЗОПАСНОСТЬ РОССИИ НА СОВРЕМЕННОМ ЭТАПЕ.</a:t>
            </a:r>
            <a:r>
              <a:rPr lang="ru-RU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8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211960" y="4581128"/>
            <a:ext cx="4464496" cy="1752600"/>
          </a:xfrm>
        </p:spPr>
        <p:txBody>
          <a:bodyPr>
            <a:normAutofit/>
          </a:bodyPr>
          <a:lstStyle/>
          <a:p>
            <a:pPr algn="l"/>
            <a:r>
              <a:rPr lang="ru-RU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Мехонова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Эмилия </a:t>
            </a:r>
            <a:r>
              <a:rPr lang="ru-RU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Фазыловна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Мясникова Надежда Евгеньевна. преподаватели физической культуры.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67544" y="332656"/>
            <a:ext cx="835292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Государственное автономное профессиональное образовательное учреждение «Мензелинский педагогический колледж имени Мусы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Джалиля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»</a:t>
            </a:r>
          </a:p>
        </p:txBody>
      </p:sp>
    </p:spTree>
    <p:extLst>
      <p:ext uri="{BB962C8B-B14F-4D97-AF65-F5344CB8AC3E}">
        <p14:creationId xmlns:p14="http://schemas.microsoft.com/office/powerpoint/2010/main" val="1037892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332657"/>
            <a:ext cx="7772400" cy="648071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Что такое духовная безопасность?</a:t>
            </a:r>
            <a:endParaRPr lang="ru-RU" sz="28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28" y="980728"/>
            <a:ext cx="8568952" cy="2736304"/>
          </a:xfrm>
        </p:spPr>
        <p:txBody>
          <a:bodyPr>
            <a:normAutofit/>
          </a:bodyPr>
          <a:lstStyle/>
          <a:p>
            <a:pPr algn="just"/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Это система условий, позволяющая обществу сохранять свои жизненно важные параметры (прежде всего культурного, этического и интеллектуального характера), в пределах исторически сложившейся нормы. Их выход за рамки нормы ведет к распаду общества, как целостной системы в связи с разрушением структурирующих его духовных оснований.</a:t>
            </a:r>
          </a:p>
          <a:p>
            <a:pPr algn="just"/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Духовную безопасность через призму социологических и политологических интересов можно кратко определить как: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88" r="12951"/>
          <a:stretch/>
        </p:blipFill>
        <p:spPr>
          <a:xfrm>
            <a:off x="6373091" y="3470693"/>
            <a:ext cx="2604654" cy="26476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TextBox 5"/>
          <p:cNvSpPr txBox="1"/>
          <p:nvPr/>
        </p:nvSpPr>
        <p:spPr>
          <a:xfrm>
            <a:off x="179512" y="3212976"/>
            <a:ext cx="6048672" cy="3447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Arial" pitchFamily="34" charset="0"/>
              <a:buChar char="•"/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Способность личности, общества и государства сохранять и развивать позитивную созидательную духовность;</a:t>
            </a:r>
          </a:p>
          <a:p>
            <a:pPr marL="342900" indent="-342900" algn="just">
              <a:buFont typeface="Arial" pitchFamily="34" charset="0"/>
              <a:buChar char="•"/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Состояние защищенности жизненно важных духовных интересов и потребностей личности, общества и государства;</a:t>
            </a:r>
          </a:p>
          <a:p>
            <a:pPr marL="342900" indent="-342900" algn="just">
              <a:buFont typeface="Arial" pitchFamily="34" charset="0"/>
              <a:buChar char="•"/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Систему отношений между субъектами общественной жизни, которая обеспечивает благоприятные условия для духовной жизни и духовного развития.</a:t>
            </a:r>
          </a:p>
          <a:p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68285460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332657"/>
            <a:ext cx="7772400" cy="1152128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Что такое духовная безопасность России?</a:t>
            </a:r>
            <a:endParaRPr lang="ru-RU" sz="28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11560" y="1412776"/>
            <a:ext cx="4464496" cy="4896544"/>
          </a:xfrm>
        </p:spPr>
        <p:txBody>
          <a:bodyPr>
            <a:normAutofit/>
          </a:bodyPr>
          <a:lstStyle/>
          <a:p>
            <a:pPr algn="just"/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Это 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система условий, позволяющая российскому обществу сохранять свои жизненно важные параметры (прежде всего культурного, этического и интеллектуального характера), в пределах исторически сложившейся нормы. Их выход за рамки принятой в государстве (в стране) нормы неизбежно ведет к распаду общества, как целостной системы в связи с разрушением структурирующих его духовных оснований. </a:t>
            </a:r>
            <a:endParaRPr lang="ru-RU" sz="2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1628800"/>
            <a:ext cx="3366120" cy="33661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74412936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475656" y="476672"/>
            <a:ext cx="6264696" cy="64807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Духовная безопасность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оссии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11560" y="1484784"/>
            <a:ext cx="1872208" cy="122413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Духовная безопасность личности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347864" y="1495543"/>
            <a:ext cx="1872208" cy="122413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Духовная безопасность института семьи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084168" y="1484784"/>
            <a:ext cx="1872208" cy="122413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Духовная безопасность государства и общества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11560" y="2924944"/>
            <a:ext cx="7344816" cy="43204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Духовная безопасность культуры и защиты идентичности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11560" y="3592932"/>
            <a:ext cx="7344816" cy="63968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Духовная безопасность институтов воспитания, образования, науки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611560" y="4437112"/>
            <a:ext cx="7344816" cy="57606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Духовная безопасность религиозных и общественных объединений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611560" y="5203831"/>
            <a:ext cx="7344816" cy="57606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Духовная безопасность институтов обороны, защиты, властных элит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604515" y="5938559"/>
            <a:ext cx="7344816" cy="43204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Духовная безопасность средств массовой информации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5" name="Прямая со стрелкой 14"/>
          <p:cNvCxnSpPr/>
          <p:nvPr/>
        </p:nvCxnSpPr>
        <p:spPr>
          <a:xfrm>
            <a:off x="1835696" y="1124744"/>
            <a:ext cx="0" cy="36004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>
            <a:off x="4283968" y="1124744"/>
            <a:ext cx="0" cy="36004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>
            <a:off x="7020272" y="1135503"/>
            <a:ext cx="0" cy="36004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>
            <a:stCxn id="6" idx="3"/>
            <a:endCxn id="7" idx="1"/>
          </p:cNvCxnSpPr>
          <p:nvPr/>
        </p:nvCxnSpPr>
        <p:spPr>
          <a:xfrm>
            <a:off x="2483768" y="2096852"/>
            <a:ext cx="864096" cy="10759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>
            <a:off x="5220072" y="2115939"/>
            <a:ext cx="864096" cy="10759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>
            <a:stCxn id="8" idx="3"/>
          </p:cNvCxnSpPr>
          <p:nvPr/>
        </p:nvCxnSpPr>
        <p:spPr>
          <a:xfrm>
            <a:off x="7956376" y="2096852"/>
            <a:ext cx="432048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7" name="Прямая соединительная линия 26"/>
          <p:cNvCxnSpPr/>
          <p:nvPr/>
        </p:nvCxnSpPr>
        <p:spPr>
          <a:xfrm>
            <a:off x="8388424" y="2126698"/>
            <a:ext cx="0" cy="4014247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 flipH="1">
            <a:off x="7956376" y="6140945"/>
            <a:ext cx="432048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/>
          <p:nvPr/>
        </p:nvCxnSpPr>
        <p:spPr>
          <a:xfrm flipH="1">
            <a:off x="7956376" y="5491863"/>
            <a:ext cx="432048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 flipH="1">
            <a:off x="7956376" y="4725144"/>
            <a:ext cx="432048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/>
          <p:nvPr/>
        </p:nvCxnSpPr>
        <p:spPr>
          <a:xfrm flipH="1">
            <a:off x="7956376" y="3912776"/>
            <a:ext cx="432048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33" name="Прямая со стрелкой 32"/>
          <p:cNvCxnSpPr/>
          <p:nvPr/>
        </p:nvCxnSpPr>
        <p:spPr>
          <a:xfrm flipH="1">
            <a:off x="7939294" y="3140968"/>
            <a:ext cx="432048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06547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Духовная безопасность личности</a:t>
            </a:r>
            <a:endParaRPr lang="ru-RU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340768"/>
            <a:ext cx="4809584" cy="4525963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14000"/>
              </a:lnSpc>
              <a:spcBef>
                <a:spcPts val="0"/>
              </a:spcBef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	Духовная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безопасность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 жизнедеятельности 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личности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 – это соединение идей, идеалов, ценностей культуры с чувствами, волей, потребностями и побуждениями 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личности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Она связанна с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удовлетворением 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духовных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 потребностей, с созданием 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духовно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-нравственных ценностей, с отношениями между 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людьми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 в процессе 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духовного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 общения.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5120" y="1484784"/>
            <a:ext cx="3429000" cy="34290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68588145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116632"/>
            <a:ext cx="7772400" cy="1152128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Духовная  безопасность семьи</a:t>
            </a:r>
            <a:endParaRPr lang="ru-RU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28" y="1196752"/>
            <a:ext cx="8352928" cy="5040560"/>
          </a:xfrm>
        </p:spPr>
        <p:txBody>
          <a:bodyPr>
            <a:normAutofit/>
          </a:bodyPr>
          <a:lstStyle/>
          <a:p>
            <a:pPr algn="just"/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Так же духовная безопасность зависит и от семьи. Основа государства — крепкая семья. Это — главное оружие. Многодетная семья – это основа силы и крепости всей Отчизны. Сегодня нет нужды доказывать, что успехи в социально-экономической сфере бытия зависят не только от материально-финансового состояния семьи и государства в целом, но и от выверенной идеологической государственной политики, основанной на ценностях патриотизма, любви к большой и малой Родине. Она включает в себя не только чувственное состояние человека, но и его убеждения, взгляды, которые формируются семьей и социумом. Человек прежде всего должен быть тружеником, созидателем, а если того потребуют обстоятельства, то и – воином, защитником малой (отчего дома) и большой (России) Родины.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4903542"/>
            <a:ext cx="2843808" cy="18413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3763" y="4903542"/>
            <a:ext cx="3419872" cy="19236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94995733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1844" y="5125232"/>
            <a:ext cx="2339752" cy="17548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116632"/>
            <a:ext cx="7772400" cy="1152128"/>
          </a:xfrm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Здоровье</a:t>
            </a:r>
            <a:endParaRPr lang="ru-RU" sz="28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9512" y="962079"/>
            <a:ext cx="8784976" cy="5040560"/>
          </a:xfrm>
        </p:spPr>
        <p:txBody>
          <a:bodyPr>
            <a:normAutofit/>
          </a:bodyPr>
          <a:lstStyle/>
          <a:p>
            <a:pPr algn="just"/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В немалой степени духовная безопасность России зависит от физического здоровья ее граждан. «В здоровом теле – здоровый дух», — утверждал основатель медицины Гиппократ. Здоровье – благо и счастье для каждого человека и необходимое условие существования государства.</a:t>
            </a:r>
          </a:p>
          <a:p>
            <a:pPr algn="just"/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Поэтому для обеспечения духовной безопасности России необходимы поддержание и совершенствование здоровья нынешнего и будущего поколений, профилактика наиболее опасных заболеваний</a:t>
            </a:r>
            <a:r>
              <a:rPr lang="en-US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(актуальное заболевание на данный момент </a:t>
            </a:r>
            <a:r>
              <a:rPr lang="en-US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COVID-19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), повышение качества медицинской помощи населению, решительная активизация борьбы с пьянством и алкоголизмом, наркоманией и курением, создание эффективных лекарственных средств и методов лечения. Одним из эффективных способов оздоровления является физическая культура, формирование здорового образа жизни. Физическое совершенствование является важнейшей составляющей духовной безопасности России.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650418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1520" y="116632"/>
            <a:ext cx="8568952" cy="864096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Духовная  безопасность государства</a:t>
            </a:r>
            <a:endParaRPr lang="ru-RU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5491" y="980728"/>
            <a:ext cx="8894655" cy="5472608"/>
          </a:xfrm>
        </p:spPr>
        <p:txBody>
          <a:bodyPr>
            <a:normAutofit/>
          </a:bodyPr>
          <a:lstStyle/>
          <a:p>
            <a:pPr algn="just"/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Духовная безопасность государства базируется на активном неприятии обществом засилья пошлости и разврата, насилия и экстремизма. В тоже время последнее десятилетие жизни нашей страны было отмечено невероятным аморальным давлением средств массовой информации на общество, практически лишенное в этой сфере каких-либо средств контроля. Некоторые СМИ занимались пропагандой самых разнузданных нравов и противоестественного образа жизни — нудизма, гомосексуализма, феминизма, </a:t>
            </a:r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трансексуализма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Стоит упомянуть и о пропаганде насилия и о пропаганде наркомании. Поэтому для собственной же безопасности нам необходима выработка критического отношения к информации, распространяемой СМИ. Исчезновение устойчивой национально-культурной идентичности, отказ от духовно-нравственных ценностей российского народа – путь к исчезновению нации как таковой.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743"/>
          <a:stretch/>
        </p:blipFill>
        <p:spPr>
          <a:xfrm>
            <a:off x="2843808" y="4704708"/>
            <a:ext cx="2271179" cy="200948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4715955"/>
            <a:ext cx="2505525" cy="205035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2876895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332657"/>
            <a:ext cx="7772400" cy="576063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Массовое сознание</a:t>
            </a:r>
            <a:endParaRPr lang="ru-RU" sz="28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7504" y="908720"/>
            <a:ext cx="8928992" cy="5688632"/>
          </a:xfrm>
        </p:spPr>
        <p:txBody>
          <a:bodyPr>
            <a:noAutofit/>
          </a:bodyPr>
          <a:lstStyle/>
          <a:p>
            <a:pPr algn="just"/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Духовная безопасность зависит от массового сознания. </a:t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Массовое 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сознание - это реально функционирующее практическое сознание, в котором причудливо сочетаются научные, мифологизированные и обыденные представления, экономические, социальные, политические, экологические, духовные, религиозные, эстетические, правовые и иные установки, стереотипы, разделяемые массами людей.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Под 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состоянием массового сознания имеется в виду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>
              <a:buFont typeface="Arial" pitchFamily="34" charset="0"/>
              <a:buChar char="•"/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Совокупность 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актуальных духовных оценок, отношений и установок, характеризующих духовную атмосферу общества (уровень его сплоченности, религиозности, оптимизма; отношение к злободневным социально-экономическим и политическим проблемам, затрагивающим жизненно важные интересы людей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);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>
              <a:buFont typeface="Arial" pitchFamily="34" charset="0"/>
              <a:buChar char="•"/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Распространенность 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обществе определенных реально функционирующих морально-этических представлений, принципов и норм (гражданственности, патриотизма, эгоизма, коллективизма, индивидуализма и т.п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.);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>
              <a:buFont typeface="Arial" pitchFamily="34" charset="0"/>
              <a:buChar char="•"/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Состояние 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национального сознания (уровень и характер </a:t>
            </a:r>
            <a:r>
              <a:rPr lang="ru-RU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этнонационального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единства, </a:t>
            </a:r>
            <a:r>
              <a:rPr lang="ru-RU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этноцивилизационная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идентичность, этнический и общенациональный патриотизм и т.п.).</a:t>
            </a:r>
          </a:p>
          <a:p>
            <a:pPr algn="just"/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99823404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332657"/>
            <a:ext cx="7772400" cy="792087"/>
          </a:xfrm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Религия</a:t>
            </a:r>
            <a:endParaRPr lang="ru-RU" sz="28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28" y="908720"/>
            <a:ext cx="8352928" cy="5040560"/>
          </a:xfrm>
        </p:spPr>
        <p:txBody>
          <a:bodyPr>
            <a:normAutofit/>
          </a:bodyPr>
          <a:lstStyle/>
          <a:p>
            <a:pPr algn="just"/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Особая роль в духовной  жизни общества принадлежит религии. Религия является одной из древнейших форм культуры. Она является одним из наиболее устойчивых общественных институтов. Религиозные верования разнообразны. Мировые религии (христианство, ислам, буддизм), наряду с национально-государственными, охватывают своим влиянием большинство верующего населения земного шара. Процесс формирования религиозных систем продолжается и в наши дни. Он характеризуется ослаблением влияния и авторитета традиционных форм религии и появлением значительного числа новых религиозных движений, организаций, обществ. В этом плане следует заметить, что Россию в последнее время буквально захлестнула волна всевозможных религиозных культов и сект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4687682"/>
            <a:ext cx="2201655" cy="146454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V="1">
            <a:off x="3563888" y="4653137"/>
            <a:ext cx="2195736" cy="146453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208" y="4687116"/>
            <a:ext cx="2339752" cy="146234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4580261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4173530348"/>
              </p:ext>
            </p:extLst>
          </p:nvPr>
        </p:nvGraphicFramePr>
        <p:xfrm>
          <a:off x="683568" y="404664"/>
          <a:ext cx="7704856" cy="56886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67530201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332657"/>
            <a:ext cx="7772400" cy="576063"/>
          </a:xfrm>
        </p:spPr>
        <p:txBody>
          <a:bodyPr>
            <a:norm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Культ и секта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28" y="908720"/>
            <a:ext cx="8352928" cy="5040560"/>
          </a:xfrm>
        </p:spPr>
        <p:txBody>
          <a:bodyPr>
            <a:normAutofit lnSpcReduction="10000"/>
          </a:bodyPr>
          <a:lstStyle/>
          <a:p>
            <a:pPr algn="just"/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Культ – это те или иные мистические практики или богослужения (религиозные культы), либо круг людей, объединенных чрезмерной привязанностью, преданностью и поклонением некоторой фигуре, тенденции, художественной или интеллектуальной программе, практически всегда сопровождающейся явными или скрытыми ритуалами.</a:t>
            </a:r>
          </a:p>
          <a:p>
            <a:pPr algn="just"/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Секта – это организация или группа лиц, замкнувшихся в своих интересах (в том числе культовых), не совпадающих с интересами общества, безразличных или противоречащих им. </a:t>
            </a:r>
          </a:p>
          <a:p>
            <a:pPr algn="just"/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Религиозная секта – это обособленная группа верующих, отошедших от той или иной Церкви. </a:t>
            </a:r>
          </a:p>
          <a:p>
            <a:pPr algn="just"/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К наиболее известным тоталитарным сектам, действующим на территории России, можно отнести следующие группы и организации: церковь унификации (</a:t>
            </a:r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мунистов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); церковь сайентологии (</a:t>
            </a:r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дианектика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Хаббард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-колледжи, </a:t>
            </a:r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Нарконон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); церковь Сатаны, международное общество сознания Кришны; «Свидетели Иеговы»; «</a:t>
            </a:r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Аум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Синрикё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», «Белое Братство», «Дети Бога» («Семья любви») и ряд других.</a:t>
            </a:r>
          </a:p>
          <a:p>
            <a:pPr algn="just"/>
            <a:endParaRPr lang="ru-RU" sz="2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2240" y="5373216"/>
            <a:ext cx="1728192" cy="13681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1420851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116632"/>
            <a:ext cx="7772400" cy="1152128"/>
          </a:xfrm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Духовная  безопасность </a:t>
            </a:r>
            <a:r>
              <a:rPr lang="ru-RU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-RU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оссии в современных условиях</a:t>
            </a:r>
            <a:endParaRPr lang="ru-RU" sz="28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28" y="1196752"/>
            <a:ext cx="6480720" cy="5472608"/>
          </a:xfrm>
        </p:spPr>
        <p:txBody>
          <a:bodyPr>
            <a:noAutofit/>
          </a:bodyPr>
          <a:lstStyle/>
          <a:p>
            <a:pPr algn="just"/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Обеспечение духовной безопасности России включает:</a:t>
            </a:r>
          </a:p>
          <a:p>
            <a:pPr marL="342900" indent="-342900" algn="just">
              <a:buFont typeface="Arial" pitchFamily="34" charset="0"/>
              <a:buChar char="•"/>
            </a:pP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ащиту культурного, духовного наследия, исторических традиций и норм общественной жизни:</a:t>
            </a:r>
          </a:p>
          <a:p>
            <a:pPr marL="342900" indent="-342900" algn="just">
              <a:buFont typeface="Arial" pitchFamily="34" charset="0"/>
              <a:buChar char="•"/>
            </a:pP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охранение культурного достояния всех народов России;</a:t>
            </a:r>
          </a:p>
          <a:p>
            <a:pPr marL="342900" indent="-342900" algn="just">
              <a:buFont typeface="Arial" pitchFamily="34" charset="0"/>
              <a:buChar char="•"/>
            </a:pP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ормирование государственной политики в области духовного воспитания населения;</a:t>
            </a:r>
          </a:p>
          <a:p>
            <a:pPr marL="342900" indent="-342900" algn="just">
              <a:buFont typeface="Arial" pitchFamily="34" charset="0"/>
              <a:buChar char="•"/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Введение запрета на использование эфирного времени в электронных средствах массовой информации для проката программ, пропагандирующих насилие, эксплуатирующих низменные проявления;</a:t>
            </a:r>
          </a:p>
          <a:p>
            <a:pPr marL="342900" indent="-342900" algn="just">
              <a:buFont typeface="Arial" pitchFamily="34" charset="0"/>
              <a:buChar char="•"/>
            </a:pP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ротиводействие негативному влиянию иностранных религиозных организаций;</a:t>
            </a:r>
          </a:p>
          <a:p>
            <a:pPr marL="342900" indent="-342900" algn="just">
              <a:buFont typeface="Arial" pitchFamily="34" charset="0"/>
              <a:buChar char="•"/>
            </a:pP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охранение роли русского языка, как фактора духовного единения народа многонациональной России. 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8264" y="1043430"/>
            <a:ext cx="1757026" cy="26369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09" t="3030" r="24013"/>
          <a:stretch/>
        </p:blipFill>
        <p:spPr>
          <a:xfrm>
            <a:off x="6975572" y="4221088"/>
            <a:ext cx="1880861" cy="22768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74098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116632"/>
            <a:ext cx="7772400" cy="1152128"/>
          </a:xfrm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Заключение</a:t>
            </a:r>
            <a:endParaRPr lang="ru-RU" sz="28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28" y="1052736"/>
            <a:ext cx="7992888" cy="5184576"/>
          </a:xfrm>
        </p:spPr>
        <p:txBody>
          <a:bodyPr>
            <a:normAutofit/>
          </a:bodyPr>
          <a:lstStyle/>
          <a:p>
            <a:pPr algn="just"/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Можно сделать следующие выводы, что духовная безопасность России в настоящее время представляет собой состояние личности, общества и власти, обеспечивающее их нормальное взаимоувязанное существование и функционирование, а также созидательное культурно-цивилизационное развитие сложившегося или складывающегося национального образа жизни.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060" t="11990" r="18060" b="8142"/>
          <a:stretch/>
        </p:blipFill>
        <p:spPr>
          <a:xfrm>
            <a:off x="2843807" y="3212976"/>
            <a:ext cx="3414675" cy="28471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59460026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1292</TotalTime>
  <Words>241</Words>
  <Application>Microsoft Office PowerPoint</Application>
  <PresentationFormat>Экран (4:3)</PresentationFormat>
  <Paragraphs>53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ДУХОВНАЯ БЕЗОПАСНОСТЬ РОССИИ НА СОВРЕМЕННОМ ЭТАПЕ. </vt:lpstr>
      <vt:lpstr>Что такое духовная безопасность?</vt:lpstr>
      <vt:lpstr>Что такое духовная безопасность России?</vt:lpstr>
      <vt:lpstr>Презентация PowerPoint</vt:lpstr>
      <vt:lpstr>Духовная безопасность личности</vt:lpstr>
      <vt:lpstr>Духовная  безопасность семьи</vt:lpstr>
      <vt:lpstr>Здоровье</vt:lpstr>
      <vt:lpstr>Духовная  безопасность государства</vt:lpstr>
      <vt:lpstr>Массовое сознание</vt:lpstr>
      <vt:lpstr>Религия</vt:lpstr>
      <vt:lpstr>Презентация PowerPoint</vt:lpstr>
      <vt:lpstr>Культ и секта</vt:lpstr>
      <vt:lpstr>Духовная  безопасность России в современных условиях</vt:lpstr>
      <vt:lpstr>Заключение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ДУХОВНАЯ БЕЗОПАСНОСТЬ РОССИИ НА СОВРЕМЕННОМ ЭТАПЕ.</dc:title>
  <dc:creator>Эмилия</dc:creator>
  <cp:lastModifiedBy>МПК 36</cp:lastModifiedBy>
  <cp:revision>27</cp:revision>
  <dcterms:created xsi:type="dcterms:W3CDTF">2022-01-13T17:42:32Z</dcterms:created>
  <dcterms:modified xsi:type="dcterms:W3CDTF">2022-09-08T11:26:40Z</dcterms:modified>
</cp:coreProperties>
</file>