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notesMasterIdLst>
    <p:notesMasterId r:id="rId23"/>
  </p:notesMasterIdLst>
  <p:sldIdLst>
    <p:sldId id="256" r:id="rId2"/>
    <p:sldId id="257" r:id="rId3"/>
    <p:sldId id="258" r:id="rId4"/>
    <p:sldId id="283" r:id="rId5"/>
    <p:sldId id="262" r:id="rId6"/>
    <p:sldId id="269" r:id="rId7"/>
    <p:sldId id="270" r:id="rId8"/>
    <p:sldId id="284" r:id="rId9"/>
    <p:sldId id="271" r:id="rId10"/>
    <p:sldId id="264" r:id="rId11"/>
    <p:sldId id="263" r:id="rId12"/>
    <p:sldId id="265" r:id="rId13"/>
    <p:sldId id="266" r:id="rId14"/>
    <p:sldId id="278" r:id="rId15"/>
    <p:sldId id="267" r:id="rId16"/>
    <p:sldId id="268" r:id="rId17"/>
    <p:sldId id="272" r:id="rId18"/>
    <p:sldId id="273" r:id="rId19"/>
    <p:sldId id="277" r:id="rId20"/>
    <p:sldId id="285" r:id="rId21"/>
    <p:sldId id="282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59" autoAdjust="0"/>
    <p:restoredTop sz="86441" autoAdjust="0"/>
  </p:normalViewPr>
  <p:slideViewPr>
    <p:cSldViewPr snapToGrid="0">
      <p:cViewPr varScale="1">
        <p:scale>
          <a:sx n="61" d="100"/>
          <a:sy n="61" d="100"/>
        </p:scale>
        <p:origin x="300" y="4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B84C161-2653-4E89-935B-525ABAE85F24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147343-DC46-4243-A6A5-673C90F32C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9435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147343-DC46-4243-A6A5-673C90F32C64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85732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147343-DC46-4243-A6A5-673C90F32C64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13946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AA869-BE0D-4B92-9165-25029D8EF1EF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9BF106B1-20C8-4FF1-9588-66EEBB837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5636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AA869-BE0D-4B92-9165-25029D8EF1EF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106B1-20C8-4FF1-9588-66EEBB837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11261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AA869-BE0D-4B92-9165-25029D8EF1EF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BF106B1-20C8-4FF1-9588-66EEBB837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86999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AA869-BE0D-4B92-9165-25029D8EF1EF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BF106B1-20C8-4FF1-9588-66EEBB837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96555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AA869-BE0D-4B92-9165-25029D8EF1EF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9BF106B1-20C8-4FF1-9588-66EEBB837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6989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AA869-BE0D-4B92-9165-25029D8EF1EF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106B1-20C8-4FF1-9588-66EEBB837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81826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AA869-BE0D-4B92-9165-25029D8EF1EF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106B1-20C8-4FF1-9588-66EEBB837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9919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AA869-BE0D-4B92-9165-25029D8EF1EF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106B1-20C8-4FF1-9588-66EEBB837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42100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AA869-BE0D-4B92-9165-25029D8EF1EF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BF106B1-20C8-4FF1-9588-66EEBB837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52940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AA869-BE0D-4B92-9165-25029D8EF1EF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BF106B1-20C8-4FF1-9588-66EEBB837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78146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AA869-BE0D-4B92-9165-25029D8EF1EF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9BF106B1-20C8-4FF1-9588-66EEBB83738C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010126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AA869-BE0D-4B92-9165-25029D8EF1EF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BF106B1-20C8-4FF1-9588-66EEBB837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11339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AA869-BE0D-4B92-9165-25029D8EF1EF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BF106B1-20C8-4FF1-9588-66EEBB83738C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683976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AA869-BE0D-4B92-9165-25029D8EF1EF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9BF106B1-20C8-4FF1-9588-66EEBB837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6196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AA869-BE0D-4B92-9165-25029D8EF1EF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106B1-20C8-4FF1-9588-66EEBB837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97087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1AA869-BE0D-4B92-9165-25029D8EF1EF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F106B1-20C8-4FF1-9588-66EEBB837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3578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1AA869-BE0D-4B92-9165-25029D8EF1EF}" type="datetimeFigureOut">
              <a:rPr lang="ru-RU" smtClean="0"/>
              <a:t>16.03.2026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9BF106B1-20C8-4FF1-9588-66EEBB8373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6241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44" r:id="rId13"/>
    <p:sldLayoutId id="2147483745" r:id="rId14"/>
    <p:sldLayoutId id="2147483746" r:id="rId15"/>
    <p:sldLayoutId id="2147483747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9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g"/><Relationship Id="rId4" Type="http://schemas.openxmlformats.org/officeDocument/2006/relationships/image" Target="../media/image59.jpe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51314" y="671691"/>
            <a:ext cx="9564915" cy="8402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МАДОУ  «Детский сад №49  комбинированного вида»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Тема: «Маленькие сердца .большие дела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  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Авторы: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</a:t>
            </a:r>
          </a:p>
          <a:p>
            <a:r>
              <a:rPr lang="ru-RU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Довальтер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Татьяна Ивановна(воспитатель)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Фельтман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Ксения Васильевна (воспитатель)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Печкина Ксения Владимировна(воспитатель)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г. Великий Новгород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2026г.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</a:t>
            </a: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г. Великий Новгород</a:t>
            </a:r>
          </a:p>
          <a:p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8140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28763" y="871536"/>
            <a:ext cx="9786937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условиях современного общества, стремительного развития технологий и глобализации, важность духовно-нравственного образования и воспитания становится особенно актуальной. В рамках приоритетного национального проекта «Образование» акцентируется необходимость формирования у обучающихся устойчивых моральных ориентиров, что способствует совершенствованию их духовной и нравственной сферы. </a:t>
            </a: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Духовно-нравственное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 включает в себя развитие у учащихся способности к осознанию и выработке системы духовных и нравственных ценностей. Это образование является основой формирования личности, способной к социальной адаптации и конструктивным взаимодействиям в обществе. В условиях многокультурной среды России, где сосуществуют разные религиозные и культурные традиции, важно прививать уважение и толерантность к различным мировоззрениям.</a:t>
            </a:r>
          </a:p>
          <a:p>
            <a:endParaRPr lang="ru-RU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3941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057400" y="-4280324"/>
            <a:ext cx="9429749" cy="9017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1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Одной из главных задач является формирование у обучающихся следующих качеств: </a:t>
            </a:r>
            <a:endParaRPr kumimoji="0" lang="ru-RU" alt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⦁ Моральная стойкость: Умение принимать ответственные решения, основываясь на нравственных принципах. </a:t>
            </a:r>
            <a:endParaRPr kumimoji="0" lang="ru-RU" altLang="ru-RU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⦁ Чувство ответственности: Привитие понимания своих обязанностей перед собой и другими. </a:t>
            </a:r>
            <a:endParaRPr kumimoji="0" lang="ru-RU" altLang="ru-RU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⦁ </a:t>
            </a:r>
            <a:r>
              <a:rPr kumimoji="0" lang="ru-RU" altLang="ru-RU" sz="28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Эмпатия</a:t>
            </a:r>
            <a:r>
              <a:rPr kumimoji="0" lang="ru-RU" altLang="ru-RU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Способность понимать и сопереживать другим людям, учитывая их чувства и переживания. </a:t>
            </a:r>
            <a:endParaRPr kumimoji="0" lang="ru-RU" altLang="ru-RU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80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⦁ Гражданская позиция: Формирование активной позиции в обществе, осознание своих прав и обязанностей. </a:t>
            </a:r>
            <a:endParaRPr kumimoji="0" lang="ru-RU" altLang="ru-RU" sz="280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0" descr="🔖"/>
          <p:cNvSpPr>
            <a:spLocks noChangeAspect="1" noChangeArrowheads="1"/>
          </p:cNvSpPr>
          <p:nvPr/>
        </p:nvSpPr>
        <p:spPr bwMode="auto">
          <a:xfrm flipV="1">
            <a:off x="81082" y="-45720"/>
            <a:ext cx="223718" cy="45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3243262" y="762000"/>
            <a:ext cx="8948737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832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2479" y="732190"/>
            <a:ext cx="2826329" cy="398734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6893" y="456026"/>
            <a:ext cx="1878678" cy="212498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5232" y="409075"/>
            <a:ext cx="1911927" cy="255106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91" y="3897437"/>
            <a:ext cx="3807229" cy="26529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019" y="2807247"/>
            <a:ext cx="2868426" cy="382456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31520" y="3308465"/>
            <a:ext cx="22079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Орлята-дошколята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052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55786" y="3244334"/>
            <a:ext cx="502919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Обмен опытом с младшими </a:t>
            </a:r>
            <a:r>
              <a:rPr lang="ru-RU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детьми (волонтеры)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5786" y="3830488"/>
            <a:ext cx="2192215" cy="292295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3323" y="1324708"/>
            <a:ext cx="1439719" cy="191962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2308" y="4050783"/>
            <a:ext cx="3309815" cy="248236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931" y="973016"/>
            <a:ext cx="2914145" cy="218560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9262" y="802631"/>
            <a:ext cx="3643496" cy="2732622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9262" y="4050783"/>
            <a:ext cx="3298092" cy="2473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162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52246" y="1078523"/>
            <a:ext cx="9252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Подарки для малышей(игра на липучках ,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сортер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воздушный пластилин, плакат для счета.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229" y="2091567"/>
            <a:ext cx="2566031" cy="342137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1086" y="1929161"/>
            <a:ext cx="3370920" cy="449456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7832" y="2091567"/>
            <a:ext cx="2809642" cy="3746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3973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012" y="2328861"/>
            <a:ext cx="4248150" cy="318611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399" y="357188"/>
            <a:ext cx="3962400" cy="29718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6363" y="3749669"/>
            <a:ext cx="6215063" cy="278124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543051" y="657225"/>
            <a:ext cx="26370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Рассказы детей старшего возраста детям младшего о празднике «9 мая».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1392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144" y="378372"/>
            <a:ext cx="2834509" cy="377934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1304" y="378372"/>
            <a:ext cx="2517391" cy="391481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7911" y="853947"/>
            <a:ext cx="2934696" cy="521723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5454869" y="5076497"/>
            <a:ext cx="34030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Знакомство детей младшего возраста с традициями русского народа</a:t>
            </a:r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28" y="4538280"/>
            <a:ext cx="4560667" cy="2040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6460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4743" y="1803101"/>
            <a:ext cx="2175601" cy="486167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6384" y="313562"/>
            <a:ext cx="2728278" cy="609671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8123" y="235151"/>
            <a:ext cx="2750048" cy="614535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474743" y="595086"/>
            <a:ext cx="356171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 младшим детям в  освоении культурно-гигиенических навыков.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0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10800000" flipV="1">
            <a:off x="422028" y="1644518"/>
            <a:ext cx="4513386" cy="6850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Проектная деятельность в детском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саду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      «Твори Добро»   </a:t>
            </a:r>
            <a:endParaRPr lang="ru-RU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3698" y="2523690"/>
            <a:ext cx="2184888" cy="291318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614" y="1329592"/>
            <a:ext cx="2771042" cy="369472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1629" y="722923"/>
            <a:ext cx="3681047" cy="4908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938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24" y="1699846"/>
            <a:ext cx="3305907" cy="247943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6431" y="1517367"/>
            <a:ext cx="1841676" cy="398739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4776" y="1383324"/>
            <a:ext cx="2698250" cy="4255476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80646" y="4935415"/>
            <a:ext cx="46041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Письмо и открытка для солдата СВО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516627" y="6001993"/>
            <a:ext cx="22421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Открытка для ветерана ВОВ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9179169" y="5826369"/>
            <a:ext cx="24149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Открытка ко дню пожилого человека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98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28007" y="329605"/>
            <a:ext cx="63378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Сбор пластиковых крышечек (Акция «Сердечные крышечки»)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771" y="1477107"/>
            <a:ext cx="3082751" cy="411033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586" y="1477107"/>
            <a:ext cx="1796352" cy="239513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58653" y="1477107"/>
            <a:ext cx="3033347" cy="404446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235" y="2674675"/>
            <a:ext cx="3068935" cy="2301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091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52954" y="750277"/>
            <a:ext cx="45352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«Сирень Победы»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сбор макулатуры)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035" y="2758315"/>
            <a:ext cx="2667570" cy="355676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123" y="1443378"/>
            <a:ext cx="2421477" cy="322863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7360" y="296063"/>
            <a:ext cx="3518118" cy="263858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4387" y="3134676"/>
            <a:ext cx="2765276" cy="3723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7114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3790" y="832286"/>
            <a:ext cx="3084755" cy="411300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4257" y="3932162"/>
            <a:ext cx="1947315" cy="259642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3317" y="832286"/>
            <a:ext cx="3550637" cy="284708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78514" y="391886"/>
            <a:ext cx="47552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 «Большая  помощь маленькому другу»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6950" y="3942847"/>
            <a:ext cx="3312279" cy="2484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440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40523" y="562708"/>
            <a:ext cx="24386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Концерт для ветеранов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53" y="1210302"/>
            <a:ext cx="3845451" cy="288408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7650" y="3820746"/>
            <a:ext cx="3763107" cy="282233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93057" y="2312376"/>
            <a:ext cx="3122735" cy="416364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327" y="182660"/>
            <a:ext cx="3158654" cy="42115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87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486" y="1814287"/>
            <a:ext cx="3323771" cy="468085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4629" y="2590799"/>
            <a:ext cx="3686628" cy="295365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2104571" y="638629"/>
            <a:ext cx="45923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                 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Посещение мест воинской славы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8629" y="1814287"/>
            <a:ext cx="3512457" cy="4680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247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878" y="2514599"/>
            <a:ext cx="3007179" cy="40095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02286" y="290283"/>
            <a:ext cx="4601029" cy="312057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4972" y="2746828"/>
            <a:ext cx="5036457" cy="377734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11087" y="783771"/>
            <a:ext cx="4731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Совместные субботники на территории детского сада.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421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458" y="2816805"/>
            <a:ext cx="4949371" cy="371202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721600" y="1103086"/>
            <a:ext cx="311617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 «Полезная батарейка»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972" y="1472418"/>
            <a:ext cx="5254172" cy="394062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741714" y="638629"/>
            <a:ext cx="65801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Акция «Коробка Храбрости» (для детей которые бояться врачей)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1372" y="4297261"/>
            <a:ext cx="2975429" cy="223157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16194" y="1538515"/>
            <a:ext cx="2107292" cy="2809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703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049" y="2351314"/>
            <a:ext cx="3428093" cy="417285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81257" y="477760"/>
            <a:ext cx="3715657" cy="278674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7049" y="218566"/>
            <a:ext cx="1806836" cy="1257049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654629" y="477760"/>
            <a:ext cx="24468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Экологический коллаж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0276" y="3752192"/>
            <a:ext cx="5990897" cy="297693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1115" y="1646908"/>
            <a:ext cx="2238704" cy="1933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6215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rot="10800000" flipV="1">
            <a:off x="1213945" y="-819430"/>
            <a:ext cx="1007416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Волонтерство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старших детей – это маленькое чудо, которое рождается каждый раз, когда они делятся своим теплом, знаниями и поддержкой с теми, кто младше. Они рассказывают сказки о храбрых героях и волшебных странах, превращая тихий час в путешествие во времени; вместе делают поделки, создавая нечто особенное своими руками; учат играть в игры, открывая двери в мир фантазий 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приключений.Эти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маленькие помощники создают особую атмосферу доверия и дружбы, где каждый ребенок чувствует свою значимость и ценность. Их добрые поступки становятся примером для подражания, формируя характеры будущих поколений, воспитывая чувство ответственности и заботы друг 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друге.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4481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80343" y="3483429"/>
            <a:ext cx="677076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Спасибо за внимание!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5087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441</TotalTime>
  <Words>446</Words>
  <Application>Microsoft Office PowerPoint</Application>
  <PresentationFormat>Широкоэкранный</PresentationFormat>
  <Paragraphs>91</Paragraphs>
  <Slides>21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7" baseType="lpstr">
      <vt:lpstr>Arial</vt:lpstr>
      <vt:lpstr>Calibri</vt:lpstr>
      <vt:lpstr>Century Gothic</vt:lpstr>
      <vt:lpstr>Times New Roman</vt:lpstr>
      <vt:lpstr>Wingdings 3</vt:lpstr>
      <vt:lpstr>Легкий дым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Админ</cp:lastModifiedBy>
  <cp:revision>56</cp:revision>
  <dcterms:created xsi:type="dcterms:W3CDTF">2025-05-28T18:26:29Z</dcterms:created>
  <dcterms:modified xsi:type="dcterms:W3CDTF">2026-03-16T10:23:50Z</dcterms:modified>
</cp:coreProperties>
</file>