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696" r:id="rId4"/>
    <p:sldMasterId id="2147483744" r:id="rId5"/>
    <p:sldMasterId id="2147483768" r:id="rId6"/>
    <p:sldMasterId id="2147483816" r:id="rId7"/>
    <p:sldMasterId id="2147483828" r:id="rId8"/>
  </p:sldMasterIdLst>
  <p:notesMasterIdLst>
    <p:notesMasterId r:id="rId26"/>
  </p:notesMasterIdLst>
  <p:sldIdLst>
    <p:sldId id="257" r:id="rId9"/>
    <p:sldId id="313" r:id="rId10"/>
    <p:sldId id="288" r:id="rId11"/>
    <p:sldId id="291" r:id="rId12"/>
    <p:sldId id="308" r:id="rId13"/>
    <p:sldId id="298" r:id="rId14"/>
    <p:sldId id="300" r:id="rId15"/>
    <p:sldId id="318" r:id="rId16"/>
    <p:sldId id="319" r:id="rId17"/>
    <p:sldId id="304" r:id="rId18"/>
    <p:sldId id="321" r:id="rId19"/>
    <p:sldId id="323" r:id="rId20"/>
    <p:sldId id="311" r:id="rId21"/>
    <p:sldId id="322" r:id="rId22"/>
    <p:sldId id="320" r:id="rId23"/>
    <p:sldId id="314" r:id="rId24"/>
    <p:sldId id="31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71" autoAdjust="0"/>
  </p:normalViewPr>
  <p:slideViewPr>
    <p:cSldViewPr>
      <p:cViewPr varScale="1">
        <p:scale>
          <a:sx n="101" d="100"/>
          <a:sy n="101" d="100"/>
        </p:scale>
        <p:origin x="32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822B83-9878-4146-952F-2AF85B2A7AF6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12BA0-66CC-4DA3-BCA3-B4BA294352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270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2BA0-66CC-4DA3-BCA3-B4BA294352C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094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2BA0-66CC-4DA3-BCA3-B4BA294352C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777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2BA0-66CC-4DA3-BCA3-B4BA294352C6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621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C12BA0-66CC-4DA3-BCA3-B4BA294352C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25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667669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512076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3974391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3378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16839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0397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95203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7510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69965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47244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415195"/>
      </p:ext>
    </p:extLst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13200"/>
      </p:ext>
    </p:extLst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07295"/>
      </p:ext>
    </p:extLst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73155"/>
      </p:ext>
    </p:extLst>
  </p:cSld>
  <p:clrMapOvr>
    <a:masterClrMapping/>
  </p:clrMapOvr>
  <p:transition spd="slow"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2576391"/>
      </p:ext>
    </p:extLst>
  </p:cSld>
  <p:clrMapOvr>
    <a:masterClrMapping/>
  </p:clrMapOvr>
  <p:transition spd="slow"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10019"/>
      </p:ext>
    </p:extLst>
  </p:cSld>
  <p:clrMapOvr>
    <a:masterClrMapping/>
  </p:clrMapOvr>
  <p:transition spd="slow"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50530"/>
      </p:ext>
    </p:extLst>
  </p:cSld>
  <p:clrMapOvr>
    <a:masterClrMapping/>
  </p:clrMapOvr>
  <p:transition spd="slow"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83708"/>
      </p:ext>
    </p:extLst>
  </p:cSld>
  <p:clrMapOvr>
    <a:masterClrMapping/>
  </p:clrMapOvr>
  <p:transition spd="slow"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584633"/>
      </p:ext>
    </p:extLst>
  </p:cSld>
  <p:clrMapOvr>
    <a:masterClrMapping/>
  </p:clrMapOvr>
  <p:transition spd="slow"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099260"/>
      </p:ext>
    </p:extLst>
  </p:cSld>
  <p:clrMapOvr>
    <a:masterClrMapping/>
  </p:clrMapOvr>
  <p:transition spd="slow"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71417"/>
      </p:ext>
    </p:extLst>
  </p:cSld>
  <p:clrMapOvr>
    <a:masterClrMapping/>
  </p:clrMapOvr>
  <p:transition spd="slow"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2245816"/>
      </p:ext>
    </p:extLst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571365"/>
      </p:ext>
    </p:extLst>
  </p:cSld>
  <p:clrMapOvr>
    <a:masterClrMapping/>
  </p:clrMapOvr>
  <p:transition spd="slow"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78414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06833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050429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50625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313003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156497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945567"/>
      </p:ext>
    </p:extLst>
  </p:cSld>
  <p:clrMapOvr>
    <a:masterClrMapping/>
  </p:clrMapOvr>
  <p:transition spd="slow"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916016"/>
      </p:ext>
    </p:extLst>
  </p:cSld>
  <p:clrMapOvr>
    <a:masterClrMapping/>
  </p:clrMapOvr>
  <p:transition spd="slow"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63795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61224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77077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0507603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33081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734801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39014"/>
      </p:ext>
    </p:extLst>
  </p:cSld>
  <p:clrMapOvr>
    <a:masterClrMapping/>
  </p:clrMapOvr>
  <p:transition spd="slow"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767127"/>
      </p:ext>
    </p:extLst>
  </p:cSld>
  <p:clrMapOvr>
    <a:masterClrMapping/>
  </p:clrMapOvr>
  <p:transition spd="slow"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132336"/>
      </p:ext>
    </p:extLst>
  </p:cSld>
  <p:clrMapOvr>
    <a:masterClrMapping/>
  </p:clrMapOvr>
  <p:transition spd="slow"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199594"/>
      </p:ext>
    </p:extLst>
  </p:cSld>
  <p:clrMapOvr>
    <a:masterClrMapping/>
  </p:clrMapOvr>
  <p:transition spd="slow">
    <p:wip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0874436"/>
      </p:ext>
    </p:extLst>
  </p:cSld>
  <p:clrMapOvr>
    <a:masterClrMapping/>
  </p:clrMapOvr>
  <p:transition spd="slow">
    <p:wip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311706"/>
      </p:ext>
    </p:extLst>
  </p:cSld>
  <p:clrMapOvr>
    <a:masterClrMapping/>
  </p:clrMapOvr>
  <p:transition spd="slow">
    <p:wip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118283"/>
      </p:ext>
    </p:extLst>
  </p:cSld>
  <p:clrMapOvr>
    <a:masterClrMapping/>
  </p:clrMapOvr>
  <p:transition spd="slow">
    <p:wip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327329"/>
      </p:ext>
    </p:extLst>
  </p:cSld>
  <p:clrMapOvr>
    <a:masterClrMapping/>
  </p:clrMapOvr>
  <p:transition spd="slow">
    <p:wip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008294"/>
      </p:ext>
    </p:extLst>
  </p:cSld>
  <p:clrMapOvr>
    <a:masterClrMapping/>
  </p:clrMapOvr>
  <p:transition spd="slow">
    <p:wip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635218"/>
      </p:ext>
    </p:extLst>
  </p:cSld>
  <p:clrMapOvr>
    <a:masterClrMapping/>
  </p:clrMapOvr>
  <p:transition spd="slow">
    <p:wip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378815"/>
      </p:ext>
    </p:extLst>
  </p:cSld>
  <p:clrMapOvr>
    <a:masterClrMapping/>
  </p:clrMapOvr>
  <p:transition spd="slow">
    <p:wip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87949"/>
      </p:ext>
    </p:extLst>
  </p:cSld>
  <p:clrMapOvr>
    <a:masterClrMapping/>
  </p:clrMapOvr>
  <p:transition spd="slow">
    <p:wip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916679"/>
      </p:ext>
    </p:extLst>
  </p:cSld>
  <p:clrMapOvr>
    <a:masterClrMapping/>
  </p:clrMapOvr>
  <p:transition spd="slow">
    <p:wip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46571"/>
      </p:ext>
    </p:extLst>
  </p:cSld>
  <p:clrMapOvr>
    <a:masterClrMapping/>
  </p:clrMapOvr>
  <p:transition spd="slow">
    <p:wip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433989"/>
      </p:ext>
    </p:extLst>
  </p:cSld>
  <p:clrMapOvr>
    <a:masterClrMapping/>
  </p:clrMapOvr>
  <p:transition spd="slow">
    <p:wip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041510"/>
      </p:ext>
    </p:extLst>
  </p:cSld>
  <p:clrMapOvr>
    <a:masterClrMapping/>
  </p:clrMapOvr>
  <p:transition spd="slow">
    <p:wip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804591"/>
      </p:ext>
    </p:extLst>
  </p:cSld>
  <p:clrMapOvr>
    <a:masterClrMapping/>
  </p:clrMapOvr>
  <p:transition spd="slow">
    <p:wip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501369"/>
      </p:ext>
    </p:extLst>
  </p:cSld>
  <p:clrMapOvr>
    <a:masterClrMapping/>
  </p:clrMapOvr>
  <p:transition spd="slow">
    <p:wip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922477"/>
      </p:ext>
    </p:extLst>
  </p:cSld>
  <p:clrMapOvr>
    <a:masterClrMapping/>
  </p:clrMapOvr>
  <p:transition spd="slow">
    <p:wip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306559"/>
      </p:ext>
    </p:extLst>
  </p:cSld>
  <p:clrMapOvr>
    <a:masterClrMapping/>
  </p:clrMapOvr>
  <p:transition spd="slow">
    <p:wip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632938"/>
      </p:ext>
    </p:extLst>
  </p:cSld>
  <p:clrMapOvr>
    <a:masterClrMapping/>
  </p:clrMapOvr>
  <p:transition spd="slow">
    <p:wip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344621"/>
      </p:ext>
    </p:extLst>
  </p:cSld>
  <p:clrMapOvr>
    <a:masterClrMapping/>
  </p:clrMapOvr>
  <p:transition spd="slow">
    <p:wip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163538"/>
      </p:ext>
    </p:extLst>
  </p:cSld>
  <p:clrMapOvr>
    <a:masterClrMapping/>
  </p:clrMapOvr>
  <p:transition spd="slow">
    <p:wip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15790"/>
      </p:ext>
    </p:extLst>
  </p:cSld>
  <p:clrMapOvr>
    <a:masterClrMapping/>
  </p:clrMapOvr>
  <p:transition spd="slow">
    <p:wip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550567"/>
      </p:ext>
    </p:extLst>
  </p:cSld>
  <p:clrMapOvr>
    <a:masterClrMapping/>
  </p:clrMapOvr>
  <p:transition spd="slow">
    <p:wip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82620"/>
      </p:ext>
    </p:extLst>
  </p:cSld>
  <p:clrMapOvr>
    <a:masterClrMapping/>
  </p:clrMapOvr>
  <p:transition spd="slow">
    <p:wip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404944"/>
      </p:ext>
    </p:extLst>
  </p:cSld>
  <p:clrMapOvr>
    <a:masterClrMapping/>
  </p:clrMapOvr>
  <p:transition spd="slow">
    <p:wip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808971"/>
      </p:ext>
    </p:extLst>
  </p:cSld>
  <p:clrMapOvr>
    <a:masterClrMapping/>
  </p:clrMapOvr>
  <p:transition spd="slow">
    <p:wip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564140"/>
      </p:ext>
    </p:extLst>
  </p:cSld>
  <p:clrMapOvr>
    <a:masterClrMapping/>
  </p:clrMapOvr>
  <p:transition spd="slow">
    <p:wip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918908"/>
      </p:ext>
    </p:extLst>
  </p:cSld>
  <p:clrMapOvr>
    <a:masterClrMapping/>
  </p:clrMapOvr>
  <p:transition spd="slow">
    <p:wip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871321"/>
      </p:ext>
    </p:extLst>
  </p:cSld>
  <p:clrMapOvr>
    <a:masterClrMapping/>
  </p:clrMapOvr>
  <p:transition spd="slow">
    <p:wip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764400"/>
      </p:ext>
    </p:extLst>
  </p:cSld>
  <p:clrMapOvr>
    <a:masterClrMapping/>
  </p:clrMapOvr>
  <p:transition spd="slow">
    <p:wip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140433"/>
      </p:ext>
    </p:extLst>
  </p:cSld>
  <p:clrMapOvr>
    <a:masterClrMapping/>
  </p:clrMapOvr>
  <p:transition spd="slow">
    <p:wip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745635"/>
      </p:ext>
    </p:extLst>
  </p:cSld>
  <p:clrMapOvr>
    <a:masterClrMapping/>
  </p:clrMapOvr>
  <p:transition spd="slow">
    <p:wip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585646"/>
      </p:ext>
    </p:extLst>
  </p:cSld>
  <p:clrMapOvr>
    <a:masterClrMapping/>
  </p:clrMapOvr>
  <p:transition spd="slow">
    <p:wip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358519"/>
      </p:ext>
    </p:extLst>
  </p:cSld>
  <p:clrMapOvr>
    <a:masterClrMapping/>
  </p:clrMapOvr>
  <p:transition spd="slow">
    <p:wip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16254"/>
      </p:ext>
    </p:extLst>
  </p:cSld>
  <p:clrMapOvr>
    <a:masterClrMapping/>
  </p:clrMapOvr>
  <p:transition spd="slow">
    <p:wip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206318"/>
      </p:ext>
    </p:extLst>
  </p:cSld>
  <p:clrMapOvr>
    <a:masterClrMapping/>
  </p:clrMapOvr>
  <p:transition spd="slow">
    <p:wip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009407"/>
      </p:ext>
    </p:extLst>
  </p:cSld>
  <p:clrMapOvr>
    <a:masterClrMapping/>
  </p:clrMapOvr>
  <p:transition spd="slow">
    <p:wip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225251"/>
      </p:ext>
    </p:extLst>
  </p:cSld>
  <p:clrMapOvr>
    <a:masterClrMapping/>
  </p:clrMapOvr>
  <p:transition spd="slow">
    <p:wip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55AA2-7DB7-4022-807C-DEB37A18E96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402898"/>
      </p:ext>
    </p:extLst>
  </p:cSld>
  <p:clrMapOvr>
    <a:masterClrMapping/>
  </p:clrMapOvr>
  <p:transition spd="slow">
    <p:wip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39814E-108C-4E60-859E-71EC6C896E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566289"/>
      </p:ext>
    </p:extLst>
  </p:cSld>
  <p:clrMapOvr>
    <a:masterClrMapping/>
  </p:clrMapOvr>
  <p:transition spd="slow">
    <p:wip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E08EC0-3F4C-4BBD-8F9E-2D8CCFA9430F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5664017"/>
      </p:ext>
    </p:extLst>
  </p:cSld>
  <p:clrMapOvr>
    <a:masterClrMapping/>
  </p:clrMapOvr>
  <p:transition spd="slow">
    <p:wip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DB06D-133A-4482-A40F-9B54A84FD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874339"/>
      </p:ext>
    </p:extLst>
  </p:cSld>
  <p:clrMapOvr>
    <a:masterClrMapping/>
  </p:clrMapOvr>
  <p:transition spd="slow">
    <p:wip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A04866-827F-4DED-8AC5-AC7487B2B05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4723012"/>
      </p:ext>
    </p:extLst>
  </p:cSld>
  <p:clrMapOvr>
    <a:masterClrMapping/>
  </p:clrMapOvr>
  <p:transition spd="slow">
    <p:wip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292EE3-5330-4F56-BAEC-AA0C77ED18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9475150"/>
      </p:ext>
    </p:extLst>
  </p:cSld>
  <p:clrMapOvr>
    <a:masterClrMapping/>
  </p:clrMapOvr>
  <p:transition spd="slow">
    <p:wip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79FBE3-ACC6-4A99-8C03-C1165990CE1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675072"/>
      </p:ext>
    </p:extLst>
  </p:cSld>
  <p:clrMapOvr>
    <a:masterClrMapping/>
  </p:clrMapOvr>
  <p:transition spd="slow">
    <p:wip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C4CC1-53D4-45C3-89A7-70A5561CDB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801101"/>
      </p:ext>
    </p:extLst>
  </p:cSld>
  <p:clrMapOvr>
    <a:masterClrMapping/>
  </p:clrMapOvr>
  <p:transition spd="slow">
    <p:wip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C05C4-ED31-41F8-BAC5-16EEEB8E0E3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572760"/>
      </p:ext>
    </p:extLst>
  </p:cSld>
  <p:clrMapOvr>
    <a:masterClrMapping/>
  </p:clrMapOvr>
  <p:transition spd="slow">
    <p:wip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F5B11C-56F4-47B6-B89A-49E402E55143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918882"/>
      </p:ext>
    </p:extLst>
  </p:cSld>
  <p:clrMapOvr>
    <a:masterClrMapping/>
  </p:clrMapOvr>
  <p:transition spd="slow">
    <p:wip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03BD50-503A-483B-A918-FB46CA964C3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942376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A4F4A3-A422-4189-A4F1-6A49FC92A6C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A2634-916F-4290-AA67-A56F4759955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549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16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237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074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08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903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178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46E812-7A2C-406C-8A5F-082DE6E5BDD2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06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9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Елена\Pictures\Рисунок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797425"/>
            <a:ext cx="6400800" cy="1655763"/>
          </a:xfrm>
        </p:spPr>
        <p:txBody>
          <a:bodyPr>
            <a:normAutofit/>
          </a:bodyPr>
          <a:lstStyle/>
          <a:p>
            <a:pPr eaLnBrk="1" hangingPunct="1"/>
            <a:r>
              <a:rPr lang="ru-RU" sz="1800" b="1" i="1" dirty="0">
                <a:solidFill>
                  <a:schemeClr val="tx1"/>
                </a:solidFill>
              </a:rPr>
              <a:t>Выполнила: воспитатель Кулешова Елена Сергеевна</a:t>
            </a:r>
          </a:p>
          <a:p>
            <a:pPr eaLnBrk="1" hangingPunct="1"/>
            <a:r>
              <a:rPr lang="ru-RU" sz="1800" b="1" i="1" dirty="0">
                <a:solidFill>
                  <a:schemeClr val="tx1"/>
                </a:solidFill>
              </a:rPr>
              <a:t>                           </a:t>
            </a:r>
          </a:p>
        </p:txBody>
      </p:sp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11188" y="1341438"/>
            <a:ext cx="7921625" cy="3024187"/>
          </a:xfrm>
          <a:pattFill prst="ltDnDiag">
            <a:fgClr>
              <a:srgbClr val="CCFFFF"/>
            </a:fgClr>
            <a:bgClr>
              <a:schemeClr val="bg1"/>
            </a:bgClr>
          </a:pattFill>
          <a:ln w="38100">
            <a:solidFill>
              <a:srgbClr val="66FF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  <a:t>Презентация краткосрочного проекта </a:t>
            </a:r>
            <a:r>
              <a:rPr lang="ru-RU" sz="5400" b="1" dirty="0">
                <a:solidFill>
                  <a:srgbClr val="00C400"/>
                </a:solidFill>
                <a:latin typeface="Monotype Corsiva" pitchFamily="66" charset="0"/>
              </a:rPr>
              <a:t>«Огород на окне»</a:t>
            </a:r>
            <a:br>
              <a:rPr lang="ru-RU" sz="5400" b="1" dirty="0">
                <a:solidFill>
                  <a:srgbClr val="00C400"/>
                </a:solidFill>
                <a:latin typeface="Monotype Corsiva" pitchFamily="66" charset="0"/>
              </a:rPr>
            </a:br>
            <a:r>
              <a:rPr lang="ru-RU" sz="4000" b="1" dirty="0">
                <a:solidFill>
                  <a:srgbClr val="800000"/>
                </a:solidFill>
                <a:latin typeface="Monotype Corsiva" pitchFamily="66" charset="0"/>
              </a:rPr>
              <a:t>в подготовительной группе  «Радуга»</a:t>
            </a:r>
          </a:p>
        </p:txBody>
      </p:sp>
    </p:spTree>
    <p:extLst>
      <p:ext uri="{BB962C8B-B14F-4D97-AF65-F5344CB8AC3E}">
        <p14:creationId xmlns:p14="http://schemas.microsoft.com/office/powerpoint/2010/main" val="23612113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56880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ru-RU" sz="4800" b="1" i="1" dirty="0">
                <a:solidFill>
                  <a:srgbClr val="FF0000"/>
                </a:solidFill>
              </a:rPr>
              <a:t>О проекте </a:t>
            </a:r>
            <a:br>
              <a:rPr lang="ru-RU" sz="4800" b="1" i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000000"/>
                </a:solidFill>
              </a:rPr>
              <a:t>Вид проекта</a:t>
            </a:r>
            <a:r>
              <a:rPr lang="ru-RU" sz="2800" dirty="0">
                <a:solidFill>
                  <a:srgbClr val="000000"/>
                </a:solidFill>
              </a:rPr>
              <a:t>: познавательно-исследовательский</a:t>
            </a:r>
            <a:br>
              <a:rPr lang="ru-RU" sz="2800" dirty="0">
                <a:solidFill>
                  <a:srgbClr val="000000"/>
                </a:solidFill>
              </a:rPr>
            </a:br>
            <a:r>
              <a:rPr lang="ru-RU" sz="2800" b="1" dirty="0">
                <a:solidFill>
                  <a:srgbClr val="000000"/>
                </a:solidFill>
              </a:rPr>
              <a:t>Участники проекта:</a:t>
            </a:r>
            <a:r>
              <a:rPr lang="ru-RU" sz="2800" dirty="0">
                <a:solidFill>
                  <a:srgbClr val="000000"/>
                </a:solidFill>
              </a:rPr>
              <a:t> дети подготовительной группы, родители воспитанников, воспитатель группы</a:t>
            </a:r>
            <a:br>
              <a:rPr lang="ru-RU" sz="2800" dirty="0">
                <a:solidFill>
                  <a:srgbClr val="000000"/>
                </a:solidFill>
              </a:rPr>
            </a:br>
            <a:r>
              <a:rPr lang="ru-RU" sz="2800" b="1" dirty="0">
                <a:solidFill>
                  <a:srgbClr val="000000"/>
                </a:solidFill>
              </a:rPr>
              <a:t>Срок реализации проекта:</a:t>
            </a:r>
            <a:r>
              <a:rPr lang="ru-RU" sz="2800" dirty="0">
                <a:solidFill>
                  <a:srgbClr val="000000"/>
                </a:solidFill>
              </a:rPr>
              <a:t> краткосрочный</a:t>
            </a:r>
            <a:br>
              <a:rPr lang="ru-RU" sz="2800" dirty="0">
                <a:solidFill>
                  <a:srgbClr val="000000"/>
                </a:solidFill>
              </a:rPr>
            </a:br>
            <a:r>
              <a:rPr lang="ru-RU" sz="2800" b="1" dirty="0">
                <a:solidFill>
                  <a:srgbClr val="000000"/>
                </a:solidFill>
              </a:rPr>
              <a:t>Формы работы:</a:t>
            </a:r>
            <a:r>
              <a:rPr lang="ru-RU" sz="2800" dirty="0">
                <a:solidFill>
                  <a:srgbClr val="000000"/>
                </a:solidFill>
              </a:rPr>
              <a:t> игровая, познавательная, продуктивная, работа с родителями</a:t>
            </a:r>
            <a:br>
              <a:rPr lang="ru-RU" sz="2800" dirty="0">
                <a:solidFill>
                  <a:srgbClr val="000000"/>
                </a:solidFill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605506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89925" cy="5688013"/>
          </a:xfrm>
        </p:spPr>
        <p:txBody>
          <a:bodyPr/>
          <a:lstStyle/>
          <a:p>
            <a:pPr eaLnBrk="1" hangingPunct="1"/>
            <a:r>
              <a:rPr lang="ru-RU" sz="3600" b="1" i="1" dirty="0">
                <a:solidFill>
                  <a:srgbClr val="FF0000"/>
                </a:solidFill>
              </a:rPr>
              <a:t>Актуальность проекта:</a:t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1800" dirty="0"/>
              <a:t>С самого рождения ребенок является первооткрывателем, исследователем того мира, который его окружает. А особенно ребенок – дошкольник.   Китайская пословица гласит: «Расскажи – и я забуду, покажи – и я запомню, дай попробовать и я пойму». Так и ребенок усваивает все прочно и надолго, когда слышит, видит и делает сам.</a:t>
            </a:r>
            <a:r>
              <a:rPr lang="ru-RU" sz="1800" b="1" dirty="0"/>
              <a:t>  </a:t>
            </a:r>
            <a:br>
              <a:rPr lang="ru-RU" sz="1800" dirty="0"/>
            </a:br>
            <a:r>
              <a:rPr lang="ru-RU" sz="1800" dirty="0"/>
              <a:t>Дети  дошкольного возраста в недостаточной степени имеют представления о растениях, о условиях необходимых для их роста .  </a:t>
            </a:r>
            <a:br>
              <a:rPr lang="ru-RU" sz="1800" dirty="0"/>
            </a:br>
            <a:r>
              <a:rPr lang="ru-RU" sz="1800" dirty="0"/>
              <a:t>Проект направлен на расширение и обобщение знаний о культурных огородных растениях. Научившись понимать состояние растений, ребенок будет видеть в зеленом ростке особое живое существо, жизнь которого целиком зависит от того, получает он уход или нет.</a:t>
            </a:r>
            <a:br>
              <a:rPr lang="ru-RU" sz="1800" dirty="0"/>
            </a:br>
            <a:r>
              <a:rPr lang="ru-RU" sz="1800" dirty="0"/>
              <a:t>Таким образом, решаются задачи познавательно-исследовательского, социально-личностного, эстетического развития ребенка. Дети любят действовать. Приобщение к посильному труду по уходу за растениями – это развитие таких качеств, как ответственность за выполнение поручения, за полученный результат, обязательность, целеустремленность. </a:t>
            </a:r>
            <a:br>
              <a:rPr lang="ru-RU" sz="1800" dirty="0"/>
            </a:b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128081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403648" y="1052736"/>
            <a:ext cx="6552728" cy="864096"/>
          </a:xfrm>
          <a:solidFill>
            <a:srgbClr val="FFFFCC"/>
          </a:solidFill>
          <a:ln w="38100">
            <a:solidFill>
              <a:srgbClr val="FFCC66"/>
            </a:solidFill>
          </a:ln>
        </p:spPr>
        <p:txBody>
          <a:bodyPr/>
          <a:lstStyle/>
          <a:p>
            <a:pPr eaLnBrk="1" hangingPunct="1"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ru-RU" sz="3600" b="1" i="1" dirty="0">
                <a:solidFill>
                  <a:srgbClr val="FF0000"/>
                </a:solidFill>
              </a:rPr>
              <a:t>Цель проекта:</a:t>
            </a:r>
            <a:br>
              <a:rPr lang="ru-RU" sz="3600" b="1" i="1" dirty="0">
                <a:solidFill>
                  <a:srgbClr val="FF0000"/>
                </a:solidFill>
              </a:rPr>
            </a:br>
            <a:br>
              <a:rPr lang="ru-RU" sz="2800" dirty="0">
                <a:solidFill>
                  <a:srgbClr val="FF0000"/>
                </a:solidFill>
              </a:rPr>
            </a:br>
            <a:r>
              <a:rPr lang="ru-RU" sz="2000" dirty="0"/>
              <a:t>создание условий для познавательно-исследовательской деятельности с детьми по экологическому воспитанию.</a:t>
            </a:r>
            <a:br>
              <a:rPr lang="ru-RU" sz="2000" dirty="0"/>
            </a:br>
            <a:r>
              <a:rPr lang="ru-RU" sz="2400" b="1" i="1" dirty="0">
                <a:solidFill>
                  <a:srgbClr val="FF0000"/>
                </a:solidFill>
              </a:rPr>
              <a:t>Задачи проекта:</a:t>
            </a:r>
            <a:br>
              <a:rPr lang="ru-RU" sz="2400" dirty="0">
                <a:solidFill>
                  <a:srgbClr val="FF0000"/>
                </a:solidFill>
              </a:rPr>
            </a:b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259632" y="2348880"/>
            <a:ext cx="67687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/>
              <a:t>1. Обобщить и расширить знания дошкольников о том, как ухаживать за растениями в комнатных условиях.</a:t>
            </a:r>
            <a:br>
              <a:rPr lang="ru-RU" dirty="0"/>
            </a:br>
            <a:r>
              <a:rPr lang="ru-RU" dirty="0"/>
              <a:t>2. Сформировать у детей понятие о тесной взаимосвязи природы и человека: человек выращивает и ухаживает за растениями, растения вырастают, радуют человека своей красотой, кормят своими  плодами.</a:t>
            </a:r>
            <a:br>
              <a:rPr lang="ru-RU" dirty="0"/>
            </a:br>
            <a:r>
              <a:rPr lang="ru-RU" dirty="0"/>
              <a:t>3. Обобщать представление детей о необходимости света, тепла, влаги почвы для роста растений.</a:t>
            </a:r>
            <a:br>
              <a:rPr lang="ru-RU" dirty="0"/>
            </a:br>
            <a:r>
              <a:rPr lang="ru-RU" dirty="0"/>
              <a:t>4. Развивать познавательные и творческие способности детей.</a:t>
            </a:r>
            <a:br>
              <a:rPr lang="ru-RU" dirty="0"/>
            </a:br>
            <a:r>
              <a:rPr lang="ru-RU" dirty="0"/>
              <a:t>5. Формировать осознанно-правильное отношение к природным явлениям и объектам.</a:t>
            </a:r>
            <a:br>
              <a:rPr lang="ru-RU" dirty="0"/>
            </a:br>
            <a:r>
              <a:rPr lang="ru-RU" dirty="0"/>
              <a:t>6. Воспитывать бережное отношение к своему труду, и труду взрослого. </a:t>
            </a:r>
            <a:br>
              <a:rPr lang="ru-RU" dirty="0"/>
            </a:br>
            <a:r>
              <a:rPr lang="ru-RU" dirty="0"/>
              <a:t>7. Привлечь родителей к активному сотворчеству во время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2340900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3"/>
          <p:cNvSpPr>
            <a:spLocks noGrp="1"/>
          </p:cNvSpPr>
          <p:nvPr>
            <p:ph type="title"/>
          </p:nvPr>
        </p:nvSpPr>
        <p:spPr>
          <a:xfrm>
            <a:off x="457200" y="620713"/>
            <a:ext cx="8229600" cy="1223962"/>
          </a:xfrm>
        </p:spPr>
        <p:txBody>
          <a:bodyPr/>
          <a:lstStyle/>
          <a:p>
            <a:r>
              <a:rPr lang="ru-RU" sz="3600" b="1" i="1" dirty="0">
                <a:solidFill>
                  <a:srgbClr val="FF0000"/>
                </a:solidFill>
              </a:rPr>
              <a:t>Предполагаемый результат</a:t>
            </a:r>
            <a:br>
              <a:rPr lang="ru-RU" sz="3600" b="1" i="1" dirty="0">
                <a:solidFill>
                  <a:srgbClr val="FF0000"/>
                </a:solidFill>
              </a:rPr>
            </a:br>
            <a:r>
              <a:rPr lang="ru-RU" sz="3600" b="1" i="1" dirty="0">
                <a:solidFill>
                  <a:srgbClr val="FF0000"/>
                </a:solidFill>
              </a:rPr>
              <a:t> проекта: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9219" name="Объект 4"/>
          <p:cNvSpPr>
            <a:spLocks noGrp="1"/>
          </p:cNvSpPr>
          <p:nvPr>
            <p:ph idx="1"/>
          </p:nvPr>
        </p:nvSpPr>
        <p:spPr>
          <a:xfrm>
            <a:off x="683568" y="1988840"/>
            <a:ext cx="7633271" cy="4137149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None/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en-US" sz="2000" dirty="0"/>
              <a:t>1.</a:t>
            </a:r>
            <a:r>
              <a:rPr lang="ru-RU" sz="2000" dirty="0"/>
              <a:t>Дети научатся ухаживать за растениями и познакомятся с условиями их содержания, будут учиться подмечать красоту растительного мира.</a:t>
            </a:r>
            <a:br>
              <a:rPr lang="ru-RU" sz="2000" dirty="0"/>
            </a:br>
            <a:r>
              <a:rPr lang="ru-RU" sz="2000" dirty="0"/>
              <a:t>2. У детей сформируются знания о росте растений в комнатных условиях.</a:t>
            </a:r>
            <a:br>
              <a:rPr lang="ru-RU" sz="2000" dirty="0"/>
            </a:br>
            <a:r>
              <a:rPr lang="ru-RU" sz="2000" dirty="0"/>
              <a:t>3. С помощью исследовательской работы дети должны будут выявить многообразие и разнообразие посевного материала.                               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240" y="5564194"/>
            <a:ext cx="1007600" cy="1033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90507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5"/>
          <p:cNvSpPr>
            <a:spLocks noGrp="1"/>
          </p:cNvSpPr>
          <p:nvPr>
            <p:ph type="title"/>
          </p:nvPr>
        </p:nvSpPr>
        <p:spPr>
          <a:xfrm>
            <a:off x="1331640" y="980728"/>
            <a:ext cx="6984776" cy="1008112"/>
          </a:xfrm>
        </p:spPr>
        <p:txBody>
          <a:bodyPr/>
          <a:lstStyle/>
          <a:p>
            <a:pPr marL="514350" indent="-514350" algn="l" eaLnBrk="1" fontAlgn="auto" hangingPunct="1">
              <a:spcAft>
                <a:spcPts val="0"/>
              </a:spcAft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en-US" sz="1600" b="1" i="1" dirty="0">
                <a:solidFill>
                  <a:srgbClr val="FF0000"/>
                </a:solidFill>
              </a:rPr>
              <a:t>                                       </a:t>
            </a: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r>
              <a:rPr lang="en-US" sz="1600" b="1" i="1" dirty="0">
                <a:solidFill>
                  <a:srgbClr val="FF0000"/>
                </a:solidFill>
              </a:rPr>
              <a:t>                          </a:t>
            </a: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600" b="1" i="1" dirty="0">
                <a:solidFill>
                  <a:srgbClr val="FF0000"/>
                </a:solidFill>
              </a:rPr>
            </a:br>
            <a:r>
              <a:rPr lang="en-US" sz="1600" b="1" i="1" dirty="0">
                <a:solidFill>
                  <a:srgbClr val="FF0000"/>
                </a:solidFill>
              </a:rPr>
              <a:t>                           </a:t>
            </a:r>
            <a:br>
              <a:rPr lang="en-US" sz="1600" b="1" i="1" dirty="0">
                <a:solidFill>
                  <a:srgbClr val="FF0000"/>
                </a:solidFill>
              </a:rPr>
            </a:br>
            <a:r>
              <a:rPr lang="en-US" sz="1600" b="1" i="1" dirty="0">
                <a:solidFill>
                  <a:srgbClr val="FF0000"/>
                </a:solidFill>
              </a:rPr>
              <a:t>         </a:t>
            </a:r>
            <a:br>
              <a:rPr lang="en-US" sz="1600" b="1" i="1" dirty="0">
                <a:solidFill>
                  <a:srgbClr val="FF0000"/>
                </a:solidFill>
              </a:rPr>
            </a:br>
            <a:r>
              <a:rPr lang="en-US" sz="1600" b="1" i="1" dirty="0">
                <a:solidFill>
                  <a:srgbClr val="FF0000"/>
                </a:solidFill>
              </a:rPr>
              <a:t>                             </a:t>
            </a:r>
            <a:r>
              <a:rPr lang="ru-RU" sz="1600" b="1" i="1" dirty="0">
                <a:solidFill>
                  <a:srgbClr val="FF0000"/>
                </a:solidFill>
              </a:rPr>
              <a:t>1 этап - подготовительный</a:t>
            </a:r>
            <a:br>
              <a:rPr lang="ru-RU" sz="1600" dirty="0">
                <a:solidFill>
                  <a:srgbClr val="FF0000"/>
                </a:solidFill>
              </a:rPr>
            </a:b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400" dirty="0">
                <a:solidFill>
                  <a:schemeClr val="tx1"/>
                </a:solidFill>
              </a:rPr>
              <a:t>1.</a:t>
            </a:r>
            <a:r>
              <a:rPr lang="ru-RU" sz="1400" b="1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Подбор художественной литературы: стихи, загадки, пословицы, поговорки, рассказы, сказки про овощи, экологические сказки.</a:t>
            </a:r>
            <a:r>
              <a:rPr lang="ru-RU" sz="1400" i="1" dirty="0">
                <a:solidFill>
                  <a:srgbClr val="000000"/>
                </a:solidFill>
                <a:cs typeface="Times New Roman" pitchFamily="16" charset="0"/>
              </a:rPr>
              <a:t> </a:t>
            </a:r>
            <a:br>
              <a:rPr lang="ru-RU" sz="1400" i="1" dirty="0">
                <a:solidFill>
                  <a:srgbClr val="000000"/>
                </a:solidFill>
                <a:cs typeface="Times New Roman" pitchFamily="16" charset="0"/>
              </a:rPr>
            </a:b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2.  Подбор дидактических игр и наглядного материала по теме проекта.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3.  Беседа с родителями «Участвуем в проекте «Огород на окне». 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4.  Подготовка огорода на окне.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br>
              <a:rPr lang="ru-RU" sz="14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1400" dirty="0">
                <a:solidFill>
                  <a:schemeClr val="accent3">
                    <a:lumMod val="50000"/>
                  </a:schemeClr>
                </a:solidFill>
              </a:rPr>
              <a:t>                                                   </a:t>
            </a:r>
            <a:br>
              <a:rPr lang="en-US" sz="140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1400" dirty="0">
                <a:solidFill>
                  <a:schemeClr val="accent3">
                    <a:lumMod val="50000"/>
                  </a:schemeClr>
                </a:solidFill>
              </a:rPr>
              <a:t>                                        </a:t>
            </a:r>
            <a:r>
              <a:rPr lang="ru-RU" sz="1600" b="1" i="1" dirty="0">
                <a:solidFill>
                  <a:srgbClr val="FF0000"/>
                </a:solidFill>
              </a:rPr>
              <a:t>2 этап – основной</a:t>
            </a:r>
            <a:br>
              <a:rPr lang="en-US" sz="1600" b="1" i="1" dirty="0">
                <a:solidFill>
                  <a:srgbClr val="FF0000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1.</a:t>
            </a:r>
            <a:r>
              <a:rPr lang="ru-RU" sz="1400" dirty="0">
                <a:solidFill>
                  <a:srgbClr val="000000"/>
                </a:solidFill>
              </a:rPr>
              <a:t>Рассматривание иллюстраций.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2.</a:t>
            </a:r>
            <a:r>
              <a:rPr lang="ru-RU" sz="1400" dirty="0">
                <a:solidFill>
                  <a:srgbClr val="000000"/>
                </a:solidFill>
              </a:rPr>
              <a:t>Посадка овощей.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3.</a:t>
            </a:r>
            <a:r>
              <a:rPr lang="ru-RU" sz="1400" dirty="0">
                <a:solidFill>
                  <a:srgbClr val="000000"/>
                </a:solidFill>
              </a:rPr>
              <a:t>Занятия.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4.</a:t>
            </a:r>
            <a:r>
              <a:rPr lang="ru-RU" sz="1400" dirty="0">
                <a:solidFill>
                  <a:srgbClr val="000000"/>
                </a:solidFill>
              </a:rPr>
              <a:t>Загадывание загадок.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5.</a:t>
            </a:r>
            <a:r>
              <a:rPr lang="ru-RU" sz="1400" dirty="0">
                <a:solidFill>
                  <a:srgbClr val="000000"/>
                </a:solidFill>
              </a:rPr>
              <a:t>Викторина.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6.</a:t>
            </a:r>
            <a:r>
              <a:rPr lang="ru-RU" sz="1400" dirty="0">
                <a:solidFill>
                  <a:srgbClr val="000000"/>
                </a:solidFill>
              </a:rPr>
              <a:t>Наблюдение за ростом растений.</a:t>
            </a:r>
            <a:br>
              <a:rPr lang="ru-RU" sz="1400" dirty="0">
                <a:solidFill>
                  <a:srgbClr val="000000"/>
                </a:solidFill>
              </a:rPr>
            </a:br>
            <a:r>
              <a:rPr lang="en-US" sz="1400" dirty="0">
                <a:solidFill>
                  <a:srgbClr val="000000"/>
                </a:solidFill>
              </a:rPr>
              <a:t>7.</a:t>
            </a:r>
            <a:r>
              <a:rPr lang="ru-RU" sz="1400" dirty="0">
                <a:solidFill>
                  <a:srgbClr val="000000"/>
                </a:solidFill>
              </a:rPr>
              <a:t>Исследовательская  и практическая деятельность.</a:t>
            </a:r>
            <a:br>
              <a:rPr lang="en-US" sz="1400" dirty="0">
                <a:solidFill>
                  <a:srgbClr val="000000"/>
                </a:solidFill>
              </a:rPr>
            </a:br>
            <a:br>
              <a:rPr lang="ru-RU" sz="1400" dirty="0"/>
            </a:br>
            <a:r>
              <a:rPr lang="en-US" sz="1600" dirty="0"/>
              <a:t>                                  </a:t>
            </a:r>
            <a:r>
              <a:rPr lang="ru-RU" sz="1600" b="1" i="1" dirty="0">
                <a:solidFill>
                  <a:srgbClr val="FF0000"/>
                </a:solidFill>
              </a:rPr>
              <a:t>3   этап – заключительный </a:t>
            </a:r>
            <a:br>
              <a:rPr lang="en-US" sz="1600" b="1" i="1" dirty="0">
                <a:solidFill>
                  <a:srgbClr val="FF0000"/>
                </a:solidFill>
              </a:rPr>
            </a:br>
            <a:br>
              <a:rPr lang="en-US" sz="1400" b="1" i="1" dirty="0">
                <a:solidFill>
                  <a:srgbClr val="FF0000"/>
                </a:solidFill>
              </a:rPr>
            </a:br>
            <a:r>
              <a:rPr lang="en-US" sz="1400" dirty="0">
                <a:solidFill>
                  <a:schemeClr val="tx1"/>
                </a:solidFill>
              </a:rPr>
              <a:t>1.</a:t>
            </a: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Фотоотчет.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r>
              <a:rPr lang="en-US" sz="1400" dirty="0">
                <a:solidFill>
                  <a:srgbClr val="000000"/>
                </a:solidFill>
                <a:cs typeface="Times New Roman" pitchFamily="16" charset="0"/>
              </a:rPr>
              <a:t>2.</a:t>
            </a: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Консультации.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r>
              <a:rPr lang="en-US" sz="1400" dirty="0">
                <a:solidFill>
                  <a:srgbClr val="000000"/>
                </a:solidFill>
                <a:cs typeface="Times New Roman" pitchFamily="16" charset="0"/>
              </a:rPr>
              <a:t>3.</a:t>
            </a:r>
            <a:r>
              <a:rPr lang="ru-RU" sz="1400" dirty="0">
                <a:solidFill>
                  <a:srgbClr val="000000"/>
                </a:solidFill>
                <a:cs typeface="Times New Roman" pitchFamily="16" charset="0"/>
              </a:rPr>
              <a:t>Проведение игры « Что ? где? когда?»</a:t>
            </a:r>
            <a:br>
              <a:rPr lang="ru-RU" sz="1400" dirty="0">
                <a:solidFill>
                  <a:srgbClr val="000000"/>
                </a:solidFill>
                <a:cs typeface="Times New Roman" pitchFamily="16" charset="0"/>
              </a:rPr>
            </a:br>
            <a:endParaRPr lang="ru-RU" sz="1400" b="1" i="1" dirty="0"/>
          </a:p>
        </p:txBody>
      </p:sp>
    </p:spTree>
    <p:extLst>
      <p:ext uri="{BB962C8B-B14F-4D97-AF65-F5344CB8AC3E}">
        <p14:creationId xmlns:p14="http://schemas.microsoft.com/office/powerpoint/2010/main" val="23578351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755576" y="549275"/>
            <a:ext cx="7272808" cy="1943100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Исследовательская и практическая деятельность по изучению особенностей выращивания культурных насаждений: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посадка растений</a:t>
            </a:r>
            <a:br>
              <a:rPr lang="ru-RU" sz="2000" b="1" i="1" dirty="0">
                <a:solidFill>
                  <a:srgbClr val="002060"/>
                </a:solidFill>
              </a:rPr>
            </a:br>
            <a:endParaRPr lang="ru-RU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003BF8-BEE5-4B4B-8DDA-0AF72DBB98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1988840"/>
            <a:ext cx="5976664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1053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755576" y="549275"/>
            <a:ext cx="7272808" cy="1943100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Исследовательская и практическая деятельность по изучению особенностей выращивания культурных насаждений: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посадка растений</a:t>
            </a:r>
            <a:br>
              <a:rPr lang="ru-RU" sz="2000" b="1" i="1" dirty="0">
                <a:solidFill>
                  <a:srgbClr val="002060"/>
                </a:solidFill>
              </a:rPr>
            </a:br>
            <a:endParaRPr lang="ru-RU" sz="20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35EA0ED-EBB3-45B7-BAEE-7583A95E8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76" y="2080593"/>
            <a:ext cx="3600400" cy="388843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D4E8DE-02E7-42E9-94BB-5C8CA52169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958" y="2099643"/>
            <a:ext cx="4176464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64621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755576" y="549275"/>
            <a:ext cx="7272808" cy="1943100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Исследовательская и практическая деятельность по изучению особенностей выращивания культурных насаждений:</a:t>
            </a:r>
            <a:br>
              <a:rPr lang="ru-RU" sz="2000" b="1" i="1" dirty="0">
                <a:solidFill>
                  <a:srgbClr val="002060"/>
                </a:solidFill>
              </a:rPr>
            </a:br>
            <a:r>
              <a:rPr lang="ru-RU" sz="2000" b="1" i="1" dirty="0">
                <a:solidFill>
                  <a:srgbClr val="002060"/>
                </a:solidFill>
              </a:rPr>
              <a:t>посадка растений</a:t>
            </a:r>
            <a:br>
              <a:rPr lang="ru-RU" sz="2000" b="1" i="1" dirty="0">
                <a:solidFill>
                  <a:srgbClr val="002060"/>
                </a:solidFill>
              </a:rPr>
            </a:br>
            <a:endParaRPr lang="ru-RU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BFCFD9E-3418-4536-B24D-B36E58FDB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2132856"/>
            <a:ext cx="3240360" cy="417586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10AE8A-2AD7-49D8-843F-CBB95F942D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2132856"/>
            <a:ext cx="4032448" cy="417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80866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008062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 поливаем рассаду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06F785D-0744-4BE0-A0DE-6BA0E6C8A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124744"/>
            <a:ext cx="6120680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23231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912E90-A0C4-4E7D-9EED-A96897F04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620688"/>
            <a:ext cx="6480720" cy="543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52037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0756B09-3E6F-4FE7-8CA7-8DB6419F6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052736"/>
            <a:ext cx="676875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0779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008062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Оформление огорода на окне</a:t>
            </a:r>
            <a:br>
              <a:rPr lang="ru-RU" sz="2000" b="1" i="1" dirty="0">
                <a:solidFill>
                  <a:srgbClr val="002060"/>
                </a:solidFill>
              </a:rPr>
            </a:b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8E8064-4A7D-4335-89BC-C6682E5D5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24744"/>
            <a:ext cx="6192688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2833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5F0A3DC-473D-422B-97AD-6FEF59A8A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886564"/>
            <a:ext cx="7200800" cy="484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38898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008062"/>
          </a:xfrm>
        </p:spPr>
        <p:txBody>
          <a:bodyPr/>
          <a:lstStyle/>
          <a:p>
            <a:r>
              <a:rPr lang="ru-RU" sz="2000" b="1" i="1" dirty="0">
                <a:solidFill>
                  <a:srgbClr val="002060"/>
                </a:solidFill>
              </a:rPr>
              <a:t>Оформление огорода на окне</a:t>
            </a:r>
            <a:br>
              <a:rPr lang="ru-RU" sz="2000" b="1" i="1" dirty="0">
                <a:solidFill>
                  <a:srgbClr val="002060"/>
                </a:solidFill>
              </a:rPr>
            </a:b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A03CBD8-B1ED-4C93-8E1C-3BC6857784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052736"/>
            <a:ext cx="6858000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569176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457200" y="404813"/>
            <a:ext cx="8229600" cy="1008062"/>
          </a:xfrm>
        </p:spPr>
        <p:txBody>
          <a:bodyPr/>
          <a:lstStyle/>
          <a:p>
            <a:r>
              <a:rPr lang="ru-RU" sz="2800" b="1" i="1" dirty="0">
                <a:solidFill>
                  <a:srgbClr val="0070C0"/>
                </a:solidFill>
              </a:rPr>
              <a:t>Дневник наблюдения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DFBF71-BF0C-4452-81A8-0B3254362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173" y="1544649"/>
            <a:ext cx="3789040" cy="43923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5F5698-3C0E-48B7-949D-AFB85EFB0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1676424"/>
            <a:ext cx="2537520" cy="412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315497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 rot="10800000" flipV="1">
            <a:off x="1547664" y="1772816"/>
            <a:ext cx="6048672" cy="864096"/>
          </a:xfrm>
        </p:spPr>
        <p:txBody>
          <a:bodyPr/>
          <a:lstStyle/>
          <a:p>
            <a:r>
              <a:rPr lang="ru-RU" sz="3600" b="1" i="1" dirty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br>
              <a:rPr lang="ru-RU" sz="3600" b="1" i="1" dirty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endParaRPr lang="ru-RU" sz="3600" b="1" i="1" dirty="0">
              <a:solidFill>
                <a:srgbClr val="0070C0"/>
              </a:solidFill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3059832" y="3861048"/>
            <a:ext cx="2808312" cy="2376264"/>
          </a:xfrm>
        </p:spPr>
        <p:txBody>
          <a:bodyPr/>
          <a:lstStyle/>
          <a:p>
            <a:endParaRPr lang="ru-RU" sz="2000" dirty="0"/>
          </a:p>
        </p:txBody>
      </p:sp>
      <p:pic>
        <p:nvPicPr>
          <p:cNvPr id="6" name="Picture 2" descr="C:\Documents and Settings\User\Рабочий стол\рисуем\_________________5661cee9e9fc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771800" y="2564904"/>
            <a:ext cx="3705190" cy="37051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79680402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9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3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4_День Победы_06">
  <a:themeElements>
    <a:clrScheme name="День Победы_06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День Победы_06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День Победы_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День Победы_06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День Победы_06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734</TotalTime>
  <Words>119</Words>
  <Application>Microsoft Office PowerPoint</Application>
  <PresentationFormat>Экран (4:3)</PresentationFormat>
  <Paragraphs>22</Paragraphs>
  <Slides>17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17</vt:i4>
      </vt:variant>
    </vt:vector>
  </HeadingPairs>
  <TitlesOfParts>
    <vt:vector size="29" baseType="lpstr">
      <vt:lpstr>Arial</vt:lpstr>
      <vt:lpstr>Calibri</vt:lpstr>
      <vt:lpstr>Monotype Corsiva</vt:lpstr>
      <vt:lpstr>Times New Roman</vt:lpstr>
      <vt:lpstr>Тема Office</vt:lpstr>
      <vt:lpstr>День Победы_06</vt:lpstr>
      <vt:lpstr>2_День Победы_06</vt:lpstr>
      <vt:lpstr>3_День Победы_06</vt:lpstr>
      <vt:lpstr>7_День Победы_06</vt:lpstr>
      <vt:lpstr>9_День Победы_06</vt:lpstr>
      <vt:lpstr>13_День Победы_06</vt:lpstr>
      <vt:lpstr>14_День Победы_06</vt:lpstr>
      <vt:lpstr>Презентация краткосрочного проекта «Огород на окне» в подготовительной группе  «Радуга»</vt:lpstr>
      <vt:lpstr>О проекте  Вид проекта: познавательно-исследовательский Участники проекта: дети подготовительной группы, родители воспитанников, воспитатель группы Срок реализации проекта: краткосрочный Формы работы: игровая, познавательная, продуктивная, работа с родителями </vt:lpstr>
      <vt:lpstr>Актуальность проекта: С самого рождения ребенок является первооткрывателем, исследователем того мира, который его окружает. А особенно ребенок – дошкольник.   Китайская пословица гласит: «Расскажи – и я забуду, покажи – и я запомню, дай попробовать и я пойму». Так и ребенок усваивает все прочно и надолго, когда слышит, видит и делает сам.   Дети  дошкольного возраста в недостаточной степени имеют представления о растениях, о условиях необходимых для их роста .   Проект направлен на расширение и обобщение знаний о культурных огородных растениях. Научившись понимать состояние растений, ребенок будет видеть в зеленом ростке особое живое существо, жизнь которого целиком зависит от того, получает он уход или нет. Таким образом, решаются задачи познавательно-исследовательского, социально-личностного, эстетического развития ребенка. Дети любят действовать. Приобщение к посильному труду по уходу за растениями – это развитие таких качеств, как ответственность за выполнение поручения, за полученный результат, обязательность, целеустремленность.  </vt:lpstr>
      <vt:lpstr>Цель проекта:  создание условий для познавательно-исследовательской деятельности с детьми по экологическому воспитанию. Задачи проекта: </vt:lpstr>
      <vt:lpstr>Предполагаемый результат  проекта:</vt:lpstr>
      <vt:lpstr>                                                                                                                                              1 этап - подготовительный  1. Подбор художественной литературы: стихи, загадки, пословицы, поговорки, рассказы, сказки про овощи, экологические сказки.  2.  Подбор дидактических игр и наглядного материала по теме проекта. 3.  Беседа с родителями «Участвуем в проекте «Огород на окне».  4.  Подготовка огорода на окне.                                                                                              2 этап – основной 1.Рассматривание иллюстраций. 2.Посадка овощей. 3.Занятия. 4.Загадывание загадок. 5.Викторина. 6.Наблюдение за ростом растений. 7.Исследовательская  и практическая деятельность.                                    3   этап – заключительный   1.Фотоотчет. 2.Консультации. 3.Проведение игры « Что ? где? когда?» </vt:lpstr>
      <vt:lpstr>Исследовательская и практическая деятельность по изучению особенностей выращивания культурных насаждений: посадка растений </vt:lpstr>
      <vt:lpstr>Исследовательская и практическая деятельность по изучению особенностей выращивания культурных насаждений: посадка растений </vt:lpstr>
      <vt:lpstr>Исследовательская и практическая деятельность по изучению особенностей выращивания культурных насаждений: посадка растений </vt:lpstr>
      <vt:lpstr> поливаем рассаду</vt:lpstr>
      <vt:lpstr>Презентация PowerPoint</vt:lpstr>
      <vt:lpstr>Презентация PowerPoint</vt:lpstr>
      <vt:lpstr>Оформление огорода на окне </vt:lpstr>
      <vt:lpstr>Презентация PowerPoint</vt:lpstr>
      <vt:lpstr>Оформление огорода на окне </vt:lpstr>
      <vt:lpstr>Дневник наблюдения</vt:lpstr>
      <vt:lpstr>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краткосрочного проекта «Огород на окне» во второй младшей группе  «Золотой ключик»</dc:title>
  <dc:creator>Елена</dc:creator>
  <cp:lastModifiedBy>Пользователь</cp:lastModifiedBy>
  <cp:revision>71</cp:revision>
  <dcterms:created xsi:type="dcterms:W3CDTF">2015-05-10T03:57:01Z</dcterms:created>
  <dcterms:modified xsi:type="dcterms:W3CDTF">2026-02-16T08:29:18Z</dcterms:modified>
</cp:coreProperties>
</file>