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59" r:id="rId3"/>
    <p:sldId id="284" r:id="rId4"/>
    <p:sldId id="258" r:id="rId5"/>
    <p:sldId id="288" r:id="rId6"/>
    <p:sldId id="278" r:id="rId7"/>
    <p:sldId id="279" r:id="rId8"/>
    <p:sldId id="277" r:id="rId9"/>
    <p:sldId id="294" r:id="rId10"/>
    <p:sldId id="286" r:id="rId11"/>
    <p:sldId id="285" r:id="rId12"/>
    <p:sldId id="287" r:id="rId13"/>
    <p:sldId id="289" r:id="rId14"/>
    <p:sldId id="290" r:id="rId15"/>
    <p:sldId id="291" r:id="rId16"/>
    <p:sldId id="29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2322"/>
    <a:srgbClr val="461B1A"/>
    <a:srgbClr val="005426"/>
    <a:srgbClr val="005EA4"/>
    <a:srgbClr val="742C2A"/>
    <a:srgbClr val="5F2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79" autoAdjust="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A6DFE-BE43-484C-A4A3-A56E7F675AF8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C025E-DF4E-4E87-AA5E-1329C5456A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376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C025E-DF4E-4E87-AA5E-1329C5456AA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14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986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744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829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69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715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39711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90981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65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727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8AB7EDE-F16B-410B-9BEF-15A69BB5FF27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B92F671-B44D-405A-A1CE-E5D836152F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387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1600" y="1196752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 по познавательному развитию</a:t>
            </a:r>
            <a:endParaRPr lang="en-US" sz="36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6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«Мой подарок Маме»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84540" y="4307480"/>
            <a:ext cx="26080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Подготовили</a:t>
            </a:r>
          </a:p>
          <a:p>
            <a:r>
              <a:rPr lang="ru-RU" sz="1600" b="1" dirty="0"/>
              <a:t>Воспитатели: Нургазизова Л.З., Крюковских С.М.</a:t>
            </a:r>
          </a:p>
          <a:p>
            <a:endParaRPr lang="ru-RU" sz="1600" b="1" dirty="0">
              <a:solidFill>
                <a:srgbClr val="5C232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2877" y="5320847"/>
            <a:ext cx="83582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rgbClr val="5C232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0800000" flipV="1">
            <a:off x="499995" y="188640"/>
            <a:ext cx="8232565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dirty="0">
                <a:solidFill>
                  <a:srgbClr val="7030A0"/>
                </a:solidFill>
              </a:rPr>
              <a:t>Государственное бюджетное дошкольное образовательное учреждение </a:t>
            </a:r>
          </a:p>
          <a:p>
            <a:pPr algn="ctr"/>
            <a:r>
              <a:rPr lang="ru-RU" sz="1600" dirty="0">
                <a:solidFill>
                  <a:srgbClr val="7030A0"/>
                </a:solidFill>
              </a:rPr>
              <a:t>детский сад №53 Колпинского района Санкт-Петербурга</a:t>
            </a: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Цель:</a:t>
            </a:r>
            <a:r>
              <a:rPr lang="ru-RU" sz="1600" dirty="0"/>
              <a:t> уточнить и систематизировать знания детей о фиалках; развивать познавательную активность дошкольников и воспитывать бережное отношение к комнатным растениям через исследовательскую деятельность, выращивание фиалку из листа в группе детского сада.</a:t>
            </a:r>
          </a:p>
          <a:p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124744"/>
            <a:ext cx="864095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Задачи:</a:t>
            </a:r>
            <a:endParaRPr lang="ru-RU" sz="1600" dirty="0"/>
          </a:p>
          <a:p>
            <a:r>
              <a:rPr lang="ru-RU" sz="1600" dirty="0"/>
              <a:t>Обучающие:</a:t>
            </a:r>
          </a:p>
          <a:p>
            <a:r>
              <a:rPr lang="ru-RU" sz="1600" dirty="0"/>
              <a:t>-способствовать расширению знаний детей о фиалке и ее значимости в жизни человека;</a:t>
            </a:r>
          </a:p>
          <a:p>
            <a:r>
              <a:rPr lang="ru-RU" sz="1600" dirty="0"/>
              <a:t>- продолжить знакомство детей со строением растения, особенностью и назначением его частей.</a:t>
            </a:r>
          </a:p>
          <a:p>
            <a:r>
              <a:rPr lang="ru-RU" sz="1600" dirty="0"/>
              <a:t>Развивающие:</a:t>
            </a:r>
          </a:p>
          <a:p>
            <a:r>
              <a:rPr lang="ru-RU" sz="1600" dirty="0"/>
              <a:t>-развивать практические навыки ухода за фиалкой;</a:t>
            </a:r>
          </a:p>
          <a:p>
            <a:r>
              <a:rPr lang="ru-RU" sz="1600" dirty="0"/>
              <a:t>-развивать познавательный интерес и исследовательские навыки (умение сравнивать, анализировать, делать выводы);</a:t>
            </a:r>
          </a:p>
          <a:p>
            <a:r>
              <a:rPr lang="ru-RU" sz="1600" dirty="0"/>
              <a:t>-развивать связную речь, активизировать словарный запас дошкольников;</a:t>
            </a:r>
          </a:p>
          <a:p>
            <a:r>
              <a:rPr lang="ru-RU" sz="1600" dirty="0"/>
              <a:t>-развивать психические процессы дошкольников (внимание, память, мышление, воображение);</a:t>
            </a:r>
          </a:p>
          <a:p>
            <a:r>
              <a:rPr lang="ru-RU" sz="1600" dirty="0"/>
              <a:t>- способствовать развитию познавательной активности, воображения, мышления, речи в процессе наблюдения, исследования природных объектов.</a:t>
            </a:r>
          </a:p>
          <a:p>
            <a:r>
              <a:rPr lang="ru-RU" sz="1600" dirty="0"/>
              <a:t>Воспитательные:</a:t>
            </a:r>
          </a:p>
          <a:p>
            <a:r>
              <a:rPr lang="ru-RU" sz="1600" dirty="0"/>
              <a:t>-воспитывать интерес и любовь к фиалке, желание длительно наблюдать и ухаживать за ними, создавать для растений лучшие условия роста и развития;</a:t>
            </a:r>
          </a:p>
          <a:p>
            <a:r>
              <a:rPr lang="ru-RU" sz="1600" dirty="0"/>
              <a:t>-воспитывать бережное отношение и любовь к фиалке, желание за ними ухаживать;</a:t>
            </a:r>
          </a:p>
          <a:p>
            <a:r>
              <a:rPr lang="ru-RU" sz="1600" dirty="0"/>
              <a:t>- воспитывать чувство ответственности за состояние окружающей среды.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6552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cs typeface="Times New Roman" pitchFamily="18" charset="0"/>
              </a:rPr>
              <a:t>ОЖИДАЕМЫЕ РЕЗУЛЬТАТЫ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36712"/>
            <a:ext cx="82809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у воспитанников проявится ярко выраженный интерес к живой природе. Они научаться различать и называть комнатные растения;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воспитанники понимают необходимость бережного и заботливого отношения к природе, основанного на ее нравственно-эстетическом и практическом значении для человека;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освоение норм поведения в природном окружении и соблюдение их в практической деятельности и в быту;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владение воспитанниками информацией: что фиалке необходимо для роста, части растения, чем растения отличаются друг от друга, как состояние растения зависит от ухода человеком;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обогащение словарного запаса детей по данной теме;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приобретение практических навыков;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обогащена развивающая среда в группе;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 активизируются познавательная и творческая активность детей, родителей, повысится компетентность педагогов;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повышение активности участия родителей в педагогическом процессе группы.</a:t>
            </a:r>
          </a:p>
        </p:txBody>
      </p:sp>
    </p:spTree>
    <p:extLst>
      <p:ext uri="{BB962C8B-B14F-4D97-AF65-F5344CB8AC3E}">
        <p14:creationId xmlns:p14="http://schemas.microsoft.com/office/powerpoint/2010/main" val="3326977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71600" y="152400"/>
            <a:ext cx="7715200" cy="61230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Образовательные области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2416630" y="823358"/>
            <a:ext cx="5554697" cy="905872"/>
            <a:chOff x="1625583" y="2811"/>
            <a:chExt cx="5554697" cy="905872"/>
          </a:xfrm>
          <a:scene3d>
            <a:camera prst="orthographicFront"/>
            <a:lightRig rig="flat" dir="t"/>
          </a:scene3d>
        </p:grpSpPr>
        <p:sp>
          <p:nvSpPr>
            <p:cNvPr id="9" name="Пятиугольник 8"/>
            <p:cNvSpPr/>
            <p:nvPr/>
          </p:nvSpPr>
          <p:spPr>
            <a:xfrm rot="10800000">
              <a:off x="1625583" y="2811"/>
              <a:ext cx="5554697" cy="905872"/>
            </a:xfrm>
            <a:prstGeom prst="homePlat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0" name="Пятиугольник 4"/>
            <p:cNvSpPr/>
            <p:nvPr/>
          </p:nvSpPr>
          <p:spPr>
            <a:xfrm rot="21600000">
              <a:off x="1852051" y="2811"/>
              <a:ext cx="5328229" cy="9058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99465" tIns="106680" rIns="199136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1" kern="1200" dirty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Познавательное развитие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2390979" y="4131230"/>
            <a:ext cx="5631964" cy="905960"/>
            <a:chOff x="2068009" y="1233251"/>
            <a:chExt cx="5631964" cy="905960"/>
          </a:xfrm>
          <a:scene3d>
            <a:camera prst="orthographicFront"/>
            <a:lightRig rig="flat" dir="t"/>
          </a:scene3d>
        </p:grpSpPr>
        <p:sp>
          <p:nvSpPr>
            <p:cNvPr id="12" name="Пятиугольник 11"/>
            <p:cNvSpPr/>
            <p:nvPr/>
          </p:nvSpPr>
          <p:spPr>
            <a:xfrm rot="10800000">
              <a:off x="2145276" y="1233339"/>
              <a:ext cx="5554697" cy="905872"/>
            </a:xfrm>
            <a:prstGeom prst="homePlat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Пятиугольник 4"/>
            <p:cNvSpPr/>
            <p:nvPr/>
          </p:nvSpPr>
          <p:spPr>
            <a:xfrm>
              <a:off x="2068009" y="1233251"/>
              <a:ext cx="5328229" cy="9058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99465" tIns="106680" rIns="199136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1" kern="1200" dirty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Социально-коммуникативное развитие</a:t>
              </a: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2468245" y="3106039"/>
            <a:ext cx="5554697" cy="905872"/>
            <a:chOff x="1625583" y="2355375"/>
            <a:chExt cx="5554697" cy="905872"/>
          </a:xfrm>
          <a:scene3d>
            <a:camera prst="orthographicFront"/>
            <a:lightRig rig="flat" dir="t"/>
          </a:scene3d>
        </p:grpSpPr>
        <p:sp>
          <p:nvSpPr>
            <p:cNvPr id="15" name="Пятиугольник 14"/>
            <p:cNvSpPr/>
            <p:nvPr/>
          </p:nvSpPr>
          <p:spPr>
            <a:xfrm rot="10800000">
              <a:off x="1625583" y="2355375"/>
              <a:ext cx="5554697" cy="905872"/>
            </a:xfrm>
            <a:prstGeom prst="homePlat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Пятиугольник 4"/>
            <p:cNvSpPr/>
            <p:nvPr/>
          </p:nvSpPr>
          <p:spPr>
            <a:xfrm rot="21600000">
              <a:off x="1852051" y="2355375"/>
              <a:ext cx="5328229" cy="9058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99465" tIns="106680" rIns="199136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1" kern="1200" dirty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Художественно-эстетическое развитие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2436949" y="1995075"/>
            <a:ext cx="5554697" cy="905872"/>
            <a:chOff x="1625583" y="3531658"/>
            <a:chExt cx="5554697" cy="905872"/>
          </a:xfrm>
          <a:scene3d>
            <a:camera prst="orthographicFront"/>
            <a:lightRig rig="flat" dir="t"/>
          </a:scene3d>
        </p:grpSpPr>
        <p:sp>
          <p:nvSpPr>
            <p:cNvPr id="18" name="Пятиугольник 17"/>
            <p:cNvSpPr/>
            <p:nvPr/>
          </p:nvSpPr>
          <p:spPr>
            <a:xfrm rot="10800000">
              <a:off x="1625583" y="3531658"/>
              <a:ext cx="5554697" cy="905872"/>
            </a:xfrm>
            <a:prstGeom prst="homePlat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9" name="Пятиугольник 4"/>
            <p:cNvSpPr/>
            <p:nvPr/>
          </p:nvSpPr>
          <p:spPr>
            <a:xfrm rot="21600000">
              <a:off x="1852051" y="3531658"/>
              <a:ext cx="5328229" cy="9058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99465" tIns="106680" rIns="199136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1" kern="1200" dirty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Речевое развитие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2483768" y="5157191"/>
            <a:ext cx="5554697" cy="905872"/>
            <a:chOff x="1625583" y="4707940"/>
            <a:chExt cx="5554697" cy="905872"/>
          </a:xfrm>
          <a:scene3d>
            <a:camera prst="orthographicFront"/>
            <a:lightRig rig="flat" dir="t"/>
          </a:scene3d>
        </p:grpSpPr>
        <p:sp>
          <p:nvSpPr>
            <p:cNvPr id="21" name="Пятиугольник 20"/>
            <p:cNvSpPr/>
            <p:nvPr/>
          </p:nvSpPr>
          <p:spPr>
            <a:xfrm rot="10800000">
              <a:off x="1625583" y="4707940"/>
              <a:ext cx="5554697" cy="905872"/>
            </a:xfrm>
            <a:prstGeom prst="homePlat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2" name="Пятиугольник 4"/>
            <p:cNvSpPr/>
            <p:nvPr/>
          </p:nvSpPr>
          <p:spPr>
            <a:xfrm>
              <a:off x="1852051" y="4707940"/>
              <a:ext cx="5328229" cy="9058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99465" tIns="106680" rIns="199136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1" kern="1200" dirty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Физическое  развитие</a:t>
              </a:r>
            </a:p>
          </p:txBody>
        </p:sp>
      </p:grpSp>
      <p:pic>
        <p:nvPicPr>
          <p:cNvPr id="3" name="Рисунок 2" descr="Изображение выглядит как текст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39C3581B-F315-4D7F-8F26-7CB01C963A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397" y="640113"/>
            <a:ext cx="917102" cy="122203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Изображение выглядит как человек, внутренний, пол, группа&#10;&#10;Автоматически созданное описание">
            <a:extLst>
              <a:ext uri="{FF2B5EF4-FFF2-40B4-BE49-F238E27FC236}">
                <a16:creationId xmlns:a16="http://schemas.microsoft.com/office/drawing/2014/main" id="{BA7BC9DB-8F77-4AAB-BBE1-9C0F595A0F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078" y="1900436"/>
            <a:ext cx="1471104" cy="965646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8" name="Рисунок 27" descr="Изображение выглядит как текст, внутренний, мальчик, стол&#10;&#10;Автоматически созданное описание">
            <a:extLst>
              <a:ext uri="{FF2B5EF4-FFF2-40B4-BE49-F238E27FC236}">
                <a16:creationId xmlns:a16="http://schemas.microsoft.com/office/drawing/2014/main" id="{6AC09A56-802C-41BA-88B3-A39D8B5570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97" y="2918207"/>
            <a:ext cx="883103" cy="117673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" name="Рисунок 29" descr="Изображение выглядит как текст, стол,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41A51796-4F48-453C-BC27-C9A138E710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210" y="4109393"/>
            <a:ext cx="1307476" cy="98122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 descr="Изображение выглядит как пол, человек, внутренний, спорт&#10;&#10;Автоматически созданное описание">
            <a:extLst>
              <a:ext uri="{FF2B5EF4-FFF2-40B4-BE49-F238E27FC236}">
                <a16:creationId xmlns:a16="http://schemas.microsoft.com/office/drawing/2014/main" id="{D396C780-AC0E-46A4-BF39-308A76ABBDA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747" y="5156806"/>
            <a:ext cx="891241" cy="118832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87442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Мнемотаблица к стихотворению </a:t>
            </a:r>
            <a:r>
              <a:rPr lang="ru-RU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Е.Серовой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«Фиалка»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текст, человек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68D12880-4B44-4486-AC35-1390650AC1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41" y="1916832"/>
            <a:ext cx="2355726" cy="3140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E387E03-40A9-4646-A0AA-1D79D3E797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700808"/>
            <a:ext cx="5580112" cy="4185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BB34A20-7E32-4A47-BC5A-AB168D48E0F1}"/>
              </a:ext>
            </a:extLst>
          </p:cNvPr>
          <p:cNvSpPr/>
          <p:nvPr/>
        </p:nvSpPr>
        <p:spPr>
          <a:xfrm>
            <a:off x="2123728" y="260648"/>
            <a:ext cx="4680520" cy="337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>
                <a:solidFill>
                  <a:srgbClr val="7030A0"/>
                </a:solidFill>
              </a:rPr>
              <a:t>ОО «РЕЧЕВОЕ РАЗВИТИЕ»</a:t>
            </a:r>
          </a:p>
        </p:txBody>
      </p:sp>
    </p:spTree>
    <p:extLst>
      <p:ext uri="{BB962C8B-B14F-4D97-AF65-F5344CB8AC3E}">
        <p14:creationId xmlns:p14="http://schemas.microsoft.com/office/powerpoint/2010/main" val="2726899972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260648"/>
            <a:ext cx="4680520" cy="337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>
                <a:solidFill>
                  <a:srgbClr val="7030A0"/>
                </a:solidFill>
              </a:rPr>
              <a:t>ОО «ХУДОЖЕСТВЕННО-ЭСТЕТИЧЕСКОЕ»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65152"/>
            <a:ext cx="216024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708906"/>
            <a:ext cx="2160241" cy="2880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404B7C-1DE9-4A13-A538-CD3672398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3709642"/>
            <a:ext cx="2231329" cy="289585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6A08BB-73DB-4777-8AEA-0E3B49B9F2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9952" y="600211"/>
            <a:ext cx="3688400" cy="28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929179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476672"/>
            <a:ext cx="59766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7030A0"/>
                </a:solidFill>
                <a:cs typeface="Times New Roman" pitchFamily="18" charset="0"/>
              </a:rPr>
              <a:t>ОО «ХУДОЖЕСТВЕННО-ЭСТЕТИЧЕСКОЕ РАЗВИТИЕ»</a:t>
            </a:r>
            <a:endParaRPr lang="ru-RU" sz="1600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Изображение выглядит как цветной, покрашенный, несколько&#10;&#10;Автоматически созданное описание">
            <a:extLst>
              <a:ext uri="{FF2B5EF4-FFF2-40B4-BE49-F238E27FC236}">
                <a16:creationId xmlns:a16="http://schemas.microsoft.com/office/drawing/2014/main" id="{E889A334-C785-43F9-A9FE-E61AFB3F15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6752"/>
            <a:ext cx="1728192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Изображение выглядит как цветной, постельное белье&#10;&#10;Автоматически созданное описание">
            <a:extLst>
              <a:ext uri="{FF2B5EF4-FFF2-40B4-BE49-F238E27FC236}">
                <a16:creationId xmlns:a16="http://schemas.microsoft.com/office/drawing/2014/main" id="{002F164C-7F4B-4EE4-A4BE-E68BAD13D5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30778"/>
            <a:ext cx="2448272" cy="18362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Изображение выглядит как человек, ребенок, маленький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E7934A26-9694-4CB6-AD23-1D2D49BD75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17" y="3851756"/>
            <a:ext cx="2067694" cy="2756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Изображение выглядит как человек, стол&#10;&#10;Автоматически созданное описание">
            <a:extLst>
              <a:ext uri="{FF2B5EF4-FFF2-40B4-BE49-F238E27FC236}">
                <a16:creationId xmlns:a16="http://schemas.microsoft.com/office/drawing/2014/main" id="{999E806A-F286-4199-889B-79435DB4BF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359" y="4320583"/>
            <a:ext cx="2987824" cy="2240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Изображение выглядит как украшен, цветной, несколько, свежий&#10;&#10;Автоматически созданное описание">
            <a:extLst>
              <a:ext uri="{FF2B5EF4-FFF2-40B4-BE49-F238E27FC236}">
                <a16:creationId xmlns:a16="http://schemas.microsoft.com/office/drawing/2014/main" id="{71FE7F73-3F8A-439F-9EA0-6ACF089C35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72535" y="1570357"/>
            <a:ext cx="2078850" cy="27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43373746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260648"/>
            <a:ext cx="76328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>
                <a:solidFill>
                  <a:srgbClr val="7030A0"/>
                </a:solidFill>
              </a:rPr>
              <a:t>ОО «СОЦИАЛЬНО - КОММУНИКАТИВНОЕ РАЗВИТИЕ»</a:t>
            </a:r>
          </a:p>
        </p:txBody>
      </p:sp>
      <p:pic>
        <p:nvPicPr>
          <p:cNvPr id="4" name="Рисунок 3" descr="Изображение выглядит как человек, ребенок, маленький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E1A383F9-0DCC-4064-95DE-087B393438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08720"/>
            <a:ext cx="1748815" cy="2330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Изображение выглядит как внутренний, пол, стена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C7EA76E1-0CD9-4388-9B49-CCF6C57A36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907263"/>
            <a:ext cx="1748815" cy="23317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Изображение выглядит как текст, человек, девочка&#10;&#10;Автоматически созданное описание">
            <a:extLst>
              <a:ext uri="{FF2B5EF4-FFF2-40B4-BE49-F238E27FC236}">
                <a16:creationId xmlns:a16="http://schemas.microsoft.com/office/drawing/2014/main" id="{105BF506-EC44-46F1-90E5-BBDAD57B4D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389" y="3689896"/>
            <a:ext cx="1923678" cy="2564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40ED883B-2468-4862-9A84-88DC37E8AE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789040"/>
            <a:ext cx="1923678" cy="2564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2987496-A5F4-4BD8-ABBB-B78602B004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6335" y="769861"/>
            <a:ext cx="2231329" cy="289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77727"/>
      </p:ext>
    </p:extLst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62616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7030A0"/>
                </a:solidFill>
                <a:cs typeface="Times New Roman" panose="02020603050405020304" pitchFamily="18" charset="0"/>
              </a:rPr>
              <a:t>ОО «Физическое развитие»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28" y="2564904"/>
            <a:ext cx="1987376" cy="2649835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647951"/>
            <a:ext cx="1925091" cy="256678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09" y="1377703"/>
            <a:ext cx="2185131" cy="291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12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1323" y="744604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7030A0"/>
                </a:solidFill>
                <a:cs typeface="Times New Roman" pitchFamily="18" charset="0"/>
              </a:rPr>
              <a:t>Почкование фиалки 07.02.2022</a:t>
            </a:r>
            <a:endParaRPr lang="ru-RU" sz="2000" i="1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Изображение выглядит как стол, человек, тарелка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352815AA-A590-4C4B-8C8F-702C42E5EC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371" y="2527615"/>
            <a:ext cx="2032961" cy="2708920"/>
          </a:xfrm>
          <a:prstGeom prst="rect">
            <a:avLst/>
          </a:prstGeom>
        </p:spPr>
      </p:pic>
      <p:pic>
        <p:nvPicPr>
          <p:cNvPr id="6" name="Рисунок 5" descr="Изображение выглядит как человек, ребенок, маленький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04C61058-2D02-46DE-BE11-C8FF28FDD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557" y="912362"/>
            <a:ext cx="2032961" cy="2708920"/>
          </a:xfrm>
          <a:prstGeom prst="rect">
            <a:avLst/>
          </a:prstGeom>
        </p:spPr>
      </p:pic>
      <p:pic>
        <p:nvPicPr>
          <p:cNvPr id="9" name="Рисунок 8" descr="Изображение выглядит как человек, стол, внутренний, женщина&#10;&#10;Автоматически созданное описание">
            <a:extLst>
              <a:ext uri="{FF2B5EF4-FFF2-40B4-BE49-F238E27FC236}">
                <a16:creationId xmlns:a16="http://schemas.microsoft.com/office/drawing/2014/main" id="{E7BFFE48-EE47-46B2-A915-F498A9A040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51" y="1164390"/>
            <a:ext cx="1654682" cy="2204864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стол, внутренний, тарелка, еда&#10;&#10;Автоматически созданное описание">
            <a:extLst>
              <a:ext uri="{FF2B5EF4-FFF2-40B4-BE49-F238E27FC236}">
                <a16:creationId xmlns:a16="http://schemas.microsoft.com/office/drawing/2014/main" id="{7C84DB9C-7890-4667-A412-1E1A6987F0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557" y="3789040"/>
            <a:ext cx="2124197" cy="2832263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стол, внутренний, тарелка, питание&#10;&#10;Автоматически созданное описание">
            <a:extLst>
              <a:ext uri="{FF2B5EF4-FFF2-40B4-BE49-F238E27FC236}">
                <a16:creationId xmlns:a16="http://schemas.microsoft.com/office/drawing/2014/main" id="{BDDEB649-9481-44EF-B2FB-B7FF756E7D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9" y="4149080"/>
            <a:ext cx="1779662" cy="237288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9ECB6E6-423E-44D4-87B7-382669920DA7}"/>
              </a:ext>
            </a:extLst>
          </p:cNvPr>
          <p:cNvSpPr/>
          <p:nvPr/>
        </p:nvSpPr>
        <p:spPr>
          <a:xfrm>
            <a:off x="2447764" y="242474"/>
            <a:ext cx="42484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>
                <a:solidFill>
                  <a:srgbClr val="7030A0"/>
                </a:solidFill>
              </a:rPr>
              <a:t>ОО « ПОЗНАВАТЕЛЬНОЕ РАЗВИТИЕ»</a:t>
            </a:r>
          </a:p>
        </p:txBody>
      </p:sp>
    </p:spTree>
    <p:extLst>
      <p:ext uri="{BB962C8B-B14F-4D97-AF65-F5344CB8AC3E}">
        <p14:creationId xmlns:p14="http://schemas.microsoft.com/office/powerpoint/2010/main" val="502298608"/>
      </p:ext>
    </p:extLst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арелка, шоколад, еда, продукт&#10;&#10;Автоматически созданное описание">
            <a:extLst>
              <a:ext uri="{FF2B5EF4-FFF2-40B4-BE49-F238E27FC236}">
                <a16:creationId xmlns:a16="http://schemas.microsoft.com/office/drawing/2014/main" id="{ADE3B9D3-29AA-4A37-8B67-884A1D34D8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70392"/>
            <a:ext cx="2979945" cy="39707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CAD328-BBB0-477A-B305-6C813E4460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955700"/>
            <a:ext cx="3000118" cy="40001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52DA48-4977-4147-8533-CED128549E75}"/>
              </a:ext>
            </a:extLst>
          </p:cNvPr>
          <p:cNvSpPr txBox="1"/>
          <p:nvPr/>
        </p:nvSpPr>
        <p:spPr>
          <a:xfrm>
            <a:off x="429916" y="5410090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Корни фиалки, выращенной в земле, массивны и разветвлены, в отличие от фиалки, выращенной в воде.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B7F57A-6033-478F-9751-5B899B8ACEEB}"/>
              </a:ext>
            </a:extLst>
          </p:cNvPr>
          <p:cNvSpPr txBox="1"/>
          <p:nvPr/>
        </p:nvSpPr>
        <p:spPr>
          <a:xfrm>
            <a:off x="3352792" y="494035"/>
            <a:ext cx="28803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7 февраля отделены от цветка и через 11 дней появились первые корни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183698"/>
      </p:ext>
    </p:extLst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332656"/>
            <a:ext cx="691276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>
                <a:solidFill>
                  <a:srgbClr val="7030A0"/>
                </a:solidFill>
                <a:cs typeface="Times New Roman" pitchFamily="18" charset="0"/>
              </a:rPr>
              <a:t>Корешки фиалок готовые на посадку </a:t>
            </a:r>
            <a:r>
              <a:rPr lang="ru-RU" sz="2000" b="1" i="1" dirty="0">
                <a:solidFill>
                  <a:srgbClr val="7030A0"/>
                </a:solidFill>
              </a:rPr>
              <a:t>18.02.2022</a:t>
            </a:r>
          </a:p>
          <a:p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BD4439F-F176-45F8-AF82-844DA5114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2555776" cy="19168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74B2B3F-6E8B-43F4-8F3E-B817A38F8A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196752"/>
            <a:ext cx="1761660" cy="234888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A9AC0AD-1F84-42F3-A20D-5574F00161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751" y="2852937"/>
            <a:ext cx="2430393" cy="324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53005"/>
      </p:ext>
    </p:extLst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332656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7030A0"/>
                </a:solidFill>
                <a:cs typeface="Times New Roman" pitchFamily="18" charset="0"/>
              </a:rPr>
              <a:t>Посадка в грунт 28.02.2022</a:t>
            </a:r>
            <a:endParaRPr lang="ru-RU" sz="2000" i="1" dirty="0">
              <a:solidFill>
                <a:srgbClr val="7030A0"/>
              </a:solidFill>
            </a:endParaRPr>
          </a:p>
        </p:txBody>
      </p:sp>
      <p:pic>
        <p:nvPicPr>
          <p:cNvPr id="10" name="Рисунок 9" descr="Изображение выглядит как стол, внутренний, еда, пол&#10;&#10;Автоматически созданное описание">
            <a:extLst>
              <a:ext uri="{FF2B5EF4-FFF2-40B4-BE49-F238E27FC236}">
                <a16:creationId xmlns:a16="http://schemas.microsoft.com/office/drawing/2014/main" id="{8654D955-21F7-4BD5-A3D3-BE75F290B3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47041"/>
            <a:ext cx="1923678" cy="2564904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D580241D-9207-4FA1-A1C4-E0824DA76F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519" y="920462"/>
            <a:ext cx="1923678" cy="2564904"/>
          </a:xfrm>
          <a:prstGeom prst="rect">
            <a:avLst/>
          </a:prstGeom>
        </p:spPr>
      </p:pic>
      <p:pic>
        <p:nvPicPr>
          <p:cNvPr id="16" name="Рисунок 15" descr="Изображение выглядит как человек, ребенок, внутренний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F8871522-CEFD-4282-8B09-6B6AC9685B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924022"/>
            <a:ext cx="2283718" cy="3044957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человек, ребенок, внутренний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B59E427B-BE92-41F3-8BCD-EE56F09F74F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600400"/>
            <a:ext cx="2193708" cy="2924944"/>
          </a:xfrm>
          <a:prstGeom prst="rect">
            <a:avLst/>
          </a:prstGeom>
        </p:spPr>
      </p:pic>
      <p:pic>
        <p:nvPicPr>
          <p:cNvPr id="20" name="Рисунок 19" descr="Изображение выглядит как человек, внутренний, мальчик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9ADE3712-E0DF-476D-939F-436ECB5559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765" y="3760574"/>
            <a:ext cx="2031691" cy="2708921"/>
          </a:xfrm>
          <a:prstGeom prst="rect">
            <a:avLst/>
          </a:prstGeom>
        </p:spPr>
      </p:pic>
      <p:pic>
        <p:nvPicPr>
          <p:cNvPr id="25" name="Рисунок 24" descr="Изображение выглядит как стол, внутренний, пол, тарелка&#10;&#10;Автоматически созданное описание">
            <a:extLst>
              <a:ext uri="{FF2B5EF4-FFF2-40B4-BE49-F238E27FC236}">
                <a16:creationId xmlns:a16="http://schemas.microsoft.com/office/drawing/2014/main" id="{A8E55617-0AF4-4E2F-BD95-5CE860D98CE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537" y="4262777"/>
            <a:ext cx="1696925" cy="226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643471"/>
      </p:ext>
    </p:extLst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332656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cs typeface="Times New Roman" pitchFamily="18" charset="0"/>
              </a:rPr>
              <a:t>Появление отростков фиалки 10.03.2022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300D838-0F51-4D8B-975B-2E903B27C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58" y="879744"/>
            <a:ext cx="4104456" cy="547260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67B9916-EE92-42C7-9D72-0F5E09267E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287" y="917431"/>
            <a:ext cx="410445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576677"/>
      </p:ext>
    </p:extLst>
  </p:cSld>
  <p:clrMapOvr>
    <a:masterClrMapping/>
  </p:clrMapOvr>
  <p:transition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0992" y="332656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cs typeface="Times New Roman" pitchFamily="18" charset="0"/>
              </a:rPr>
              <a:t>Дарим мамам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Изображение выглядит как человек, стена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61B8F4E6-3D25-4F8A-BD8E-7A50A60F1A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7544"/>
            <a:ext cx="2571750" cy="3429000"/>
          </a:xfrm>
          <a:prstGeom prst="rect">
            <a:avLst/>
          </a:prstGeom>
        </p:spPr>
      </p:pic>
      <p:pic>
        <p:nvPicPr>
          <p:cNvPr id="10" name="Рисунок 9" descr="Изображение выглядит как человек, стоит, в позе&#10;&#10;Автоматически созданное описание">
            <a:extLst>
              <a:ext uri="{FF2B5EF4-FFF2-40B4-BE49-F238E27FC236}">
                <a16:creationId xmlns:a16="http://schemas.microsoft.com/office/drawing/2014/main" id="{FAB1B093-799A-4C0F-B1E7-C0A4FEE1D8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2" y="917431"/>
            <a:ext cx="2438103" cy="3250804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сумка, завернут, пластмассовый, бумага&#10;&#10;Автоматически созданное описание">
            <a:extLst>
              <a:ext uri="{FF2B5EF4-FFF2-40B4-BE49-F238E27FC236}">
                <a16:creationId xmlns:a16="http://schemas.microsoft.com/office/drawing/2014/main" id="{B94418CD-2EFC-496C-991C-A3B85E4F2D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992" y="2996952"/>
            <a:ext cx="2715766" cy="362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49311"/>
      </p:ext>
    </p:extLst>
  </p:cSld>
  <p:clrMapOvr>
    <a:masterClrMapping/>
  </p:clrMapOvr>
  <p:transition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До скорых встреч!                      Спасибо за внимание!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492896"/>
            <a:ext cx="2952328" cy="3936438"/>
          </a:xfrm>
        </p:spPr>
      </p:pic>
    </p:spTree>
    <p:extLst>
      <p:ext uri="{BB962C8B-B14F-4D97-AF65-F5344CB8AC3E}">
        <p14:creationId xmlns:p14="http://schemas.microsoft.com/office/powerpoint/2010/main" val="18102426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934</TotalTime>
  <Words>463</Words>
  <Application>Microsoft Office PowerPoint</Application>
  <PresentationFormat>Экран (4:3)</PresentationFormat>
  <Paragraphs>53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Century Gothic</vt:lpstr>
      <vt:lpstr>Garamond</vt:lpstr>
      <vt:lpstr>Times New Roman</vt:lpstr>
      <vt:lpstr>Савон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ОО «Физическое развитие»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 скорых встреч!                     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мире сказок Владимира Сутеева</dc:title>
  <dc:creator>WIN7XP</dc:creator>
  <cp:lastModifiedBy>Нургазизова Айсылу Равилевна</cp:lastModifiedBy>
  <cp:revision>126</cp:revision>
  <dcterms:created xsi:type="dcterms:W3CDTF">2014-08-09T10:48:41Z</dcterms:created>
  <dcterms:modified xsi:type="dcterms:W3CDTF">2025-03-17T17:28:28Z</dcterms:modified>
</cp:coreProperties>
</file>