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75" r:id="rId3"/>
    <p:sldId id="274" r:id="rId4"/>
    <p:sldId id="300" r:id="rId5"/>
    <p:sldId id="281" r:id="rId6"/>
    <p:sldId id="282" r:id="rId7"/>
    <p:sldId id="283" r:id="rId8"/>
    <p:sldId id="306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301" r:id="rId22"/>
    <p:sldId id="308" r:id="rId23"/>
    <p:sldId id="309" r:id="rId24"/>
    <p:sldId id="310" r:id="rId25"/>
    <p:sldId id="311" r:id="rId26"/>
    <p:sldId id="312" r:id="rId27"/>
    <p:sldId id="313" r:id="rId28"/>
    <p:sldId id="314" r:id="rId29"/>
    <p:sldId id="279" r:id="rId30"/>
    <p:sldId id="302" r:id="rId31"/>
    <p:sldId id="305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8204"/>
    <a:srgbClr val="3AC907"/>
    <a:srgbClr val="1B5D03"/>
    <a:srgbClr val="3744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26" autoAdjust="0"/>
    <p:restoredTop sz="94707" autoAdjust="0"/>
  </p:normalViewPr>
  <p:slideViewPr>
    <p:cSldViewPr>
      <p:cViewPr>
        <p:scale>
          <a:sx n="100" d="100"/>
          <a:sy n="100" d="100"/>
        </p:scale>
        <p:origin x="312" y="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A8558E2-1F94-46CC-94F8-B84930AC6374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7187056-1C8F-474E-9E4B-D797C7569B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444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410DFDA-78E8-4C55-BB07-19243B275325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8597029-30E2-4EE8-9B92-518315713526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27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ECD14-0A0B-4B16-898E-F09EAADE41A2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2A52D-5F9F-4999-9636-383D56F26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126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87B5D-E95C-4BC2-8ABA-D2216C49A11F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44027-87F4-4A53-B607-1DA453F7B1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851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66910-EB86-4DC5-AB7F-4819BC7322B6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E4113-6541-4220-92F7-506A0E6E6B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67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350A8-594A-4A4C-A9BA-680EE72D0768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8409C-AA91-49AE-B81E-D3F6EB8765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804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667EE-60C7-4271-86C7-83F0ABA64E67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6A86B-5F53-4CDE-B158-91042C7AF6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479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2484F-42EA-4F93-BEF0-AC5FE131BA81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F5FF0-E072-4498-B5BB-F2A8B70893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451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67A2A-0EC4-4955-93D5-05A538C26109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65CF9-BAC5-4D08-8E58-832FAAD02B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282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05FCE-3397-43DC-8E70-4E5CC4D906AF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0B6DD-E640-4F72-BCA3-84D1BD3D04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100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921AD-4998-4F8B-B9F0-0F7EE90F3E95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2FA9D-9E56-4D78-8C62-EC9AF9C4DE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6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A08E3-0D0A-49E3-B981-2EE9AE5BE15C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791EC-3355-4F66-A7F3-AD2ED59B9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86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F1997-6704-43C8-8562-85F9E0B866B2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42443-8633-4A21-B288-0988EB978D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788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6FA41D-35A5-48AB-9F37-05B25539D9A8}" type="datetimeFigureOut">
              <a:rPr lang="ru-RU"/>
              <a:pPr>
                <a:defRPr/>
              </a:pPr>
              <a:t>03.08.2021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A41070B-8F28-47B5-A8CE-58AF5657A3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moiseeva@list.r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6" Type="http://schemas.microsoft.com/office/2007/relationships/hdphoto" Target="../media/hdphoto4.wdp"/><Relationship Id="rId5" Type="http://schemas.openxmlformats.org/officeDocument/2006/relationships/image" Target="../media/image22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jpe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jpeg"/><Relationship Id="rId4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microsoft.com/office/2007/relationships/hdphoto" Target="../media/hdphoto8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://mir-ovosey.ru/vyrashhivanie-fasoli/" TargetMode="External"/><Relationship Id="rId7" Type="http://schemas.openxmlformats.org/officeDocument/2006/relationships/hyperlink" Target="http://leicestermosss.blogspot.ru/2013/02/blog-post_1312.html" TargetMode="External"/><Relationship Id="rId2" Type="http://schemas.openxmlformats.org/officeDocument/2006/relationships/hyperlink" Target="http://1sloggi.livejournal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klumba-plus.ru/190-fasol.html" TargetMode="External"/><Relationship Id="rId5" Type="http://schemas.openxmlformats.org/officeDocument/2006/relationships/hyperlink" Target="http://olegmoskalev.ru/agro/technologij/44.html" TargetMode="External"/><Relationship Id="rId10" Type="http://schemas.openxmlformats.org/officeDocument/2006/relationships/image" Target="../media/image55.jpeg"/><Relationship Id="rId4" Type="http://schemas.openxmlformats.org/officeDocument/2006/relationships/hyperlink" Target="http://dom-sad-og.ru/fasol-obyknovennaya/" TargetMode="External"/><Relationship Id="rId9" Type="http://schemas.openxmlformats.org/officeDocument/2006/relationships/image" Target="../media/image5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sch15@mail2000.ru" TargetMode="Externa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mailto:rimoiseeva@list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2571750"/>
          </a:xfrm>
        </p:spPr>
        <p:txBody>
          <a:bodyPr/>
          <a:lstStyle/>
          <a:p>
            <a:r>
              <a:rPr lang="ru-RU" altLang="ru-RU" sz="3600" b="1" i="1" u="sng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Исследовательский проект</a:t>
            </a:r>
            <a:r>
              <a:rPr lang="ru-RU" altLang="ru-RU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ТАЙНА МАЛЕНЬКОГО ЗЁРНЫШКА</a:t>
            </a:r>
            <a:r>
              <a:rPr lang="ru-RU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endParaRPr lang="ru-RU" altLang="ru-RU" sz="1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14938" y="5148263"/>
            <a:ext cx="3829050" cy="1638300"/>
          </a:xfrm>
        </p:spPr>
        <p:txBody>
          <a:bodyPr rtlCol="0">
            <a:normAutofit fontScale="47500" lnSpcReduction="20000"/>
          </a:bodyPr>
          <a:lstStyle/>
          <a:p>
            <a:pPr algn="r">
              <a:defRPr/>
            </a:pP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Активные участники проекта: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обучающиеся 3 «А» класса</a:t>
            </a:r>
          </a:p>
          <a:p>
            <a:pPr algn="r"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Куратор:</a:t>
            </a:r>
          </a:p>
          <a:p>
            <a:pPr algn="r"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Моисеева Раиса Ивановна 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rimoiseeva@list.ru</a:t>
            </a:r>
            <a:endParaRPr lang="ru-RU" sz="2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285875" y="214313"/>
            <a:ext cx="7272338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b="1" dirty="0">
                <a:latin typeface="Times New Roman" pitchFamily="18" charset="0"/>
                <a:ea typeface="+mj-ea"/>
                <a:cs typeface="Times New Roman" pitchFamily="18" charset="0"/>
              </a:rPr>
              <a:t>Департамент общего образования Томской области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ea typeface="+mj-ea"/>
                <a:cs typeface="Times New Roman" pitchFamily="18" charset="0"/>
              </a:rPr>
              <a:t>Областное государственное бюджетное общеобразовательное учреждение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400" b="1" dirty="0">
                <a:latin typeface="Times New Roman" pitchFamily="18" charset="0"/>
                <a:ea typeface="+mj-ea"/>
                <a:cs typeface="Times New Roman" pitchFamily="18" charset="0"/>
              </a:rPr>
              <a:t>«Школа-интернат для обучающихся с нарушениями слуха»</a:t>
            </a:r>
          </a:p>
        </p:txBody>
      </p:sp>
      <p:pic>
        <p:nvPicPr>
          <p:cNvPr id="2053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3786188" y="6315075"/>
            <a:ext cx="1643062" cy="47148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Томск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3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42938" y="3948113"/>
            <a:ext cx="8001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«Ребёнок, окружённый свободой выбора – учится быть ответственным за свои решения»</a:t>
            </a:r>
            <a:endParaRPr lang="ru-RU" alt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Карл Густав Юнг</a:t>
            </a:r>
            <a:endParaRPr lang="ru-RU" alt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186613" cy="5111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258204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</a:p>
        </p:txBody>
      </p:sp>
      <p:pic>
        <p:nvPicPr>
          <p:cNvPr id="3075" name="Содержимое 3" descr="Фото класса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4725" y="928688"/>
            <a:ext cx="6240463" cy="4679950"/>
          </a:xfrm>
        </p:spPr>
      </p:pic>
      <p:pic>
        <p:nvPicPr>
          <p:cNvPr id="3076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14313" y="5643563"/>
            <a:ext cx="8715375" cy="857250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ea typeface="+mj-ea"/>
                <a:cs typeface="Times New Roman" pitchFamily="18" charset="0"/>
              </a:rPr>
              <a:t>Разрешите представить внимательных, старательных, прилежных, обаятельных, дружных ребят </a:t>
            </a:r>
            <a:r>
              <a:rPr lang="ru-RU" sz="20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3 </a:t>
            </a:r>
            <a:r>
              <a:rPr lang="ru-RU" sz="2000" b="1" dirty="0">
                <a:latin typeface="Times New Roman" pitchFamily="18" charset="0"/>
                <a:ea typeface="+mj-ea"/>
                <a:cs typeface="Times New Roman" pitchFamily="18" charset="0"/>
              </a:rPr>
              <a:t>«А» класса</a:t>
            </a:r>
          </a:p>
        </p:txBody>
      </p:sp>
      <p:sp>
        <p:nvSpPr>
          <p:cNvPr id="3078" name="Нижний колонтитул 19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313" y="274638"/>
            <a:ext cx="7329487" cy="6540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Областное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государственное бюджетное общеобразовательное учреждение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«Школа-интернат для обучающихся с нарушениями слуха»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099" name="Picture 8" descr="IMG_850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625" y="1071563"/>
            <a:ext cx="7034213" cy="4679950"/>
          </a:xfrm>
          <a:noFill/>
        </p:spPr>
      </p:pic>
      <p:pic>
        <p:nvPicPr>
          <p:cNvPr id="4100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14313" y="5715000"/>
            <a:ext cx="8715375" cy="7969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>
                <a:solidFill>
                  <a:srgbClr val="37441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Это наша красивая, светлая и уютная школа-интернат,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000" b="1" dirty="0">
                <a:solidFill>
                  <a:srgbClr val="37441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единственная в Томской области</a:t>
            </a:r>
            <a:endParaRPr lang="ru-RU" sz="2000" b="1" dirty="0">
              <a:solidFill>
                <a:srgbClr val="37441C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102" name="Нижний колонтитул 19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Это факт!</a:t>
            </a:r>
          </a:p>
        </p:txBody>
      </p:sp>
      <p:sp>
        <p:nvSpPr>
          <p:cNvPr id="5123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Одна из любимых книг – это Красная книга Томской области</a:t>
            </a:r>
          </a:p>
        </p:txBody>
      </p:sp>
      <p:sp>
        <p:nvSpPr>
          <p:cNvPr id="5124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Самое любимое занятие  -  посещение  Ботанического сада</a:t>
            </a:r>
          </a:p>
        </p:txBody>
      </p:sp>
      <p:pic>
        <p:nvPicPr>
          <p:cNvPr id="5125" name="Содержимое 11" descr="P1310689.JP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84775" y="2174875"/>
            <a:ext cx="2962275" cy="3951288"/>
          </a:xfrm>
        </p:spPr>
      </p:pic>
      <p:pic>
        <p:nvPicPr>
          <p:cNvPr id="5126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Содержимое 10" descr="P1330437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2025" y="2130425"/>
            <a:ext cx="3030538" cy="4040188"/>
          </a:xfrm>
        </p:spPr>
      </p:pic>
      <p:sp>
        <p:nvSpPr>
          <p:cNvPr id="5128" name="Нижний колонтитул 20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Озеленяем свою жизнь!</a:t>
            </a:r>
          </a:p>
        </p:txBody>
      </p:sp>
      <p:sp>
        <p:nvSpPr>
          <p:cNvPr id="6147" name="Текст 7"/>
          <p:cNvSpPr>
            <a:spLocks noGrp="1"/>
          </p:cNvSpPr>
          <p:nvPr>
            <p:ph type="body" idx="1"/>
          </p:nvPr>
        </p:nvSpPr>
        <p:spPr>
          <a:xfrm>
            <a:off x="214313" y="1535113"/>
            <a:ext cx="4283075" cy="639762"/>
          </a:xfrm>
        </p:spPr>
        <p:txBody>
          <a:bodyPr/>
          <a:lstStyle/>
          <a:p>
            <a:pPr eaLnBrk="1" hangingPunct="1"/>
            <a:r>
              <a:rPr lang="ru-RU" altLang="ru-RU" sz="18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В 1-ом классе попробовали   вырастить картофель. Ура, получилось!</a:t>
            </a:r>
          </a:p>
        </p:txBody>
      </p:sp>
      <p:pic>
        <p:nvPicPr>
          <p:cNvPr id="6148" name="Содержимое 11" descr="14. Мы на финише.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6149" name="Текст 9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356100" cy="639762"/>
          </a:xfrm>
        </p:spPr>
        <p:txBody>
          <a:bodyPr/>
          <a:lstStyle/>
          <a:p>
            <a:pPr eaLnBrk="1" hangingPunct="1"/>
            <a:r>
              <a:rPr lang="ru-RU" altLang="ru-RU" sz="18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Во 2-ом классе попробовали  вырастить пшеницу. Увы, не получилось!</a:t>
            </a:r>
          </a:p>
        </p:txBody>
      </p:sp>
      <p:pic>
        <p:nvPicPr>
          <p:cNvPr id="6150" name="Содержимое 12" descr="P1230653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6151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Нижний колонтитул 2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4"/>
          <p:cNvSpPr>
            <a:spLocks noGrp="1"/>
          </p:cNvSpPr>
          <p:nvPr>
            <p:ph type="title"/>
          </p:nvPr>
        </p:nvSpPr>
        <p:spPr>
          <a:xfrm>
            <a:off x="928688" y="357188"/>
            <a:ext cx="7729537" cy="928687"/>
          </a:xfrm>
        </p:spPr>
        <p:txBody>
          <a:bodyPr/>
          <a:lstStyle/>
          <a:p>
            <a:pPr eaLnBrk="1" hangingPunct="1"/>
            <a:r>
              <a:rPr lang="ru-RU" altLang="ru-RU" sz="28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В 3-ем классе решили узнать, какая тайна хранится в маленьком зёрнышке фасоли?</a:t>
            </a:r>
          </a:p>
        </p:txBody>
      </p:sp>
      <p:sp>
        <p:nvSpPr>
          <p:cNvPr id="7171" name="Текст 5"/>
          <p:cNvSpPr>
            <a:spLocks noGrp="1"/>
          </p:cNvSpPr>
          <p:nvPr>
            <p:ph type="body" idx="1"/>
          </p:nvPr>
        </p:nvSpPr>
        <p:spPr>
          <a:xfrm>
            <a:off x="214313" y="1535113"/>
            <a:ext cx="4283075" cy="639762"/>
          </a:xfrm>
        </p:spPr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04.02.2016 года  задали старт проекту, замочили семена фасоли</a:t>
            </a:r>
          </a:p>
        </p:txBody>
      </p:sp>
      <p:pic>
        <p:nvPicPr>
          <p:cNvPr id="7172" name="Содержимое 9" descr="P1310208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7173" name="Текст 7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356100" cy="639762"/>
          </a:xfrm>
        </p:spPr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08.02.2016 наши семечки  дали корешки, значит семя – живое тело! </a:t>
            </a:r>
          </a:p>
        </p:txBody>
      </p:sp>
      <p:pic>
        <p:nvPicPr>
          <p:cNvPr id="7174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Содержимое 7" descr="P1310243.JPG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sp>
        <p:nvSpPr>
          <p:cNvPr id="7176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Исследование началось!</a:t>
            </a:r>
          </a:p>
        </p:txBody>
      </p:sp>
      <p:sp>
        <p:nvSpPr>
          <p:cNvPr id="8195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Цель и задачи исследования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/>
          </a:bodyPr>
          <a:lstStyle/>
          <a:p>
            <a:pPr marL="0" indent="0" algn="just" eaLnBrk="1" fontAlgn="auto" hangingPunct="1">
              <a:spcBef>
                <a:spcPct val="0"/>
              </a:spcBef>
              <a:spcAft>
                <a:spcPts val="0"/>
              </a:spcAft>
              <a:tabLst>
                <a:tab pos="1579563" algn="l"/>
              </a:tabLst>
              <a:defRPr/>
            </a:pP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Исследовать технологию выращивания семян фасоли в условиях класса в зимне-весеннее время</a:t>
            </a:r>
          </a:p>
          <a:p>
            <a:pPr marL="0" indent="0" algn="just" eaLnBrk="1" fontAlgn="auto" hangingPunct="1">
              <a:spcBef>
                <a:spcPct val="0"/>
              </a:spcBef>
              <a:spcAft>
                <a:spcPts val="0"/>
              </a:spcAft>
              <a:tabLst>
                <a:tab pos="1579563" algn="l"/>
              </a:tabLst>
              <a:defRPr/>
            </a:pP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Определить благоприятные условия для роста фасоли</a:t>
            </a:r>
          </a:p>
          <a:p>
            <a:pPr marL="0" indent="0" algn="just" eaLnBrk="1" fontAlgn="auto" hangingPunct="1">
              <a:spcBef>
                <a:spcPct val="0"/>
              </a:spcBef>
              <a:spcAft>
                <a:spcPts val="0"/>
              </a:spcAft>
              <a:tabLst>
                <a:tab pos="1579563" algn="l"/>
              </a:tabLst>
              <a:defRPr/>
            </a:pP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Найти информацию, указывающую на пользу фасоли для здоровья человека</a:t>
            </a:r>
            <a:r>
              <a:rPr lang="ru-RU" sz="2800" dirty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8197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Объект исследования - фасоль</a:t>
            </a:r>
          </a:p>
        </p:txBody>
      </p:sp>
      <p:pic>
        <p:nvPicPr>
          <p:cNvPr id="8198" name="Рисунок 1" descr="Эмблема.t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Содержимое 9" descr="P1310242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sp>
        <p:nvSpPr>
          <p:cNvPr id="8200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Исследование продолжается</a:t>
            </a:r>
            <a:endParaRPr lang="ru-RU" altLang="ru-RU" sz="3600" smtClean="0"/>
          </a:p>
        </p:txBody>
      </p:sp>
      <p:sp>
        <p:nvSpPr>
          <p:cNvPr id="9219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Актуальность проекта  </a:t>
            </a:r>
          </a:p>
        </p:txBody>
      </p:sp>
      <p:sp>
        <p:nvSpPr>
          <p:cNvPr id="9220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611563"/>
          </a:xfrm>
        </p:spPr>
        <p:txBody>
          <a:bodyPr/>
          <a:lstStyle/>
          <a:p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Обусловлена эффективной педагогической системой, которая даст возможность обучающимся экспериментировать, синтезировать полученные знания из области природоведения, развивать познавательную и творческую активность, самостоятельность, умение планировать</a:t>
            </a:r>
          </a:p>
        </p:txBody>
      </p:sp>
      <p:sp>
        <p:nvSpPr>
          <p:cNvPr id="9221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Гипотеза</a:t>
            </a:r>
          </a:p>
        </p:txBody>
      </p:sp>
      <p:sp>
        <p:nvSpPr>
          <p:cNvPr id="9222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342900" lvl="1" indent="-342900">
              <a:buFont typeface="Arial" charset="0"/>
              <a:buChar char="•"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Исследование поможет выяснить, что без необходимых для жизни благоприятных условий: света, воды, воздуха и тепла – растение жить не может</a:t>
            </a:r>
          </a:p>
          <a:p>
            <a:endParaRPr lang="ru-RU" altLang="ru-RU" dirty="0" smtClean="0"/>
          </a:p>
        </p:txBody>
      </p:sp>
      <p:pic>
        <p:nvPicPr>
          <p:cNvPr id="9223" name="Рисунок 6" descr="P13107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840163"/>
            <a:ext cx="3929062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Нижний колонтитул 2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857250" y="274638"/>
            <a:ext cx="7858125" cy="796925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Предмет исследования – условия роста фасоли</a:t>
            </a:r>
          </a:p>
        </p:txBody>
      </p:sp>
      <p:sp>
        <p:nvSpPr>
          <p:cNvPr id="1024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Приготовили</a:t>
            </a:r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 землю</a:t>
            </a:r>
          </a:p>
        </p:txBody>
      </p:sp>
      <p:pic>
        <p:nvPicPr>
          <p:cNvPr id="10244" name="Содержимое 7" descr="P1310196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024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Разложили её в стаканчики</a:t>
            </a:r>
          </a:p>
        </p:txBody>
      </p:sp>
      <p:pic>
        <p:nvPicPr>
          <p:cNvPr id="10246" name="Содержимое 8" descr="P1310200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10247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Работа с семенами фасоли </a:t>
            </a:r>
          </a:p>
        </p:txBody>
      </p:sp>
      <p:sp>
        <p:nvSpPr>
          <p:cNvPr id="11267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09.02.2016 года посадили проросшие семена в почву</a:t>
            </a:r>
          </a:p>
        </p:txBody>
      </p:sp>
      <p:pic>
        <p:nvPicPr>
          <p:cNvPr id="11268" name="Содержимое 7" descr="P1310249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1269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Хорошо увлажнили почву и стали ждать</a:t>
            </a:r>
          </a:p>
        </p:txBody>
      </p:sp>
      <p:pic>
        <p:nvPicPr>
          <p:cNvPr id="11270" name="Содержимое 8" descr="P1310268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11271" name="Рисунок 1" descr="Эмблема.t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20.02.2016 года из земли появились маленькие петельки</a:t>
            </a:r>
          </a:p>
        </p:txBody>
      </p:sp>
      <p:pic>
        <p:nvPicPr>
          <p:cNvPr id="12292" name="Содержимое 7" descr="P1310453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2293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21.02.2016 года два ростка дали первые листочки</a:t>
            </a:r>
          </a:p>
        </p:txBody>
      </p:sp>
      <p:pic>
        <p:nvPicPr>
          <p:cNvPr id="12294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Содержимое 10" descr="P1310467.JPG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sp>
        <p:nvSpPr>
          <p:cNvPr id="12296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13315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24.02.2016 года наблюдаем неравномерный рост фасоли</a:t>
            </a:r>
          </a:p>
        </p:txBody>
      </p:sp>
      <p:pic>
        <p:nvPicPr>
          <p:cNvPr id="13316" name="Содержимое 6" descr="P1310493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25.02.2016 года продолжаем поливать, рыхлить, ухаживать</a:t>
            </a:r>
          </a:p>
        </p:txBody>
      </p:sp>
      <p:pic>
        <p:nvPicPr>
          <p:cNvPr id="13318" name="Содержимое 7" descr="P1310614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13319" name="Рисунок 1" descr="Эмблема.t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457200" y="346075"/>
            <a:ext cx="8229600" cy="511175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29.02.2016 года ростки фасоли подтянулись, совсем окрепли</a:t>
            </a:r>
          </a:p>
        </p:txBody>
      </p:sp>
      <p:pic>
        <p:nvPicPr>
          <p:cNvPr id="14340" name="Содержимое 7" descr="P1310639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4341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04.03.2016 года поставили палочки-опоры</a:t>
            </a:r>
          </a:p>
        </p:txBody>
      </p:sp>
      <p:pic>
        <p:nvPicPr>
          <p:cNvPr id="14342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Содержимое 10" descr="P1310640.JPG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sp>
        <p:nvSpPr>
          <p:cNvPr id="14344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11.03.2016 года у ростков фасоли крепкие стебли, сочные листья</a:t>
            </a:r>
          </a:p>
        </p:txBody>
      </p:sp>
      <p:pic>
        <p:nvPicPr>
          <p:cNvPr id="15364" name="Содержимое 7" descr="P1310697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536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На 31-ый день наших наблюдений началось цветение</a:t>
            </a:r>
          </a:p>
        </p:txBody>
      </p:sp>
      <p:pic>
        <p:nvPicPr>
          <p:cNvPr id="15366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Содержимое 11" descr="P1310710.JPG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sp>
        <p:nvSpPr>
          <p:cNvPr id="15368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14.03.2016 года ростки крепкие, листья большие и сочные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Подвязываем ростки, цветы у фасоли мелкие, но очень красивые</a:t>
            </a:r>
          </a:p>
        </p:txBody>
      </p:sp>
      <p:pic>
        <p:nvPicPr>
          <p:cNvPr id="16389" name="Содержимое 12" descr="P1310712.JP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84775" y="2174875"/>
            <a:ext cx="2962275" cy="3951288"/>
          </a:xfrm>
        </p:spPr>
      </p:pic>
      <p:pic>
        <p:nvPicPr>
          <p:cNvPr id="16390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Содержимое 11" descr="P1310717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5363" y="2174875"/>
            <a:ext cx="2963862" cy="3951288"/>
          </a:xfrm>
        </p:spPr>
      </p:pic>
      <p:sp>
        <p:nvSpPr>
          <p:cNvPr id="16392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17411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17.03.2016 года фасоль цветёт, издаёт нежный запах</a:t>
            </a:r>
          </a:p>
        </p:txBody>
      </p:sp>
      <p:sp>
        <p:nvSpPr>
          <p:cNvPr id="17412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21.03.2016 года на месте цветков появились плоды</a:t>
            </a:r>
          </a:p>
        </p:txBody>
      </p:sp>
      <p:pic>
        <p:nvPicPr>
          <p:cNvPr id="17413" name="Рисунок 1" descr="Эмблема.t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Содержимое 14" descr="P1310780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17415" name="Содержимое 13" descr="P1310749.JPG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7416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18435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28.03.2016 года стручки фасоли быстро растут</a:t>
            </a:r>
          </a:p>
        </p:txBody>
      </p:sp>
      <p:pic>
        <p:nvPicPr>
          <p:cNvPr id="18436" name="Содержимое 7" descr="P1310786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8437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28.03.2016 года считаем у кого больше стручков</a:t>
            </a:r>
          </a:p>
        </p:txBody>
      </p:sp>
      <p:pic>
        <p:nvPicPr>
          <p:cNvPr id="18438" name="Содержимое 8" descr="P1310788.JPG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18439" name="Рисунок 1" descr="Эмблема.t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19459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30.03.2016 года стручки совсем большие</a:t>
            </a:r>
          </a:p>
        </p:txBody>
      </p:sp>
      <p:pic>
        <p:nvPicPr>
          <p:cNvPr id="19460" name="Содержимое 7" descr="P1310782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9461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Интересно, какие семена фасоли мы получим?</a:t>
            </a:r>
          </a:p>
        </p:txBody>
      </p:sp>
      <p:pic>
        <p:nvPicPr>
          <p:cNvPr id="19462" name="Содержимое 8" descr="P1310819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19463" name="Рисунок 1" descr="Эмблема.t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Дневник наблюдений</a:t>
            </a:r>
          </a:p>
        </p:txBody>
      </p:sp>
      <p:sp>
        <p:nvSpPr>
          <p:cNvPr id="2048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15.04.2016 года обрезаем пожухлые листья</a:t>
            </a:r>
          </a:p>
        </p:txBody>
      </p:sp>
      <p:pic>
        <p:nvPicPr>
          <p:cNvPr id="20484" name="Содержимое 7" descr="P1320123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15.04.2016 года снимаем урожай, считаем у кого сколько стручков?</a:t>
            </a:r>
          </a:p>
        </p:txBody>
      </p:sp>
      <p:pic>
        <p:nvPicPr>
          <p:cNvPr id="20486" name="Содержимое 8" descr="P1320125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20487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Наши результаты</a:t>
            </a:r>
          </a:p>
        </p:txBody>
      </p:sp>
      <p:sp>
        <p:nvSpPr>
          <p:cNvPr id="21507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15.04.2016 года вскрыли стручки фасоли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Ура! Мы получили урожай! Он уместился в наших ладошках</a:t>
            </a:r>
          </a:p>
        </p:txBody>
      </p:sp>
      <p:pic>
        <p:nvPicPr>
          <p:cNvPr id="21509" name="Содержимое 12" descr="P1320139.JP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21510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Содержимое 11" descr="P1320132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21512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Итоги наблюдений (выводы)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В литературных источниках указаны сроки созревания фасоли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55000" lnSpcReduction="20000"/>
          </a:bodyPr>
          <a:lstStyle/>
          <a:p>
            <a:pPr defTabSz="91281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i="1" dirty="0" smtClean="0">
              <a:solidFill>
                <a:srgbClr val="37441C"/>
              </a:solidFill>
              <a:latin typeface="Times New Roman" pitchFamily="18" charset="0"/>
              <a:cs typeface="Times New Roman" pitchFamily="18" charset="0"/>
            </a:endParaRPr>
          </a:p>
          <a:p>
            <a:pPr defTabSz="9128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Ранние сорта фасоли  дают урожай </a:t>
            </a:r>
            <a:r>
              <a:rPr lang="ru-RU" sz="2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через 55-65 дней</a:t>
            </a:r>
          </a:p>
          <a:p>
            <a:pPr defTabSz="9128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Среднеспелые сорта фасоли дают урожай </a:t>
            </a:r>
            <a:r>
              <a:rPr lang="ru-RU" sz="2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через 75-85 дней</a:t>
            </a:r>
          </a:p>
          <a:p>
            <a:pPr defTabSz="9128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Поздние сорта фасоли вызревают </a:t>
            </a:r>
            <a:r>
              <a:rPr lang="ru-RU" sz="2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через 100 дней</a:t>
            </a:r>
          </a:p>
          <a:p>
            <a:pPr defTabSz="912813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29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defTabSz="91281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900" b="1" u="sng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  Сделали общий вывод</a:t>
            </a:r>
          </a:p>
          <a:p>
            <a:pPr defTabSz="9128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В зимне-весенний период фасоль можно вырастить в искусственных условиях, но для хорошего урожая необходимы естественные условия.</a:t>
            </a:r>
          </a:p>
          <a:p>
            <a:pPr defTabSz="9128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Благоприятные условия для роста фасоли: почва, влага, освещение.</a:t>
            </a:r>
          </a:p>
          <a:p>
            <a:pPr defTabSz="9128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Фасоль очень полезна для здоровья человека!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22533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1900" smtClean="0">
                <a:latin typeface="Times New Roman" pitchFamily="18" charset="0"/>
                <a:cs typeface="Times New Roman" pitchFamily="18" charset="0"/>
              </a:rPr>
              <a:t>В искусственных условиях мы получили урожай </a:t>
            </a:r>
            <a:r>
              <a:rPr lang="ru-RU" altLang="ru-RU" sz="19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через 72 дня</a:t>
            </a:r>
          </a:p>
        </p:txBody>
      </p:sp>
      <p:pic>
        <p:nvPicPr>
          <p:cNvPr id="22534" name="Содержимое 7" descr="P1320138.JP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22535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«Чудо-дерево»</a:t>
            </a:r>
          </a:p>
        </p:txBody>
      </p:sp>
      <p:pic>
        <p:nvPicPr>
          <p:cNvPr id="23555" name="Содержимое 10" descr="P1330339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23556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Автор: Владислав Шилов – ученик 3 «А» класса</a:t>
            </a:r>
          </a:p>
        </p:txBody>
      </p:sp>
      <p:pic>
        <p:nvPicPr>
          <p:cNvPr id="23557" name="Содержимое 11" descr="P1330334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sp>
        <p:nvSpPr>
          <p:cNvPr id="235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Наши фантазии – индивидуальное творчество</a:t>
            </a:r>
          </a:p>
        </p:txBody>
      </p:sp>
      <p:pic>
        <p:nvPicPr>
          <p:cNvPr id="23559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0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«Уточка»</a:t>
            </a:r>
          </a:p>
        </p:txBody>
      </p:sp>
      <p:pic>
        <p:nvPicPr>
          <p:cNvPr id="24579" name="Содержимое 8" descr="P1330353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24580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213225" cy="639762"/>
          </a:xfrm>
        </p:spPr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Автор: Виктория Александрова – ученица 3 «А» класса</a:t>
            </a:r>
          </a:p>
        </p:txBody>
      </p:sp>
      <p:pic>
        <p:nvPicPr>
          <p:cNvPr id="24581" name="Содержимое 9" descr="P1330341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sp>
        <p:nvSpPr>
          <p:cNvPr id="245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Наши фантазии – индивидуальное творчество</a:t>
            </a:r>
          </a:p>
        </p:txBody>
      </p:sp>
      <p:pic>
        <p:nvPicPr>
          <p:cNvPr id="24583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4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«Завиток»</a:t>
            </a:r>
          </a:p>
        </p:txBody>
      </p:sp>
      <p:pic>
        <p:nvPicPr>
          <p:cNvPr id="25603" name="Содержимое 8" descr="P1330349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25604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Автор: Екатерина Багаева – ученица 3 «А» класса</a:t>
            </a:r>
          </a:p>
        </p:txBody>
      </p:sp>
      <p:pic>
        <p:nvPicPr>
          <p:cNvPr id="25605" name="Содержимое 9" descr="P1330347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sp>
        <p:nvSpPr>
          <p:cNvPr id="256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Наши фантазии – индивидуальное творчество</a:t>
            </a:r>
          </a:p>
        </p:txBody>
      </p:sp>
      <p:pic>
        <p:nvPicPr>
          <p:cNvPr id="25607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Нижний колонтитул 2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1" descr="Эмблема.t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229600" cy="1082675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Наши фантазии – индивидуальное творчество</a:t>
            </a:r>
          </a:p>
        </p:txBody>
      </p:sp>
      <p:pic>
        <p:nvPicPr>
          <p:cNvPr id="26628" name="Содержимое 6" descr="P1330360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86375" y="1500188"/>
            <a:ext cx="3838575" cy="2879725"/>
          </a:xfrm>
        </p:spPr>
      </p:pic>
      <p:pic>
        <p:nvPicPr>
          <p:cNvPr id="26629" name="Содержимое 4" descr="P133033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088" y="3500438"/>
            <a:ext cx="38401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Содержимое 19" descr="P1330355.JPG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1571625"/>
            <a:ext cx="3840162" cy="2879725"/>
          </a:xfrm>
        </p:spPr>
      </p:pic>
      <p:sp>
        <p:nvSpPr>
          <p:cNvPr id="26631" name="Нижний колонтитул 2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r>
              <a:rPr lang="ru-RU" altLang="ru-RU" sz="24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Поэтическая страничка –</a:t>
            </a:r>
            <a:br>
              <a:rPr lang="ru-RU" altLang="ru-RU" sz="24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 стихотворение «Живые </a:t>
            </a:r>
            <a:r>
              <a:rPr lang="ru-RU" altLang="ru-RU" sz="2400" b="1" dirty="0" err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фасольки</a:t>
            </a:r>
            <a:r>
              <a:rPr lang="ru-RU" altLang="ru-RU" sz="24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altLang="ru-RU" sz="2400" dirty="0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автор: Моисеева Р.И.</a:t>
            </a:r>
          </a:p>
        </p:txBody>
      </p:sp>
      <p:sp>
        <p:nvSpPr>
          <p:cNvPr id="27651" name="Содержимое 7"/>
          <p:cNvSpPr>
            <a:spLocks noGrp="1"/>
          </p:cNvSpPr>
          <p:nvPr>
            <p:ph idx="1"/>
          </p:nvPr>
        </p:nvSpPr>
        <p:spPr>
          <a:xfrm>
            <a:off x="142875" y="3457575"/>
            <a:ext cx="4714875" cy="33289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Мы фасоль решили в школе посадить и посмотреть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Как она растёт в неволе? Ты, природа, нам ответь.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Вот фасолины мы взяли, и во влажное тепло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Поместили, ожидали, и, о, чудо к нам пришло!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Все бобы набухли скоро, показались корешки,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А за ними, видим, видим, тянутся уже ростки!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Нам скорей фасольки эти надо в землю посадить,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Чтоб они росли на диво, их водичкой напоить…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Вот растут фасольки наши, выпускают стебельки,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Вот, смотри, среди листочков распускаются цветки!..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Вот, смотри, уже большие створки выросли, а в них,</a:t>
            </a:r>
          </a:p>
          <a:p>
            <a:pPr>
              <a:buFont typeface="Arial" charset="0"/>
              <a:buNone/>
            </a:pPr>
            <a:r>
              <a:rPr lang="ru-RU" altLang="ru-RU" sz="1400" smtClean="0">
                <a:latin typeface="Times New Roman" pitchFamily="18" charset="0"/>
                <a:cs typeface="Times New Roman" pitchFamily="18" charset="0"/>
              </a:rPr>
              <a:t>Чудо! Спрятались фасольки, видим, видим, видим их!</a:t>
            </a:r>
          </a:p>
          <a:p>
            <a:endParaRPr lang="ru-RU" altLang="ru-RU" smtClean="0"/>
          </a:p>
        </p:txBody>
      </p:sp>
      <p:pic>
        <p:nvPicPr>
          <p:cNvPr id="27652" name="Рисунок 1" descr="Эмблема.t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Рисунок 9" descr="P132012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500438"/>
            <a:ext cx="4143375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Рисунок 10" descr="P131023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00125"/>
            <a:ext cx="2809875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Рисунок 11" descr="P131025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1000125"/>
            <a:ext cx="2762250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Рисунок 12" descr="P131061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982663"/>
            <a:ext cx="2786062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Нижний колонтитул 2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Практическая ценность исследования: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928688"/>
            <a:ext cx="4471987" cy="5643562"/>
          </a:xfrm>
        </p:spPr>
        <p:txBody>
          <a:bodyPr rtlCol="0">
            <a:normAutofit fontScale="85000" lnSpcReduction="20000"/>
          </a:bodyPr>
          <a:lstStyle/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2000" b="1" u="sng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расширили свой кругозор;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интересуемся окружающей средой;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tabLst>
                <a:tab pos="361950" algn="l"/>
              </a:tabLst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понимаем  необходимость ухода и создания благоприятных условий для роста и развития многих растений;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умеем наблюдать, сравнивать, анализировать и делать выводы на основе нашего эксперимента;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познакомились с полезными свойствами фасоли;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дома приготовили блюда из фасоли, в школе поделились опытом;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фантазировали с фасолью – выполнили красивые творческие работы;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сочинили стихотворение «Живые фасольки»;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взяли интервью у доктора и повара нашей школы;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получили ДИПЛОМ от директора Аллы Владимировны, рецензию от заместителя директора Натальи Степановны Фроловой.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Проект – это замечательное занятие!</a:t>
            </a:r>
          </a:p>
          <a:p>
            <a:pPr marL="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Мы готовы к следующим открытиям!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28676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Рисунок 5" descr="Scan0015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163" y="900113"/>
            <a:ext cx="40894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Нижний колонтитул 20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485775" y="274638"/>
            <a:ext cx="8229600" cy="868362"/>
          </a:xfrm>
        </p:spPr>
        <p:txBody>
          <a:bodyPr/>
          <a:lstStyle/>
          <a:p>
            <a:r>
              <a:rPr lang="ru-RU" altLang="ru-RU" sz="3200" b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Удачи Вам, успехов и процветания!</a:t>
            </a:r>
          </a:p>
        </p:txBody>
      </p:sp>
      <p:pic>
        <p:nvPicPr>
          <p:cNvPr id="29699" name="Содержимое 7" descr="P133036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8" y="2125663"/>
            <a:ext cx="4929187" cy="3695700"/>
          </a:xfrm>
        </p:spPr>
      </p:pic>
      <p:pic>
        <p:nvPicPr>
          <p:cNvPr id="29700" name="Рисунок 1" descr="Эмблема.t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Scan004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3" y="1292225"/>
            <a:ext cx="4006850" cy="5494338"/>
          </a:xfrm>
          <a:prstGeom prst="rect">
            <a:avLst/>
          </a:prstGeom>
          <a:ln w="12700">
            <a:solidFill>
              <a:schemeClr val="accent3">
                <a:lumMod val="75000"/>
              </a:schemeClr>
            </a:solidFill>
          </a:ln>
        </p:spPr>
      </p:pic>
      <p:sp>
        <p:nvSpPr>
          <p:cNvPr id="29702" name="Нижний колонтитул 20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Используемые медиаресурсы</a:t>
            </a:r>
          </a:p>
        </p:txBody>
      </p:sp>
      <p:sp>
        <p:nvSpPr>
          <p:cNvPr id="30723" name="Содержимое 2"/>
          <p:cNvSpPr>
            <a:spLocks noGrp="1"/>
          </p:cNvSpPr>
          <p:nvPr>
            <p:ph sz="half" idx="1"/>
          </p:nvPr>
        </p:nvSpPr>
        <p:spPr>
          <a:xfrm>
            <a:off x="428625" y="928688"/>
            <a:ext cx="4038600" cy="5786437"/>
          </a:xfrm>
        </p:spPr>
        <p:txBody>
          <a:bodyPr/>
          <a:lstStyle/>
          <a:p>
            <a:pPr algn="ctr"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3200" smtClean="0">
              <a:solidFill>
                <a:srgbClr val="000000"/>
              </a:solidFill>
            </a:endParaRPr>
          </a:p>
          <a:p>
            <a:pPr algn="just"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Текстовый редактор WORD</a:t>
            </a:r>
          </a:p>
          <a:p>
            <a:pPr algn="just"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Программа для создания презентаций POWER POIN</a:t>
            </a:r>
          </a:p>
          <a:p>
            <a:pPr algn="just"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Ресурсы сети Интернет </a:t>
            </a:r>
            <a:endParaRPr lang="ru-RU" altLang="ru-RU" sz="200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ru-RU" sz="2000" smtClean="0">
                <a:latin typeface="Times New Roman" pitchFamily="18" charset="0"/>
                <a:cs typeface="Times New Roman" pitchFamily="18" charset="0"/>
                <a:hlinkClick r:id="rId2"/>
              </a:rPr>
              <a:t>http://1sloggi.livejournal.com/</a:t>
            </a:r>
            <a:endParaRPr lang="ru-RU" alt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ru-RU" sz="2000" smtClean="0">
                <a:latin typeface="Times New Roman" pitchFamily="18" charset="0"/>
                <a:cs typeface="Times New Roman" pitchFamily="18" charset="0"/>
                <a:hlinkClick r:id="rId3"/>
              </a:rPr>
              <a:t>http://mir-ovosey.ru/vyrashhivanie-fasoli/</a:t>
            </a:r>
            <a:endParaRPr lang="ru-RU" alt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ru-RU" sz="2000" smtClean="0">
                <a:latin typeface="Times New Roman" pitchFamily="18" charset="0"/>
                <a:cs typeface="Times New Roman" pitchFamily="18" charset="0"/>
                <a:hlinkClick r:id="rId4"/>
              </a:rPr>
              <a:t>http://dom-sad-og.ru/fasol-obyknovennaya/</a:t>
            </a:r>
            <a:endParaRPr lang="ru-RU" alt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ru-RU" sz="2000" smtClean="0">
                <a:latin typeface="Times New Roman" pitchFamily="18" charset="0"/>
                <a:cs typeface="Times New Roman" pitchFamily="18" charset="0"/>
                <a:hlinkClick r:id="rId5"/>
              </a:rPr>
              <a:t>http://olegmoskalev.ru/agro/technologij/44.html</a:t>
            </a:r>
            <a:endParaRPr lang="ru-RU" alt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ru-RU" sz="2000" smtClean="0">
                <a:latin typeface="Times New Roman" pitchFamily="18" charset="0"/>
                <a:cs typeface="Times New Roman" pitchFamily="18" charset="0"/>
                <a:hlinkClick r:id="rId6"/>
              </a:rPr>
              <a:t>http://klumba-plus.ru/190-fasol.html</a:t>
            </a:r>
            <a:endParaRPr lang="ru-RU" alt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ru-RU" sz="2000" smtClean="0">
                <a:latin typeface="Times New Roman" pitchFamily="18" charset="0"/>
                <a:cs typeface="Times New Roman" pitchFamily="18" charset="0"/>
                <a:hlinkClick r:id="rId7"/>
              </a:rPr>
              <a:t>http://leicestermosss.blogspot.ru/2013/02/blog-post_1312.html</a:t>
            </a:r>
            <a:endParaRPr lang="ru-RU" alt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mtClean="0"/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mtClean="0"/>
          </a:p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mtClean="0"/>
          </a:p>
        </p:txBody>
      </p:sp>
      <p:pic>
        <p:nvPicPr>
          <p:cNvPr id="30724" name="Рисунок 1" descr="Эмблема.tif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Рисунок 7" descr="P1310194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835025"/>
            <a:ext cx="38401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Рисунок 8" descr="P1320140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3857625"/>
            <a:ext cx="38401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286625" y="3429000"/>
            <a:ext cx="1357313" cy="2857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286625" y="6429375"/>
            <a:ext cx="1357313" cy="2857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Конец</a:t>
            </a:r>
          </a:p>
        </p:txBody>
      </p:sp>
      <p:sp>
        <p:nvSpPr>
          <p:cNvPr id="30729" name="Нижний колонтитул 2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29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Информационные источники</a:t>
            </a:r>
          </a:p>
        </p:txBody>
      </p:sp>
      <p:pic>
        <p:nvPicPr>
          <p:cNvPr id="31747" name="Содержимое 10" descr="Scan0003.tif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9300" y="1600200"/>
            <a:ext cx="3454400" cy="4525963"/>
          </a:xfrm>
        </p:spPr>
      </p:pic>
      <p:pic>
        <p:nvPicPr>
          <p:cNvPr id="31748" name="Содержимое 12" descr="Scan0001.tif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7763" y="1600200"/>
            <a:ext cx="3419475" cy="4525963"/>
          </a:xfrm>
        </p:spPr>
      </p:pic>
      <p:pic>
        <p:nvPicPr>
          <p:cNvPr id="31749" name="Рисунок 1" descr="Эмблема.tif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Нижний колонтитул 20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r>
              <a:rPr lang="ru-RU" altLang="ru-RU" sz="3600" b="1" smtClean="0">
                <a:solidFill>
                  <a:srgbClr val="37441C"/>
                </a:solidFill>
                <a:latin typeface="Times New Roman" pitchFamily="18" charset="0"/>
                <a:cs typeface="Times New Roman" pitchFamily="18" charset="0"/>
              </a:rPr>
              <a:t>Информационные данные</a:t>
            </a:r>
          </a:p>
        </p:txBody>
      </p:sp>
      <p:pic>
        <p:nvPicPr>
          <p:cNvPr id="32771" name="Содержимое 6" descr="Экология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2700" y="2347913"/>
            <a:ext cx="4038600" cy="3030537"/>
          </a:xfrm>
        </p:spPr>
      </p:pic>
      <p:graphicFrame>
        <p:nvGraphicFramePr>
          <p:cNvPr id="8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9068826"/>
              </p:ext>
            </p:extLst>
          </p:nvPr>
        </p:nvGraphicFramePr>
        <p:xfrm>
          <a:off x="214313" y="857250"/>
          <a:ext cx="8715375" cy="5552918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643157"/>
                <a:gridCol w="6072218"/>
              </a:tblGrid>
              <a:tr h="560887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Ф.И.О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. куратора:</a:t>
                      </a:r>
                    </a:p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b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Ф.И. авторов проекта: </a:t>
                      </a:r>
                      <a:endParaRPr lang="ru-RU" sz="1600" b="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Моисеева Раиса 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Ивановна</a:t>
                      </a: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1. Шилов Владислав, 2. Багаева Екатерина, 3. Морозов Семён, 4. Иванова Валерия, 5. Кабанов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Артём, 6. </a:t>
                      </a:r>
                      <a:r>
                        <a:rPr lang="ru-RU" sz="16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Куликовская 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Елизавета</a:t>
                      </a:r>
                      <a:r>
                        <a:rPr lang="ru-RU" sz="16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, 7. Александрова 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Виктория</a:t>
                      </a:r>
                      <a:endParaRPr lang="ru-RU" sz="16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3183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Район, область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Томск, Томская область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65066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Образовательное </a:t>
                      </a:r>
                    </a:p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учреждение: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Областное государственное бюджетное общеобразовательное учреждение «Школа-интернат для обучающихся с нарушениями слуха», Томск, ул. Дзержинского 19 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sch15@mail2000.ru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74622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Специальность: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Моисеева Р.И. –  учитель </a:t>
                      </a: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начальных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классов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высшей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квалификационной </a:t>
                      </a:r>
                      <a:r>
                        <a:rPr lang="ru-RU" sz="1600" baseline="0" smtClean="0">
                          <a:latin typeface="Times New Roman" pitchFamily="18" charset="0"/>
                          <a:cs typeface="Times New Roman" pitchFamily="18" charset="0"/>
                        </a:rPr>
                        <a:t>категории</a:t>
                      </a:r>
                      <a:r>
                        <a:rPr lang="ru-RU" sz="160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классный руководитель</a:t>
                      </a:r>
                    </a:p>
                  </a:txBody>
                  <a:tcPr marL="68580" marR="68580" marT="0" marB="0"/>
                </a:tc>
              </a:tr>
              <a:tr h="380714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Направление: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Межпредметное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58167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Номинация: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Долгосрочные проекты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609502">
                <a:tc>
                  <a:txBody>
                    <a:bodyPr/>
                    <a:lstStyle/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Адрес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электр. почты:</a:t>
                      </a:r>
                    </a:p>
                    <a:p>
                      <a:pPr marL="45720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40385" algn="l"/>
                        </a:tabLst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Контактный телефон: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457200"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Модель камеры: </a:t>
                      </a:r>
                      <a:b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Модель камеры: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rimoiseeva@list.ru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40385" algn="l"/>
                        </a:tabLst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8-909-548-68-96</a:t>
                      </a:r>
                      <a:endParaRPr lang="ru-RU" sz="16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NEX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- 3 съемки выполнил: Алексей Юрченков</a:t>
                      </a: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DMC - FX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съёмки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выполнила: Раиса Моисеева</a:t>
                      </a:r>
                    </a:p>
                    <a:p>
                      <a:pPr algn="l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Фотографические документы представлены с согласия родителей, законных представителей обучающихся 3 «А» класса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2798" name="Рисунок 1" descr="Эмблема.t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214313"/>
            <a:ext cx="574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99" name="Нижний колонтитул 2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smtClean="0">
                <a:latin typeface="Times New Roman" pitchFamily="18" charset="0"/>
                <a:cs typeface="Times New Roman" pitchFamily="18" charset="0"/>
              </a:rPr>
              <a:t>31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оисеева Большая тайна маленького зёрныш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Моисеева Большая тайна маленького зёрнышка</Template>
  <TotalTime>228</TotalTime>
  <Words>1070</Words>
  <Application>Microsoft Office PowerPoint</Application>
  <PresentationFormat>Экран (4:3)</PresentationFormat>
  <Paragraphs>199</Paragraphs>
  <Slides>31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Моисеева Большая тайна маленького зёрнышка</vt:lpstr>
      <vt:lpstr>Исследовательский проект БОЛЬШАЯ ТАЙНА МАЛЕНЬКОГО ЗЁРНЫШКА  </vt:lpstr>
      <vt:lpstr>Участники проекта</vt:lpstr>
      <vt:lpstr>  Областное государственное бюджетное общеобразовательное учреждение  «Школа-интернат для обучающихся с нарушениями слуха» </vt:lpstr>
      <vt:lpstr>Это факт!</vt:lpstr>
      <vt:lpstr>Озеленяем свою жизнь!</vt:lpstr>
      <vt:lpstr>В 3-ем классе решили узнать, какая тайна хранится в маленьком зёрнышке фасоли?</vt:lpstr>
      <vt:lpstr>Исследование началось!</vt:lpstr>
      <vt:lpstr>Исследование продолжается</vt:lpstr>
      <vt:lpstr>Предмет исследования – условия роста фасоли</vt:lpstr>
      <vt:lpstr>Работа с семенами фасоли </vt:lpstr>
      <vt:lpstr>Дневник наблюдений</vt:lpstr>
      <vt:lpstr>Дневник наблюдений</vt:lpstr>
      <vt:lpstr>Дневник наблюдений</vt:lpstr>
      <vt:lpstr>Дневник наблюдений</vt:lpstr>
      <vt:lpstr>Дневник наблюдений</vt:lpstr>
      <vt:lpstr>Дневник наблюдений</vt:lpstr>
      <vt:lpstr>Дневник наблюдений</vt:lpstr>
      <vt:lpstr>Дневник наблюдений</vt:lpstr>
      <vt:lpstr>Дневник наблюдений</vt:lpstr>
      <vt:lpstr>Наши результаты</vt:lpstr>
      <vt:lpstr>Итоги наблюдений (выводы)</vt:lpstr>
      <vt:lpstr>Наши фантазии – индивидуальное творчество</vt:lpstr>
      <vt:lpstr>Наши фантазии – индивидуальное творчество</vt:lpstr>
      <vt:lpstr>Наши фантазии – индивидуальное творчество</vt:lpstr>
      <vt:lpstr>Наши фантазии – индивидуальное творчество</vt:lpstr>
      <vt:lpstr>Поэтическая страничка –  стихотворение «Живые фасольки», автор: Моисеева Р.И.</vt:lpstr>
      <vt:lpstr>Практическая ценность исследования: </vt:lpstr>
      <vt:lpstr>Удачи Вам, успехов и процветания!</vt:lpstr>
      <vt:lpstr>Используемые медиаресурсы</vt:lpstr>
      <vt:lpstr>Информационные источники</vt:lpstr>
      <vt:lpstr>Информационные данные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Исследовательский проект БОЛЬШАЯ ТАЙНА МАЛЕНЬКОГО ЗЁРНЫШКА</dc:title>
  <dc:creator>Раиса</dc:creator>
  <cp:lastModifiedBy>Раиса</cp:lastModifiedBy>
  <cp:revision>10</cp:revision>
  <dcterms:created xsi:type="dcterms:W3CDTF">2020-08-09T05:17:29Z</dcterms:created>
  <dcterms:modified xsi:type="dcterms:W3CDTF">2021-08-03T06:46:34Z</dcterms:modified>
</cp:coreProperties>
</file>