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87" r:id="rId3"/>
    <p:sldId id="276" r:id="rId4"/>
    <p:sldId id="278" r:id="rId5"/>
    <p:sldId id="277" r:id="rId6"/>
    <p:sldId id="467" r:id="rId7"/>
    <p:sldId id="468" r:id="rId8"/>
    <p:sldId id="464" r:id="rId9"/>
    <p:sldId id="465" r:id="rId10"/>
    <p:sldId id="280" r:id="rId11"/>
    <p:sldId id="454" r:id="rId12"/>
    <p:sldId id="275" r:id="rId13"/>
    <p:sldId id="455" r:id="rId14"/>
    <p:sldId id="456" r:id="rId15"/>
    <p:sldId id="457" r:id="rId16"/>
    <p:sldId id="263" r:id="rId17"/>
    <p:sldId id="458" r:id="rId18"/>
    <p:sldId id="459" r:id="rId19"/>
    <p:sldId id="460" r:id="rId20"/>
    <p:sldId id="300" r:id="rId21"/>
    <p:sldId id="452" r:id="rId22"/>
    <p:sldId id="466" r:id="rId23"/>
    <p:sldId id="284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604E"/>
    <a:srgbClr val="DC9E9C"/>
    <a:srgbClr val="FBD4B3"/>
    <a:srgbClr val="339933"/>
    <a:srgbClr val="CC0066"/>
    <a:srgbClr val="FAC79C"/>
    <a:srgbClr val="990000"/>
    <a:srgbClr val="000000"/>
    <a:srgbClr val="993366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24" autoAdjust="0"/>
    <p:restoredTop sz="91549" autoAdjust="0"/>
  </p:normalViewPr>
  <p:slideViewPr>
    <p:cSldViewPr>
      <p:cViewPr varScale="1">
        <p:scale>
          <a:sx n="79" d="100"/>
          <a:sy n="79" d="100"/>
        </p:scale>
        <p:origin x="1426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F83B6-9EA0-45B4-9EFE-EE6605CE154F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8A9D2C-4A78-475F-9A12-63FD7845701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8A9D2C-4A78-475F-9A12-63FD78457014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645F8-4CBF-4A60-9251-1A3E8238FBE5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7840C-6B8D-4FE0-8E02-0880D77B5BD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0%BD%D1%82%D0%B5%D1%80%D1%8C%D0%B5%D1%80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hyperlink" Target="https://ru.wikipedia.org/wiki/%D0%92%D0%B8%D1%82%D1%80%D0%B8%D0%BD%D0%B0" TargetMode="External"/><Relationship Id="rId4" Type="http://schemas.openxmlformats.org/officeDocument/2006/relationships/hyperlink" Target="https://ru.wikipedia.org/wiki/%D0%AD%D0%BA%D1%81%D1%82%D0%B5%D1%80%D1%8C%D0%B5%D1%80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1.jpe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jpeg"/><Relationship Id="rId7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7.jpeg"/><Relationship Id="rId9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9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9.jpeg"/><Relationship Id="rId7" Type="http://schemas.microsoft.com/office/2007/relationships/hdphoto" Target="../media/hdphoto2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microsoft.com/office/2007/relationships/hdphoto" Target="../media/hdphoto1.wdp"/><Relationship Id="rId4" Type="http://schemas.openxmlformats.org/officeDocument/2006/relationships/image" Target="../media/image40.png"/><Relationship Id="rId9" Type="http://schemas.openxmlformats.org/officeDocument/2006/relationships/image" Target="../media/image4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mylitta.ru/" TargetMode="External"/><Relationship Id="rId7" Type="http://schemas.openxmlformats.org/officeDocument/2006/relationships/image" Target="../media/image1.jpeg"/><Relationship Id="rId2" Type="http://schemas.openxmlformats.org/officeDocument/2006/relationships/hyperlink" Target="http://agallery.ru/istorija-kukly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irectmagic.ru/" TargetMode="External"/><Relationship Id="rId5" Type="http://schemas.openxmlformats.org/officeDocument/2006/relationships/hyperlink" Target="http://edu.rin.ru/" TargetMode="External"/><Relationship Id="rId4" Type="http://schemas.openxmlformats.org/officeDocument/2006/relationships/hyperlink" Target="http://nagadali.ru/kukly-obereg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10185"/>
            </a:avLst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85786" y="1714488"/>
            <a:ext cx="76438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Технология изготовления   </a:t>
            </a:r>
          </a:p>
          <a:p>
            <a:pPr algn="ctr"/>
            <a:r>
              <a:rPr lang="ru-RU" sz="4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кукол – из бисера </a:t>
            </a:r>
          </a:p>
          <a:p>
            <a:pPr algn="ctr"/>
            <a:r>
              <a:rPr lang="ru-RU" sz="40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man Old Style" pitchFamily="18" charset="0"/>
              </a:rPr>
              <a:t> и текстиля.</a:t>
            </a:r>
          </a:p>
        </p:txBody>
      </p:sp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15438"/>
            </a:avLst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78695" y="1340768"/>
            <a:ext cx="678661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Муниципальное  автономное нетиповое  образовательное учреждение       «Дворец   детского  творчества им. Ф.И. Авдеевой»</a:t>
            </a:r>
          </a:p>
          <a:p>
            <a:pPr algn="ctr"/>
            <a:r>
              <a:rPr lang="ru-RU" sz="2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старший  педагог  дополнительного образования </a:t>
            </a:r>
          </a:p>
          <a:p>
            <a:pPr algn="ctr"/>
            <a:r>
              <a:rPr lang="ru-RU" sz="2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Миронова  Варвара  Петровна                                                                               мастерская  </a:t>
            </a:r>
          </a:p>
          <a:p>
            <a:pPr algn="ctr"/>
            <a:r>
              <a:rPr lang="ru-RU" sz="2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«Бисерная  пластика»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92997" y="1127107"/>
            <a:ext cx="6758006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SmText" pitchFamily="18" charset="0"/>
              </a:rPr>
              <a:t>СОДЕРЖАНИЕ :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 ЦЕЛЬ И ЗАДАЧИ;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ИСТОРИЯ КУКОЛ И ИХ  НАЗНАЧЕНИЕ;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ВИДЫ КУКОЛ;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МАТЕРИАЛЫ И ИНСТРУМЕНТЫ;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ПОСЛЕДОВАТЕЛЬНОСТЬ РАБОТЫ 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РАБОТЫ ОБУЧАЮЩИХСЯ;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 ИСПОЛЬЗОВАННАЯ ЛИТЕРАТУРА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 (</a:t>
            </a: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интернет источники).</a:t>
            </a:r>
          </a:p>
          <a:p>
            <a:pPr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2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65" y="0"/>
            <a:ext cx="9144000" cy="6858000"/>
          </a:xfrm>
          <a:prstGeom prst="frame">
            <a:avLst>
              <a:gd name="adj1" fmla="val 15438"/>
            </a:avLst>
          </a:prstGeom>
          <a:noFill/>
        </p:spPr>
      </p:pic>
    </p:spTree>
  </p:cSld>
  <p:clrMapOvr>
    <a:masterClrMapping/>
  </p:clrMapOvr>
  <p:transition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образцы для презентаций\лоскутокjp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frame">
            <a:avLst>
              <a:gd name="adj1" fmla="val 10899"/>
            </a:avLst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786048" y="765512"/>
            <a:ext cx="357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SmText" pitchFamily="18" charset="0"/>
              </a:rPr>
              <a:t>Цель и задачи: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3608" y="1340768"/>
            <a:ext cx="7272808" cy="4462760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342900" indent="-342900"/>
            <a:r>
              <a:rPr lang="ru-RU" sz="3200" b="1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Цель</a:t>
            </a:r>
            <a:r>
              <a:rPr lang="ru-RU" sz="3200" b="1" i="1" u="sng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: </a:t>
            </a:r>
            <a:r>
              <a:rPr lang="ru-RU" sz="2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Изготовить    куклу  в комбинированной  технике.</a:t>
            </a:r>
          </a:p>
          <a:p>
            <a:pPr marL="342900" indent="-342900"/>
            <a:r>
              <a:rPr lang="ru-RU" sz="3200" b="1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Задачи: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Изучить   историю   кукол;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Разработать   последовательность   работы ;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Научить    применять   на   практике   полученные   ранее   знания,   умения   и    навыки;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 Сделать   куклу    используя два  вида  </a:t>
            </a:r>
            <a:r>
              <a:rPr lang="ru-RU" sz="2400" b="1" i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декортивно</a:t>
            </a:r>
            <a:r>
              <a:rPr lang="ru-RU" sz="24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-прикладного  творчества -  шитьё  и  бисероплетение; </a:t>
            </a:r>
          </a:p>
          <a:p>
            <a:pPr marL="342900" indent="-342900">
              <a:buFont typeface="+mj-lt"/>
              <a:buAutoNum type="arabicPeriod"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Display" pitchFamily="18" charset="0"/>
            </a:endParaRPr>
          </a:p>
        </p:txBody>
      </p:sp>
    </p:spTree>
  </p:cSld>
  <p:clrMapOvr>
    <a:masterClrMapping/>
  </p:clrMapOvr>
  <p:transition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образцы для презентаций\лоскутокjp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7303"/>
            </a:avLst>
          </a:prstGeom>
          <a:noFill/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11560" y="1247017"/>
            <a:ext cx="7920880" cy="510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b="1" i="1" dirty="0">
                <a:solidFill>
                  <a:srgbClr val="7030A0"/>
                </a:solidFill>
                <a:latin typeface="Arno Pro Smbd Display" pitchFamily="18" charset="0"/>
              </a:rPr>
              <a:t>Кукла — первая среди   игрушек. Она известна с глубокой древности, оставаясь вечно юной. Ее история прослеживается со времен строительства египетских пирамид до наших дней. На нее не влияет время, она по-прежнему находит свой путь к сердцам детей и взрослых.  </a:t>
            </a:r>
            <a:r>
              <a:rPr kumimoji="0" lang="ru-RU" b="1" i="1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latin typeface="Arno Pro Smbd Display" pitchFamily="18" charset="0"/>
                <a:ea typeface="Calibri" pitchFamily="34" charset="0"/>
                <a:cs typeface="Times New Roman" pitchFamily="18" charset="0"/>
              </a:rPr>
              <a:t>Испокон </a:t>
            </a:r>
            <a:r>
              <a:rPr kumimoji="0" lang="ru-RU" b="1" i="1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веков куклы создавались  у  всех  народов,   </a:t>
            </a:r>
            <a:r>
              <a:rPr lang="ru-RU" b="1" i="1" dirty="0">
                <a:solidFill>
                  <a:srgbClr val="7030A0"/>
                </a:solidFill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разных </a:t>
            </a:r>
            <a:r>
              <a:rPr kumimoji="0" lang="ru-RU" b="1" i="1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размеров, видов</a:t>
            </a:r>
            <a:r>
              <a:rPr kumimoji="0" lang="ru-RU" b="1" i="1" u="none" strike="noStrike" cap="none" normalizeH="0" dirty="0">
                <a:ln>
                  <a:noFill/>
                </a:ln>
                <a:solidFill>
                  <a:srgbClr val="7030A0"/>
                </a:solidFill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  и</a:t>
            </a:r>
            <a:r>
              <a:rPr kumimoji="0" lang="ru-RU" b="1" i="1" u="none" strike="noStrike" cap="none" normalizeH="0" baseline="0" dirty="0">
                <a:ln>
                  <a:noFill/>
                </a:ln>
                <a:solidFill>
                  <a:srgbClr val="7030A0"/>
                </a:solidFill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 значений. </a:t>
            </a:r>
            <a:r>
              <a:rPr lang="ru-RU" b="1" i="1" dirty="0">
                <a:solidFill>
                  <a:srgbClr val="7030A0"/>
                </a:solidFill>
                <a:latin typeface="Arno Pro Display" pitchFamily="18" charset="0"/>
              </a:rPr>
              <a:t>Самой древней находкой на данный момент считается кукла из кости мамонта, найденная в Чехии. Её возраст примерно 30-35 тысяч лет, её руки и ноги присоединены к туловищу так, что могут двигаться. Естественно, это не могла быть первая в истории кукла, но историки начинают отсчет именно с неё, ведь её существование официально за документировано. Первые  куклы носили ритуальный характер, они считались вместилищем человеческой души, представляли человека в его разговорах с богами. Древние египтяне клали кукол в захоронения, чтобы умершим было не одиноко, древние славяне приносили кукол в жертву богине плодородия вместо живых женщин.</a:t>
            </a:r>
          </a:p>
          <a:p>
            <a:pPr algn="just"/>
            <a:r>
              <a:rPr lang="ru-RU" b="1" i="1" dirty="0">
                <a:solidFill>
                  <a:srgbClr val="7030A0"/>
                </a:solidFill>
                <a:latin typeface="Arno Pro Display" pitchFamily="18" charset="0"/>
              </a:rPr>
              <a:t>У славян кукла часто была оберегом, отвлекая на себя злых духов или присматривая и оберегая своих хозяек. </a:t>
            </a:r>
            <a:endParaRPr kumimoji="0" lang="ru-RU" b="1" i="1" u="none" strike="noStrike" cap="none" normalizeH="0" baseline="0" dirty="0">
              <a:ln>
                <a:noFill/>
              </a:ln>
              <a:solidFill>
                <a:srgbClr val="7030A0"/>
              </a:solidFill>
              <a:latin typeface="Arno Pro Display" pitchFamily="18" charset="0"/>
              <a:ea typeface="Calibri" pitchFamily="34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000" b="1" i="1" dirty="0">
              <a:solidFill>
                <a:schemeClr val="accent1">
                  <a:lumMod val="75000"/>
                </a:schemeClr>
              </a:solidFill>
              <a:latin typeface="Arno Pro Smbd SmText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5516" y="579524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История  кукол  и  их  назначение.</a:t>
            </a:r>
          </a:p>
        </p:txBody>
      </p:sp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A1ED53F-857A-B4A4-5929-4F30600BFB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4196C0-A441-172B-B53C-0463B0610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23529"/>
            <a:ext cx="8229600" cy="457199"/>
          </a:xfrm>
        </p:spPr>
        <p:txBody>
          <a:bodyPr>
            <a:noAutofit/>
          </a:bodyPr>
          <a:lstStyle/>
          <a:p>
            <a:r>
              <a:rPr lang="ru-RU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кукол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51D524-2FAD-416E-232F-273595156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6388" y="980728"/>
            <a:ext cx="7931224" cy="427707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Куклы как игрушки</a:t>
            </a:r>
            <a:r>
              <a:rPr lang="ru-RU" sz="96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— отличаются способностью двигаться и быть объектом игр и других манипуляций:</a:t>
            </a:r>
          </a:p>
          <a:p>
            <a:pPr lvl="1"/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куклы-игрушки;</a:t>
            </a:r>
            <a:r>
              <a:rPr lang="ru-RU" sz="96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lvl="1"/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театральные куклы;</a:t>
            </a:r>
            <a:r>
              <a:rPr lang="ru-RU" sz="96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 lvl="1"/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обрядовые куклы;</a:t>
            </a:r>
            <a:endParaRPr lang="ru-RU" sz="9600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куклы для шествий</a:t>
            </a:r>
            <a:r>
              <a:rPr lang="ru-RU" sz="96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;</a:t>
            </a:r>
          </a:p>
          <a:p>
            <a:pPr lvl="1"/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утилитарные куклы</a:t>
            </a:r>
            <a:r>
              <a:rPr lang="ru-RU" sz="96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;</a:t>
            </a:r>
          </a:p>
          <a:p>
            <a:pPr marL="0" indent="0">
              <a:buNone/>
            </a:pPr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Куклы как модели</a:t>
            </a:r>
            <a:r>
              <a:rPr lang="ru-RU" sz="96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то есть куклы для упражнения, украшения; обычно — статичные, неперемещаемые и не задействованные в игре или действии.</a:t>
            </a:r>
          </a:p>
          <a:p>
            <a:pPr lvl="1"/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tooltip="Интерьер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интерьерно</a:t>
            </a:r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tooltip="Экстерьер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экстерьерные</a:t>
            </a:r>
            <a:r>
              <a:rPr lang="ru-RU" sz="96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;</a:t>
            </a:r>
          </a:p>
          <a:p>
            <a:pPr lvl="1"/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tooltip="Витрин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витринные</a:t>
            </a:r>
            <a:r>
              <a:rPr lang="ru-RU" sz="96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lvl="1"/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сувенирные</a:t>
            </a:r>
            <a:r>
              <a:rPr lang="ru-RU" sz="96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;</a:t>
            </a:r>
          </a:p>
          <a:p>
            <a:pPr lvl="1"/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коллекционные </a:t>
            </a:r>
            <a:r>
              <a:rPr lang="ru-RU" sz="96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 lvl="1"/>
            <a:r>
              <a:rPr lang="ru-RU" sz="96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музейные;</a:t>
            </a:r>
            <a:endParaRPr lang="ru-RU" sz="9600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  <p:pic>
        <p:nvPicPr>
          <p:cNvPr id="5" name="Picture 2" descr="C:\Documents and Settings\Admin\Рабочий стол\образцы для презентаций\лоскутокjpg.jpg">
            <a:extLst>
              <a:ext uri="{FF2B5EF4-FFF2-40B4-BE49-F238E27FC236}">
                <a16:creationId xmlns:a16="http://schemas.microsoft.com/office/drawing/2014/main" id="{ACCF0A4D-EEA1-4256-20A7-581C60E44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7303"/>
            </a:avLst>
          </a:prstGeom>
          <a:noFill/>
        </p:spPr>
      </p:pic>
    </p:spTree>
    <p:extLst>
      <p:ext uri="{BB962C8B-B14F-4D97-AF65-F5344CB8AC3E}">
        <p14:creationId xmlns:p14="http://schemas.microsoft.com/office/powerpoint/2010/main" val="1208875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4B986-9980-EDAB-06B8-0B831C49A5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C:\Documents and Settings\Admin\Рабочий стол\сардаана\кукла вуду.jpg">
            <a:extLst>
              <a:ext uri="{FF2B5EF4-FFF2-40B4-BE49-F238E27FC236}">
                <a16:creationId xmlns:a16="http://schemas.microsoft.com/office/drawing/2014/main" id="{34C31E72-C9DC-48C5-8D2F-E6FAB5010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5535" r="12409"/>
          <a:stretch>
            <a:fillRect/>
          </a:stretch>
        </p:blipFill>
        <p:spPr bwMode="auto">
          <a:xfrm>
            <a:off x="6321255" y="466290"/>
            <a:ext cx="2214579" cy="1932427"/>
          </a:xfrm>
          <a:prstGeom prst="rect">
            <a:avLst/>
          </a:prstGeom>
          <a:noFill/>
        </p:spPr>
      </p:pic>
      <p:pic>
        <p:nvPicPr>
          <p:cNvPr id="1026" name="Picture 2" descr="d410f40c0b5710f7b38479b64acad597">
            <a:extLst>
              <a:ext uri="{FF2B5EF4-FFF2-40B4-BE49-F238E27FC236}">
                <a16:creationId xmlns:a16="http://schemas.microsoft.com/office/drawing/2014/main" id="{BA0D028A-A39B-EDAB-5F68-CEB844081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l="40989"/>
          <a:stretch>
            <a:fillRect/>
          </a:stretch>
        </p:blipFill>
        <p:spPr bwMode="auto">
          <a:xfrm>
            <a:off x="629552" y="454201"/>
            <a:ext cx="2104772" cy="202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Admin\Рабочий стол\образцы для презентаций\лоскутокjpg.jpg">
            <a:extLst>
              <a:ext uri="{FF2B5EF4-FFF2-40B4-BE49-F238E27FC236}">
                <a16:creationId xmlns:a16="http://schemas.microsoft.com/office/drawing/2014/main" id="{87F0DC73-E60E-E664-2A98-3BC4A5B8B2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7210"/>
            </a:avLst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C831099-DC24-E5E2-3E11-795BDA506B97}"/>
              </a:ext>
            </a:extLst>
          </p:cNvPr>
          <p:cNvSpPr txBox="1"/>
          <p:nvPr/>
        </p:nvSpPr>
        <p:spPr>
          <a:xfrm>
            <a:off x="595159" y="1990292"/>
            <a:ext cx="2356127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Subhead" pitchFamily="18" charset="0"/>
              </a:rPr>
              <a:t>Марионетка Брно</a:t>
            </a:r>
          </a:p>
        </p:txBody>
      </p:sp>
      <p:pic>
        <p:nvPicPr>
          <p:cNvPr id="7" name="Picture 2" descr="C:\Documents and Settings\Admin\Рабочий стол\сардаана\фарфоровые (8).jpg">
            <a:extLst>
              <a:ext uri="{FF2B5EF4-FFF2-40B4-BE49-F238E27FC236}">
                <a16:creationId xmlns:a16="http://schemas.microsoft.com/office/drawing/2014/main" id="{BF68D83F-B66D-A9DF-46E6-00FE13053B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698" y="396080"/>
            <a:ext cx="2788125" cy="2007972"/>
          </a:xfrm>
          <a:prstGeom prst="rect">
            <a:avLst/>
          </a:prstGeom>
          <a:noFill/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7C0E900-4585-2F6C-A70E-FE4CDF43DDBC}"/>
              </a:ext>
            </a:extLst>
          </p:cNvPr>
          <p:cNvSpPr/>
          <p:nvPr/>
        </p:nvSpPr>
        <p:spPr>
          <a:xfrm>
            <a:off x="3307406" y="1915717"/>
            <a:ext cx="2214578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b="1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Light Display" pitchFamily="18" charset="0"/>
              </a:rPr>
              <a:t>Фарфоровые куклы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69B0A1-CABC-4E46-E923-D0BC51684D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68018" y="4568629"/>
            <a:ext cx="1472442" cy="1963256"/>
          </a:xfrm>
          <a:prstGeom prst="rect">
            <a:avLst/>
          </a:prstGeom>
        </p:spPr>
      </p:pic>
      <p:pic>
        <p:nvPicPr>
          <p:cNvPr id="11" name="Picture 2" descr="C:\Documents and Settings\Admin\Рабочий стол\сардаана\перчаточные куклы 2.jpg">
            <a:extLst>
              <a:ext uri="{FF2B5EF4-FFF2-40B4-BE49-F238E27FC236}">
                <a16:creationId xmlns:a16="http://schemas.microsoft.com/office/drawing/2014/main" id="{C0A2E098-EDB9-B357-B744-18295ACE9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/>
          <a:srcRect l="13693" t="10051" r="18151"/>
          <a:stretch>
            <a:fillRect/>
          </a:stretch>
        </p:blipFill>
        <p:spPr bwMode="auto">
          <a:xfrm>
            <a:off x="456901" y="2328846"/>
            <a:ext cx="2970068" cy="2377530"/>
          </a:xfrm>
          <a:prstGeom prst="rect">
            <a:avLst/>
          </a:prstGeom>
          <a:noFill/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C282D18-F422-160D-4FBD-3708EB84D029}"/>
              </a:ext>
            </a:extLst>
          </p:cNvPr>
          <p:cNvSpPr/>
          <p:nvPr/>
        </p:nvSpPr>
        <p:spPr>
          <a:xfrm>
            <a:off x="375004" y="4284053"/>
            <a:ext cx="2633307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Light Display" pitchFamily="18" charset="0"/>
              </a:rPr>
              <a:t>Перчаточные   куклы  </a:t>
            </a:r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E6740A2-E5B4-72D1-5AA4-471FDA51F85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3776" t="15164" r="12988" b="1127"/>
          <a:stretch>
            <a:fillRect/>
          </a:stretch>
        </p:blipFill>
        <p:spPr>
          <a:xfrm>
            <a:off x="4978259" y="2252052"/>
            <a:ext cx="3698327" cy="246927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E14D749-7B46-6B31-BD0E-8BB265D14D79}"/>
              </a:ext>
            </a:extLst>
          </p:cNvPr>
          <p:cNvSpPr/>
          <p:nvPr/>
        </p:nvSpPr>
        <p:spPr>
          <a:xfrm>
            <a:off x="6924867" y="3999813"/>
            <a:ext cx="180020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ru-RU" b="1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Light Display" pitchFamily="18" charset="0"/>
              </a:rPr>
              <a:t>Куклы обереги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8C863D6A-D573-399A-1C6B-FA9A979B53ED}"/>
              </a:ext>
            </a:extLst>
          </p:cNvPr>
          <p:cNvSpPr/>
          <p:nvPr/>
        </p:nvSpPr>
        <p:spPr>
          <a:xfrm>
            <a:off x="6644794" y="1892760"/>
            <a:ext cx="153751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Кукла </a:t>
            </a:r>
            <a:r>
              <a:rPr lang="ru-RU" b="1" i="1" u="sng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вуду</a:t>
            </a:r>
            <a:r>
              <a:rPr lang="ru-RU" b="1" i="1" u="sng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 </a:t>
            </a:r>
            <a:endParaRPr lang="ru-RU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6BD94BC-8863-3FC7-7FB1-100FD84FBC3D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5308" t="2836" r="17036" b="740"/>
          <a:stretch>
            <a:fillRect/>
          </a:stretch>
        </p:blipFill>
        <p:spPr>
          <a:xfrm>
            <a:off x="3330659" y="2352326"/>
            <a:ext cx="1864866" cy="284561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FFD1F68-6E1E-DA0B-A97C-4C1C754F67B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59407" y="4195102"/>
            <a:ext cx="1898141" cy="235306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D10DE66-9BB3-2E59-1F6E-17B2350BE384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4406" t="29001" r="6429" b="21650"/>
          <a:stretch>
            <a:fillRect/>
          </a:stretch>
        </p:blipFill>
        <p:spPr>
          <a:xfrm flipH="1">
            <a:off x="6686406" y="4389888"/>
            <a:ext cx="1725824" cy="211720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12CC93DB-EB5E-5A42-A5DA-19BBB7FFBE5B}"/>
              </a:ext>
            </a:extLst>
          </p:cNvPr>
          <p:cNvSpPr txBox="1"/>
          <p:nvPr/>
        </p:nvSpPr>
        <p:spPr>
          <a:xfrm>
            <a:off x="4312140" y="6356214"/>
            <a:ext cx="17258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Кукла </a:t>
            </a:r>
            <a:r>
              <a:rPr lang="ru-RU" b="1" i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Реборн</a:t>
            </a: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6D728F3-C7B4-09D0-DFD8-6016FFB64311}"/>
              </a:ext>
            </a:extLst>
          </p:cNvPr>
          <p:cNvSpPr txBox="1"/>
          <p:nvPr/>
        </p:nvSpPr>
        <p:spPr>
          <a:xfrm>
            <a:off x="6480418" y="6306098"/>
            <a:ext cx="192924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Кукла из бисера 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9528636C-E5C8-AA3B-F889-590B77E043EE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12897" t="14301" r="6992" b="4352"/>
          <a:stretch>
            <a:fillRect/>
          </a:stretch>
        </p:blipFill>
        <p:spPr>
          <a:xfrm>
            <a:off x="466616" y="4712604"/>
            <a:ext cx="1483109" cy="2007972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466203F-5C1F-CAFC-AA1D-9DEA43148903}"/>
              </a:ext>
            </a:extLst>
          </p:cNvPr>
          <p:cNvSpPr txBox="1"/>
          <p:nvPr/>
        </p:nvSpPr>
        <p:spPr>
          <a:xfrm>
            <a:off x="884308" y="6322427"/>
            <a:ext cx="17258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Кукла Тильда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A1CF4EF-4508-AF00-98D1-34CC21F00424}"/>
              </a:ext>
            </a:extLst>
          </p:cNvPr>
          <p:cNvSpPr txBox="1"/>
          <p:nvPr/>
        </p:nvSpPr>
        <p:spPr>
          <a:xfrm>
            <a:off x="3482653" y="3888954"/>
            <a:ext cx="17258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Интерьерная</a:t>
            </a:r>
          </a:p>
        </p:txBody>
      </p:sp>
    </p:spTree>
    <p:extLst>
      <p:ext uri="{BB962C8B-B14F-4D97-AF65-F5344CB8AC3E}">
        <p14:creationId xmlns:p14="http://schemas.microsoft.com/office/powerpoint/2010/main" val="9815205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4ECABD0-B292-F1F5-84F0-53A16790C744}"/>
              </a:ext>
            </a:extLst>
          </p:cNvPr>
          <p:cNvSpPr txBox="1"/>
          <p:nvPr/>
        </p:nvSpPr>
        <p:spPr>
          <a:xfrm>
            <a:off x="665566" y="908720"/>
            <a:ext cx="7812868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Сейчас на просторах  интернета можно найти  множество кукол, выполненных из разных материалов и в самых разнообразных  техниках. Среди них встречаются и изделия, полностью изготовленные из бисера.</a:t>
            </a:r>
          </a:p>
          <a:p>
            <a:pPr algn="just"/>
            <a:r>
              <a:rPr lang="ru-RU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 как направление  нашего кружка – работа с бисером, мы задумали разработать собственную технологию изготовления кукол, объединив несколько приёмов. Её основа: голова (шар), оплетаемая бисером двумя способами; тело из проволочного каркаса; одежда из ткани. Так в 2006 году появилась наша первая кукла, выполненная в комбинированной технике. Изначально для основы головы мы использовали пластиковое яйцо, но из‑за этого куклы получались довольно крупными — до 40–50 см в высоту. Вскоре мы нашли альтернативу: выбрали пластиковые ёлочные шарики диаметром 3 см. Первую миниатюрную куклу мы создали для Республиканского конкурса рукотворных кукол и заняли в нём первое наше 1 место! Чтобы куколка не стояла одиноко на полке, другие участники нашего коллектива захотели сделать ей «друзей». Так пришла идея создать коллекцию, отражающую разные кружки и студии нашего Дворца детского творчества.  Ежегодно направления кружков расширяется, так и наша коллекция пополняется</a:t>
            </a:r>
            <a:r>
              <a:rPr lang="ru-RU" sz="20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новыми  «кружковцами».</a:t>
            </a:r>
          </a:p>
          <a:p>
            <a:pPr algn="just"/>
            <a:r>
              <a:rPr lang="ru-RU" dirty="0"/>
              <a:t> </a:t>
            </a:r>
          </a:p>
        </p:txBody>
      </p:sp>
      <p:pic>
        <p:nvPicPr>
          <p:cNvPr id="8" name="Picture 2" descr="C:\Documents and Settings\Admin\Рабочий стол\образцы для презентаций\лоскутокjpg.jpg">
            <a:extLst>
              <a:ext uri="{FF2B5EF4-FFF2-40B4-BE49-F238E27FC236}">
                <a16:creationId xmlns:a16="http://schemas.microsoft.com/office/drawing/2014/main" id="{CDE3F436-C643-8FFE-194C-2D37F2EE71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7445"/>
            </a:avLst>
          </a:prstGeom>
          <a:noFill/>
        </p:spPr>
      </p:pic>
    </p:spTree>
    <p:extLst>
      <p:ext uri="{BB962C8B-B14F-4D97-AF65-F5344CB8AC3E}">
        <p14:creationId xmlns:p14="http://schemas.microsoft.com/office/powerpoint/2010/main" val="5569687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A1C902-7DCA-C3D6-0B6B-99A059A4A3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8EE74DC-F029-6458-9CDB-1413B3898361}"/>
              </a:ext>
            </a:extLst>
          </p:cNvPr>
          <p:cNvSpPr txBox="1"/>
          <p:nvPr/>
        </p:nvSpPr>
        <p:spPr>
          <a:xfrm>
            <a:off x="611560" y="620688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Материалы и инструменты: </a:t>
            </a:r>
            <a:endParaRPr lang="ru-RU" sz="36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C47C71-F6D1-1BE2-2DB5-0DA8D3A111A4}"/>
              </a:ext>
            </a:extLst>
          </p:cNvPr>
          <p:cNvSpPr txBox="1"/>
          <p:nvPr/>
        </p:nvSpPr>
        <p:spPr>
          <a:xfrm>
            <a:off x="755576" y="1196752"/>
            <a:ext cx="7776864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пластиковый шар;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бисер №9\0 , 10\0 (бежевый, др.);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проволока для бисероплетения 0.3мм(для пальцев); проволока медная или стальная 1-1,5мм (для каркаса);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игла для бисероплетения;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текстильные материалы (хлопок, лён, трикотаж и др.);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наполнитель (синтепон, вата);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тканевая клеевая лента, рулонная (лейкопластырь);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нитки швейные цветные;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ножницы;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плоскогубцы.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652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55528"/>
            <a:ext cx="7572428" cy="857248"/>
          </a:xfrm>
        </p:spPr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Последовательность  работы: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052736"/>
            <a:ext cx="7358114" cy="4896544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Display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 </a:t>
            </a: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Подготовка  шара к работе:                                                                                                           - покрасить акриловой бежевой краской;                                                                                                   - обозначить границы  лица, волос, глаз, рта, носа, ушей.           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Плетение  в технике  ручного  ткачества:</a:t>
            </a:r>
            <a:b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</a:b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-  головы;                                                                                                         -  кистей рук;                                                                                                                  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Дополнение  деталей (нос, уши, волосы, пальцы);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Изготовление </a:t>
            </a:r>
            <a:r>
              <a:rPr lang="en-US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 </a:t>
            </a: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«тельца» </a:t>
            </a:r>
            <a:r>
              <a:rPr lang="en-US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 </a:t>
            </a: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куклы:                                                                                      -  скрутить  каркас  из  проволоки;</a:t>
            </a:r>
          </a:p>
          <a:p>
            <a:pPr marL="0" indent="0">
              <a:buNone/>
            </a:pP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        -  обмотать   синтепоном;</a:t>
            </a:r>
          </a:p>
          <a:p>
            <a:pPr marL="0" indent="0">
              <a:buNone/>
            </a:pP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        -  обмотать клеевой лентой;  </a:t>
            </a:r>
          </a:p>
          <a:p>
            <a:pPr marL="457200" indent="-457200">
              <a:buAutoNum type="arabicPeriod" startAt="5"/>
            </a:pP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Пошив  одежды; </a:t>
            </a:r>
          </a:p>
          <a:p>
            <a:pPr marL="457200" indent="-457200">
              <a:buAutoNum type="arabicPeriod" startAt="5"/>
            </a:pP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Изготовление атрибутов, деталей;</a:t>
            </a:r>
          </a:p>
          <a:p>
            <a:pPr marL="457200" indent="-457200">
              <a:buAutoNum type="arabicPeriod" startAt="5"/>
            </a:pP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Оформление по задуманному сюжету;</a:t>
            </a:r>
          </a:p>
          <a:p>
            <a:pPr marL="457200" indent="-457200">
              <a:buAutoNum type="arabicPeriod" startAt="5"/>
            </a:pPr>
            <a:r>
              <a:rPr lang="ru-RU" sz="44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Установка на подставку.</a:t>
            </a:r>
          </a:p>
        </p:txBody>
      </p:sp>
      <p:pic>
        <p:nvPicPr>
          <p:cNvPr id="5" name="Picture 2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frame">
            <a:avLst>
              <a:gd name="adj1" fmla="val 11137"/>
            </a:avLst>
          </a:prstGeom>
          <a:noFill/>
        </p:spPr>
      </p:pic>
    </p:spTree>
  </p:cSld>
  <p:clrMapOvr>
    <a:masterClrMapping/>
  </p:clrMapOvr>
  <p:transition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Выноска со стрелкой вверх 14"/>
          <p:cNvSpPr/>
          <p:nvPr/>
        </p:nvSpPr>
        <p:spPr>
          <a:xfrm>
            <a:off x="5847171" y="3940972"/>
            <a:ext cx="2238897" cy="1756533"/>
          </a:xfrm>
          <a:prstGeom prst="upArrowCallout">
            <a:avLst>
              <a:gd name="adj1" fmla="val 25000"/>
              <a:gd name="adj2" fmla="val 25000"/>
              <a:gd name="adj3" fmla="val 25000"/>
              <a:gd name="adj4" fmla="val 6497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Выноска со стрелкой вверх 13"/>
          <p:cNvSpPr/>
          <p:nvPr/>
        </p:nvSpPr>
        <p:spPr>
          <a:xfrm>
            <a:off x="3393551" y="3929067"/>
            <a:ext cx="2327795" cy="1785950"/>
          </a:xfrm>
          <a:prstGeom prst="up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ыноска со стрелкой вверх 8"/>
          <p:cNvSpPr/>
          <p:nvPr/>
        </p:nvSpPr>
        <p:spPr>
          <a:xfrm>
            <a:off x="1071538" y="3929066"/>
            <a:ext cx="2214578" cy="1785950"/>
          </a:xfrm>
          <a:prstGeom prst="upArrow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4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</p:spPr>
      </p:pic>
      <p:pic>
        <p:nvPicPr>
          <p:cNvPr id="1026" name="Picture 2" descr="C:\Documents and Settings\Admin\Мои документы\Downloads\P_20170301_091901_p.jpg"/>
          <p:cNvPicPr>
            <a:picLocks noChangeAspect="1" noChangeArrowheads="1"/>
          </p:cNvPicPr>
          <p:nvPr/>
        </p:nvPicPr>
        <p:blipFill>
          <a:blip r:embed="rId3" cstate="print"/>
          <a:srcRect l="38899" t="27294" r="18768" b="39076"/>
          <a:stretch>
            <a:fillRect/>
          </a:stretch>
        </p:blipFill>
        <p:spPr bwMode="auto">
          <a:xfrm>
            <a:off x="1142976" y="1857364"/>
            <a:ext cx="2000264" cy="2083608"/>
          </a:xfrm>
          <a:prstGeom prst="ellipse">
            <a:avLst/>
          </a:prstGeom>
          <a:noFill/>
          <a:effectLst>
            <a:glow rad="101600">
              <a:schemeClr val="accent5">
                <a:lumMod val="20000"/>
                <a:lumOff val="80000"/>
                <a:alpha val="60000"/>
              </a:schemeClr>
            </a:glow>
            <a:softEdge rad="127000"/>
          </a:effectLst>
        </p:spPr>
      </p:pic>
      <p:pic>
        <p:nvPicPr>
          <p:cNvPr id="1029" name="Picture 5" descr="C:\Documents and Settings\Admin\Мои документы\Downloads\P_20170301_112859_p.jpg"/>
          <p:cNvPicPr>
            <a:picLocks noChangeAspect="1" noChangeArrowheads="1"/>
          </p:cNvPicPr>
          <p:nvPr/>
        </p:nvPicPr>
        <p:blipFill>
          <a:blip r:embed="rId4" cstate="print"/>
          <a:srcRect l="14499" t="33073" r="16447" b="12656"/>
          <a:stretch>
            <a:fillRect/>
          </a:stretch>
        </p:blipFill>
        <p:spPr bwMode="auto">
          <a:xfrm>
            <a:off x="3392996" y="1785925"/>
            <a:ext cx="2255616" cy="2268505"/>
          </a:xfrm>
          <a:prstGeom prst="ellipse">
            <a:avLst/>
          </a:prstGeom>
          <a:noFill/>
          <a:effectLst>
            <a:glow rad="101600">
              <a:schemeClr val="accent5">
                <a:lumMod val="20000"/>
                <a:lumOff val="80000"/>
                <a:alpha val="60000"/>
              </a:schemeClr>
            </a:glow>
            <a:softEdge rad="127000"/>
          </a:effectLst>
        </p:spPr>
      </p:pic>
      <p:pic>
        <p:nvPicPr>
          <p:cNvPr id="1031" name="Picture 7" descr="C:\Documents and Settings\Admin\Мои документы\Downloads\P_20170301_112851_p.jpg"/>
          <p:cNvPicPr>
            <a:picLocks noChangeAspect="1" noChangeArrowheads="1"/>
          </p:cNvPicPr>
          <p:nvPr/>
        </p:nvPicPr>
        <p:blipFill>
          <a:blip r:embed="rId5" cstate="print"/>
          <a:srcRect l="23580" t="27851" r="18768" b="23107"/>
          <a:stretch>
            <a:fillRect/>
          </a:stretch>
        </p:blipFill>
        <p:spPr bwMode="auto">
          <a:xfrm>
            <a:off x="5898368" y="1723243"/>
            <a:ext cx="2180250" cy="226850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glow rad="101600">
              <a:schemeClr val="accent1">
                <a:lumMod val="20000"/>
                <a:lumOff val="80000"/>
                <a:alpha val="60000"/>
              </a:schemeClr>
            </a:glow>
            <a:softEdge rad="127000"/>
          </a:effectLst>
        </p:spPr>
      </p:pic>
      <p:sp>
        <p:nvSpPr>
          <p:cNvPr id="11" name="TextBox 10"/>
          <p:cNvSpPr txBox="1"/>
          <p:nvPr/>
        </p:nvSpPr>
        <p:spPr>
          <a:xfrm>
            <a:off x="1071538" y="4714884"/>
            <a:ext cx="21431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1)</a:t>
            </a:r>
            <a:r>
              <a:rPr lang="ru-RU" sz="1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Пластиковый шар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43306" y="4714884"/>
            <a:ext cx="185738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2) Окрашиваем </a:t>
            </a:r>
          </a:p>
          <a:p>
            <a:endParaRPr lang="ru-RU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86582" y="4710503"/>
            <a:ext cx="20717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3) Намечаем линию лица,  глаз,  рта,  волос,  ушей.</a:t>
            </a:r>
          </a:p>
        </p:txBody>
      </p:sp>
      <p:sp>
        <p:nvSpPr>
          <p:cNvPr id="16" name="Дуга 15"/>
          <p:cNvSpPr/>
          <p:nvPr/>
        </p:nvSpPr>
        <p:spPr>
          <a:xfrm>
            <a:off x="6143636" y="2857496"/>
            <a:ext cx="45719" cy="21431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олилиния 17"/>
          <p:cNvSpPr/>
          <p:nvPr/>
        </p:nvSpPr>
        <p:spPr>
          <a:xfrm>
            <a:off x="6260793" y="2201640"/>
            <a:ext cx="1459345" cy="1071570"/>
          </a:xfrm>
          <a:custGeom>
            <a:avLst/>
            <a:gdLst>
              <a:gd name="connsiteX0" fmla="*/ 0 w 1459345"/>
              <a:gd name="connsiteY0" fmla="*/ 665018 h 983673"/>
              <a:gd name="connsiteX1" fmla="*/ 207818 w 1459345"/>
              <a:gd name="connsiteY1" fmla="*/ 193964 h 983673"/>
              <a:gd name="connsiteX2" fmla="*/ 734291 w 1459345"/>
              <a:gd name="connsiteY2" fmla="*/ 124691 h 983673"/>
              <a:gd name="connsiteX3" fmla="*/ 734291 w 1459345"/>
              <a:gd name="connsiteY3" fmla="*/ 83127 h 983673"/>
              <a:gd name="connsiteX4" fmla="*/ 803564 w 1459345"/>
              <a:gd name="connsiteY4" fmla="*/ 0 h 983673"/>
              <a:gd name="connsiteX5" fmla="*/ 803564 w 1459345"/>
              <a:gd name="connsiteY5" fmla="*/ 0 h 983673"/>
              <a:gd name="connsiteX6" fmla="*/ 775854 w 1459345"/>
              <a:gd name="connsiteY6" fmla="*/ 41564 h 983673"/>
              <a:gd name="connsiteX7" fmla="*/ 817418 w 1459345"/>
              <a:gd name="connsiteY7" fmla="*/ 124691 h 983673"/>
              <a:gd name="connsiteX8" fmla="*/ 1357745 w 1459345"/>
              <a:gd name="connsiteY8" fmla="*/ 415636 h 983673"/>
              <a:gd name="connsiteX9" fmla="*/ 1427018 w 1459345"/>
              <a:gd name="connsiteY9" fmla="*/ 983673 h 983673"/>
              <a:gd name="connsiteX10" fmla="*/ 1427018 w 1459345"/>
              <a:gd name="connsiteY10" fmla="*/ 983673 h 983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59345" h="983673">
                <a:moveTo>
                  <a:pt x="0" y="665018"/>
                </a:moveTo>
                <a:cubicBezTo>
                  <a:pt x="42718" y="474518"/>
                  <a:pt x="85436" y="284019"/>
                  <a:pt x="207818" y="193964"/>
                </a:cubicBezTo>
                <a:cubicBezTo>
                  <a:pt x="330200" y="103910"/>
                  <a:pt x="646546" y="143164"/>
                  <a:pt x="734291" y="124691"/>
                </a:cubicBezTo>
                <a:cubicBezTo>
                  <a:pt x="822036" y="106218"/>
                  <a:pt x="722746" y="103909"/>
                  <a:pt x="734291" y="83127"/>
                </a:cubicBezTo>
                <a:cubicBezTo>
                  <a:pt x="745837" y="62345"/>
                  <a:pt x="803564" y="0"/>
                  <a:pt x="803564" y="0"/>
                </a:cubicBezTo>
                <a:lnTo>
                  <a:pt x="803564" y="0"/>
                </a:lnTo>
                <a:cubicBezTo>
                  <a:pt x="798946" y="6927"/>
                  <a:pt x="773545" y="20782"/>
                  <a:pt x="775854" y="41564"/>
                </a:cubicBezTo>
                <a:cubicBezTo>
                  <a:pt x="778163" y="62346"/>
                  <a:pt x="720436" y="62346"/>
                  <a:pt x="817418" y="124691"/>
                </a:cubicBezTo>
                <a:cubicBezTo>
                  <a:pt x="914400" y="187036"/>
                  <a:pt x="1256145" y="272472"/>
                  <a:pt x="1357745" y="415636"/>
                </a:cubicBezTo>
                <a:cubicBezTo>
                  <a:pt x="1459345" y="558800"/>
                  <a:pt x="1427018" y="983673"/>
                  <a:pt x="1427018" y="983673"/>
                </a:cubicBezTo>
                <a:lnTo>
                  <a:pt x="1427018" y="983673"/>
                </a:lnTo>
              </a:path>
            </a:pathLst>
          </a:cu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 flipV="1">
            <a:off x="7120275" y="2970150"/>
            <a:ext cx="117157" cy="142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3" name="Овал 22"/>
          <p:cNvSpPr/>
          <p:nvPr/>
        </p:nvSpPr>
        <p:spPr>
          <a:xfrm flipV="1">
            <a:off x="6493201" y="2868438"/>
            <a:ext cx="117157" cy="142876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A332A3-4D79-EEEA-37BF-25DA904CAD66}"/>
              </a:ext>
            </a:extLst>
          </p:cNvPr>
          <p:cNvSpPr txBox="1"/>
          <p:nvPr/>
        </p:nvSpPr>
        <p:spPr>
          <a:xfrm>
            <a:off x="1691680" y="906634"/>
            <a:ext cx="61861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  <a:ea typeface="+mj-ea"/>
                <a:cs typeface="+mj-cs"/>
              </a:rPr>
              <a:t>Подготовка шара к работе</a:t>
            </a:r>
            <a:r>
              <a:rPr kumimoji="0" lang="ru-RU" sz="36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no Pro Smbd Caption" pitchFamily="18" charset="0"/>
                <a:ea typeface="+mj-ea"/>
                <a:cs typeface="+mj-cs"/>
              </a:rPr>
              <a:t> </a:t>
            </a:r>
            <a:endParaRPr lang="ru-RU" dirty="0"/>
          </a:p>
        </p:txBody>
      </p:sp>
      <p:pic>
        <p:nvPicPr>
          <p:cNvPr id="2" name="Picture 2" descr="C:\Documents and Settings\Admin\Рабочий стол\образцы для презентаций\лоскутокjpg.jpg">
            <a:extLst>
              <a:ext uri="{FF2B5EF4-FFF2-40B4-BE49-F238E27FC236}">
                <a16:creationId xmlns:a16="http://schemas.microsoft.com/office/drawing/2014/main" id="{94E846C0-3573-1C7A-CFD8-E1206DF4B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frame">
            <a:avLst>
              <a:gd name="adj1" fmla="val 10707"/>
            </a:avLst>
          </a:prstGeom>
          <a:noFill/>
        </p:spPr>
      </p:pic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Admin\Рабочий стол\сардаана\images (6).jpg"/>
          <p:cNvPicPr>
            <a:picLocks noChangeAspect="1" noChangeArrowheads="1"/>
          </p:cNvPicPr>
          <p:nvPr/>
        </p:nvPicPr>
        <p:blipFill>
          <a:blip r:embed="rId2">
            <a:lum bright="-13000" contrast="41000"/>
          </a:blip>
          <a:srcRect l="7032" t="1515" r="71871" b="9091"/>
          <a:stretch>
            <a:fillRect/>
          </a:stretch>
        </p:blipFill>
        <p:spPr bwMode="auto">
          <a:xfrm>
            <a:off x="1142976" y="1142984"/>
            <a:ext cx="1500198" cy="4214842"/>
          </a:xfrm>
          <a:prstGeom prst="snip2SameRect">
            <a:avLst>
              <a:gd name="adj1" fmla="val 48126"/>
              <a:gd name="adj2" fmla="val 0"/>
            </a:avLst>
          </a:prstGeom>
          <a:noFill/>
        </p:spPr>
      </p:pic>
      <p:pic>
        <p:nvPicPr>
          <p:cNvPr id="5" name="Picture 4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</p:spPr>
      </p:pic>
      <p:pic>
        <p:nvPicPr>
          <p:cNvPr id="6" name="Picture 2" descr="C:\Documents and Settings\Admin\Мои документы\Downloads\P_20170301_112838_p.jpg"/>
          <p:cNvPicPr>
            <a:picLocks noChangeAspect="1" noChangeArrowheads="1"/>
          </p:cNvPicPr>
          <p:nvPr/>
        </p:nvPicPr>
        <p:blipFill>
          <a:blip r:embed="rId4" cstate="print"/>
          <a:srcRect l="23209" t="29591" r="-2121" b="11413"/>
          <a:stretch>
            <a:fillRect/>
          </a:stretch>
        </p:blipFill>
        <p:spPr bwMode="auto">
          <a:xfrm rot="16200000">
            <a:off x="2780259" y="1148777"/>
            <a:ext cx="3654923" cy="3643338"/>
          </a:xfrm>
          <a:prstGeom prst="rect">
            <a:avLst/>
          </a:prstGeom>
          <a:noFill/>
          <a:effectLst>
            <a:glow rad="101600">
              <a:schemeClr val="accent5">
                <a:lumMod val="20000"/>
                <a:lumOff val="80000"/>
                <a:alpha val="60000"/>
              </a:schemeClr>
            </a:glow>
            <a:softEdge rad="127000"/>
          </a:effectLst>
        </p:spPr>
      </p:pic>
      <p:pic>
        <p:nvPicPr>
          <p:cNvPr id="8" name="Picture 4" descr="C:\Documents and Settings\Admin\Рабочий стол\сардаана\images (6).jpg"/>
          <p:cNvPicPr>
            <a:picLocks noChangeAspect="1" noChangeArrowheads="1"/>
          </p:cNvPicPr>
          <p:nvPr/>
        </p:nvPicPr>
        <p:blipFill>
          <a:blip r:embed="rId2">
            <a:lum bright="-13000" contrast="41000"/>
          </a:blip>
          <a:srcRect l="26119" t="1515" r="50774" b="28788"/>
          <a:stretch>
            <a:fillRect/>
          </a:stretch>
        </p:blipFill>
        <p:spPr bwMode="auto">
          <a:xfrm>
            <a:off x="6429388" y="1214422"/>
            <a:ext cx="1643074" cy="3500462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714480" y="5143512"/>
            <a:ext cx="600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4)  Плетение  ободка двумя  концами  (иглами). Высота и  длина  ободка  зависит  от  размера шара. («головы»)</a:t>
            </a:r>
          </a:p>
        </p:txBody>
      </p:sp>
      <p:sp>
        <p:nvSpPr>
          <p:cNvPr id="13" name="Выноска со стрелкой вверх 12"/>
          <p:cNvSpPr/>
          <p:nvPr/>
        </p:nvSpPr>
        <p:spPr>
          <a:xfrm>
            <a:off x="1571604" y="4714884"/>
            <a:ext cx="6143668" cy="1143008"/>
          </a:xfrm>
          <a:prstGeom prst="upArrow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2786050" y="928670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Изготовление  «ободка»  </a:t>
            </a:r>
          </a:p>
        </p:txBody>
      </p:sp>
      <p:sp>
        <p:nvSpPr>
          <p:cNvPr id="10" name="Овал 9"/>
          <p:cNvSpPr/>
          <p:nvPr/>
        </p:nvSpPr>
        <p:spPr>
          <a:xfrm>
            <a:off x="1571604" y="142873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857356" y="142873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571604" y="178592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857356" y="178592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571604" y="214311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857356" y="214311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571604" y="250030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857356" y="250030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571604" y="285749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1857356" y="285749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1571604" y="321468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1857356" y="321468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1571604" y="357187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1857356" y="357187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1571604" y="392906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857356" y="3929066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7500958" y="1500174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7500958" y="1857364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7500958" y="2285992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6715140" y="1500174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7000892" y="1500174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6715140" y="1857364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7000892" y="1857364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6715140" y="2285992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7000892" y="2285992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>
            <a:off x="6715140" y="2643182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7000892" y="2643182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6715140" y="3071810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7000892" y="3071810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6715140" y="3429000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7000892" y="3429000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Овал 42"/>
          <p:cNvSpPr/>
          <p:nvPr/>
        </p:nvSpPr>
        <p:spPr>
          <a:xfrm>
            <a:off x="6715140" y="3857628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7000892" y="3857628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Овал 44"/>
          <p:cNvSpPr/>
          <p:nvPr/>
        </p:nvSpPr>
        <p:spPr>
          <a:xfrm>
            <a:off x="6715140" y="4214818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7000892" y="4214818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Овал 46"/>
          <p:cNvSpPr/>
          <p:nvPr/>
        </p:nvSpPr>
        <p:spPr>
          <a:xfrm>
            <a:off x="7500958" y="2643182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Овал 47"/>
          <p:cNvSpPr/>
          <p:nvPr/>
        </p:nvSpPr>
        <p:spPr>
          <a:xfrm>
            <a:off x="7500958" y="3071810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7500958" y="3857628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7500958" y="3429000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7500958" y="4214818"/>
            <a:ext cx="214314" cy="285752"/>
          </a:xfrm>
          <a:prstGeom prst="ellipse">
            <a:avLst/>
          </a:prstGeom>
          <a:solidFill>
            <a:srgbClr val="FBD4B3"/>
          </a:solidFill>
          <a:ln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893"/>
            <a:ext cx="9144000" cy="6858000"/>
          </a:xfrm>
          <a:prstGeom prst="frame">
            <a:avLst/>
          </a:prstGeom>
          <a:noFill/>
        </p:spPr>
      </p:pic>
      <p:sp>
        <p:nvSpPr>
          <p:cNvPr id="6145" name="AutoShape 1" descr="http://bicer.ru/images/BISER/technology/technology12/001.jpg"/>
          <p:cNvSpPr>
            <a:spLocks noChangeAspect="1" noChangeArrowheads="1"/>
          </p:cNvSpPr>
          <p:nvPr/>
        </p:nvSpPr>
        <p:spPr bwMode="auto">
          <a:xfrm>
            <a:off x="0" y="0"/>
            <a:ext cx="3219450" cy="1924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47" name="AutoShape 3" descr="Картинки по запросу виды техники плетения бисеро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Picture 3" descr="C:\Documents and Settings\Admin\Рабочий стол\сардаана\images (8).jpg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 l="49872" b="9439"/>
          <a:stretch>
            <a:fillRect/>
          </a:stretch>
        </p:blipFill>
        <p:spPr bwMode="auto">
          <a:xfrm flipV="1">
            <a:off x="1307484" y="1709623"/>
            <a:ext cx="3624274" cy="4257881"/>
          </a:xfrm>
          <a:prstGeom prst="rect">
            <a:avLst/>
          </a:prstGeom>
          <a:noFill/>
        </p:spPr>
      </p:pic>
      <p:pic>
        <p:nvPicPr>
          <p:cNvPr id="2052" name="Picture 4" descr="C:\Documents and Settings\Admin\Рабочий стол\сардаана\images (6).jpg"/>
          <p:cNvPicPr>
            <a:picLocks noChangeAspect="1" noChangeArrowheads="1"/>
          </p:cNvPicPr>
          <p:nvPr/>
        </p:nvPicPr>
        <p:blipFill>
          <a:blip r:embed="rId4">
            <a:lum bright="-10000" contrast="40000"/>
          </a:blip>
          <a:srcRect l="50833" t="22672" r="24020" b="18571"/>
          <a:stretch>
            <a:fillRect/>
          </a:stretch>
        </p:blipFill>
        <p:spPr bwMode="auto">
          <a:xfrm>
            <a:off x="6300193" y="2311164"/>
            <a:ext cx="1457998" cy="2649823"/>
          </a:xfrm>
          <a:prstGeom prst="rect">
            <a:avLst/>
          </a:prstGeom>
          <a:noFill/>
        </p:spPr>
      </p:pic>
      <p:sp>
        <p:nvSpPr>
          <p:cNvPr id="12" name="Выноска со стрелкой влево 11"/>
          <p:cNvSpPr/>
          <p:nvPr/>
        </p:nvSpPr>
        <p:spPr>
          <a:xfrm>
            <a:off x="5368606" y="1709624"/>
            <a:ext cx="2587770" cy="3375560"/>
          </a:xfrm>
          <a:prstGeom prst="leftArrowCallout">
            <a:avLst>
              <a:gd name="adj1" fmla="val 20654"/>
              <a:gd name="adj2" fmla="val 23781"/>
              <a:gd name="adj3" fmla="val 16659"/>
              <a:gd name="adj4" fmla="val 715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333189" y="1185136"/>
            <a:ext cx="37862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Соединение  «ободка».</a:t>
            </a:r>
          </a:p>
        </p:txBody>
      </p:sp>
      <p:sp>
        <p:nvSpPr>
          <p:cNvPr id="45" name="Овал 44"/>
          <p:cNvSpPr/>
          <p:nvPr/>
        </p:nvSpPr>
        <p:spPr>
          <a:xfrm>
            <a:off x="6786578" y="2311165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6573971" y="2320174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Овал 48"/>
          <p:cNvSpPr/>
          <p:nvPr/>
        </p:nvSpPr>
        <p:spPr>
          <a:xfrm>
            <a:off x="7197735" y="2315868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>
            <a:off x="7410883" y="2313771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/>
          <p:nvPr/>
        </p:nvSpPr>
        <p:spPr>
          <a:xfrm>
            <a:off x="7207740" y="2670961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7400948" y="2680607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6544880" y="2650061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6775957" y="2650061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Овал 56"/>
          <p:cNvSpPr/>
          <p:nvPr/>
        </p:nvSpPr>
        <p:spPr>
          <a:xfrm>
            <a:off x="6572264" y="335756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Овал 57"/>
          <p:cNvSpPr/>
          <p:nvPr/>
        </p:nvSpPr>
        <p:spPr>
          <a:xfrm>
            <a:off x="6786578" y="335756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6786578" y="371475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6572264" y="371475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6572264" y="407194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6786578" y="407194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6786578" y="300037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7215206" y="300037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7429520" y="300037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7215206" y="335756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7429520" y="335756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8553464" y="3838564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7215206" y="371475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Овал 69"/>
          <p:cNvSpPr/>
          <p:nvPr/>
        </p:nvSpPr>
        <p:spPr>
          <a:xfrm>
            <a:off x="6572264" y="300037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Овал 71"/>
          <p:cNvSpPr/>
          <p:nvPr/>
        </p:nvSpPr>
        <p:spPr>
          <a:xfrm>
            <a:off x="7429520" y="407194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7215206" y="407194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Овал 73"/>
          <p:cNvSpPr/>
          <p:nvPr/>
        </p:nvSpPr>
        <p:spPr>
          <a:xfrm>
            <a:off x="7429520" y="3714752"/>
            <a:ext cx="185742" cy="257180"/>
          </a:xfrm>
          <a:prstGeom prst="ellipse">
            <a:avLst/>
          </a:prstGeom>
          <a:solidFill>
            <a:srgbClr val="FBD4B3"/>
          </a:solidFill>
          <a:ln w="9525">
            <a:solidFill>
              <a:srgbClr val="DC9E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BA6B0C0-98FA-4E2D-EF7D-0B0F0A29941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3330" t="27255" r="16905" b="51664"/>
          <a:stretch>
            <a:fillRect/>
          </a:stretch>
        </p:blipFill>
        <p:spPr>
          <a:xfrm>
            <a:off x="2693632" y="2829790"/>
            <a:ext cx="1857703" cy="119842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3918D1B-A8DE-6397-0F15-A6EB9F63DEA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9954" r="36470"/>
          <a:stretch>
            <a:fillRect/>
          </a:stretch>
        </p:blipFill>
        <p:spPr>
          <a:xfrm>
            <a:off x="1620624" y="2965882"/>
            <a:ext cx="1266516" cy="105243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D83CE6C-19E2-0D52-1269-8AE30DAE08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62215" y="3082793"/>
            <a:ext cx="164081" cy="24180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51055BC-C706-4B8D-8B1A-78545C2619A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16367" y="3115270"/>
            <a:ext cx="164606" cy="23776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EB4FC77-8B54-FED6-75FB-E12C44A9D5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1242" y="2973912"/>
            <a:ext cx="150758" cy="21776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6FB7809-A50B-AC69-F3B6-63C98D7ED8A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91759" y="2937787"/>
            <a:ext cx="152413" cy="21947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C761CDE-9247-FD10-06C5-B61AAB7DB8B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20288" y="2953891"/>
            <a:ext cx="152413" cy="21947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7331FEA-2DC6-EADD-4765-5D993A02EE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18490" y="3353035"/>
            <a:ext cx="152413" cy="21947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62E7F488-1433-1B20-7A06-A864957014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16151" y="3191674"/>
            <a:ext cx="152413" cy="21947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7CE7EC2-F635-A2FE-5C49-131DF231BD8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23270" y="3543937"/>
            <a:ext cx="142351" cy="204985"/>
          </a:xfrm>
          <a:prstGeom prst="rect">
            <a:avLst/>
          </a:prstGeom>
        </p:spPr>
      </p:pic>
      <p:sp>
        <p:nvSpPr>
          <p:cNvPr id="19" name="Овал 18">
            <a:extLst>
              <a:ext uri="{FF2B5EF4-FFF2-40B4-BE49-F238E27FC236}">
                <a16:creationId xmlns:a16="http://schemas.microsoft.com/office/drawing/2014/main" id="{1BFAC01B-0222-E438-E86D-253097552905}"/>
              </a:ext>
            </a:extLst>
          </p:cNvPr>
          <p:cNvSpPr/>
          <p:nvPr/>
        </p:nvSpPr>
        <p:spPr>
          <a:xfrm>
            <a:off x="2313209" y="3848023"/>
            <a:ext cx="85942" cy="125206"/>
          </a:xfrm>
          <a:prstGeom prst="ellipse">
            <a:avLst/>
          </a:prstGeom>
          <a:solidFill>
            <a:srgbClr val="CA604E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B1E1879-82EE-99E4-6436-C5234A7FCB7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09712" y="3820837"/>
            <a:ext cx="109738" cy="146317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Рабочий стол\сардаана\Opletaem_lochnyj_sharik_ruchnym_tkachestvom__147_9_37884928.jpg"/>
          <p:cNvPicPr>
            <a:picLocks noChangeAspect="1" noChangeArrowheads="1"/>
          </p:cNvPicPr>
          <p:nvPr/>
        </p:nvPicPr>
        <p:blipFill>
          <a:blip r:embed="rId2"/>
          <a:srcRect l="989" t="24192" r="65458" b="24445"/>
          <a:stretch>
            <a:fillRect/>
          </a:stretch>
        </p:blipFill>
        <p:spPr bwMode="auto">
          <a:xfrm flipV="1">
            <a:off x="986477" y="1863558"/>
            <a:ext cx="3415579" cy="338656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4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</p:spPr>
      </p:pic>
      <p:pic>
        <p:nvPicPr>
          <p:cNvPr id="11" name="Picture 3" descr="C:\Documents and Settings\Admin\Рабочий стол\сардаана\ручное ткач (6).jpg"/>
          <p:cNvPicPr>
            <a:picLocks noChangeAspect="1" noChangeArrowheads="1"/>
          </p:cNvPicPr>
          <p:nvPr/>
        </p:nvPicPr>
        <p:blipFill>
          <a:blip r:embed="rId4"/>
          <a:srcRect l="8032" t="12319" r="50164" b="38405"/>
          <a:stretch>
            <a:fillRect/>
          </a:stretch>
        </p:blipFill>
        <p:spPr bwMode="auto">
          <a:xfrm rot="10800000">
            <a:off x="4511362" y="1928802"/>
            <a:ext cx="2000264" cy="3143272"/>
          </a:xfrm>
          <a:prstGeom prst="rect">
            <a:avLst/>
          </a:prstGeom>
          <a:noFill/>
        </p:spPr>
      </p:pic>
      <p:pic>
        <p:nvPicPr>
          <p:cNvPr id="12" name="Picture 3" descr="C:\Documents and Settings\Admin\Рабочий стол\сардаана\ручное ткач (6).jpg"/>
          <p:cNvPicPr>
            <a:picLocks noChangeAspect="1" noChangeArrowheads="1"/>
          </p:cNvPicPr>
          <p:nvPr/>
        </p:nvPicPr>
        <p:blipFill>
          <a:blip r:embed="rId4">
            <a:lum bright="-10000" contrast="20000"/>
          </a:blip>
          <a:srcRect l="54016" t="32432" r="6343" b="46450"/>
          <a:stretch>
            <a:fillRect/>
          </a:stretch>
        </p:blipFill>
        <p:spPr bwMode="auto">
          <a:xfrm rot="10800000" flipH="1">
            <a:off x="6494661" y="3461086"/>
            <a:ext cx="1785950" cy="150019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786050" y="1000108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Ручное  ткачество</a:t>
            </a:r>
          </a:p>
        </p:txBody>
      </p:sp>
      <p:pic>
        <p:nvPicPr>
          <p:cNvPr id="14" name="Picture 3" descr="C:\Documents and Settings\Admin\Рабочий стол\сардаана\ручное ткач (6).jpg"/>
          <p:cNvPicPr>
            <a:picLocks noChangeAspect="1" noChangeArrowheads="1"/>
          </p:cNvPicPr>
          <p:nvPr/>
        </p:nvPicPr>
        <p:blipFill>
          <a:blip r:embed="rId4">
            <a:lum bright="-10000" contrast="20000"/>
          </a:blip>
          <a:srcRect l="54016" t="14464" b="65423"/>
          <a:stretch>
            <a:fillRect/>
          </a:stretch>
        </p:blipFill>
        <p:spPr bwMode="auto">
          <a:xfrm rot="10800000">
            <a:off x="6300192" y="1594172"/>
            <a:ext cx="1866912" cy="1428760"/>
          </a:xfrm>
          <a:prstGeom prst="rect">
            <a:avLst/>
          </a:prstGeom>
          <a:noFill/>
        </p:spPr>
      </p:pic>
      <p:pic>
        <p:nvPicPr>
          <p:cNvPr id="8" name="Picture 2" descr="C:\Documents and Settings\Admin\Рабочий стол\сардаана\Opletaem_lochnyj_sharik_ruchnym_tkachestvom__147_9_37884928.jpg"/>
          <p:cNvPicPr>
            <a:picLocks noChangeAspect="1" noChangeArrowheads="1"/>
          </p:cNvPicPr>
          <p:nvPr/>
        </p:nvPicPr>
        <p:blipFill>
          <a:blip r:embed="rId2"/>
          <a:srcRect l="1161" t="40489" r="65274" b="47034"/>
          <a:stretch>
            <a:fillRect/>
          </a:stretch>
        </p:blipFill>
        <p:spPr bwMode="auto">
          <a:xfrm>
            <a:off x="976896" y="2658048"/>
            <a:ext cx="3521517" cy="867978"/>
          </a:xfrm>
          <a:prstGeom prst="rect">
            <a:avLst/>
          </a:prstGeom>
          <a:noFill/>
          <a:effectLst/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64F28D4-2C8C-C02D-D26F-74C5F8A2E8CA}"/>
              </a:ext>
            </a:extLst>
          </p:cNvPr>
          <p:cNvSpPr txBox="1"/>
          <p:nvPr/>
        </p:nvSpPr>
        <p:spPr>
          <a:xfrm>
            <a:off x="3086622" y="5309667"/>
            <a:ext cx="3213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Оплетение шара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574029C-D6EC-4677-7AEC-BAE14F9016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91074" y="3542278"/>
            <a:ext cx="109738" cy="14631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219272-D42A-3F9E-FBCA-D21AC1DDBA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3944" y="3542278"/>
            <a:ext cx="109738" cy="14631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84A8C7E-2B9A-9572-FD5C-5862270FC2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0812" y="3745355"/>
            <a:ext cx="109738" cy="14631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8858C11-8A28-27B9-3344-0082DAF419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2427" y="3745355"/>
            <a:ext cx="109738" cy="14631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17A0C0-CB03-388A-AE90-40557A2B75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00673" y="3745354"/>
            <a:ext cx="109738" cy="14631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1F2D294-80EE-C867-23A3-5CE2A7C986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2910" y="3738185"/>
            <a:ext cx="109738" cy="14631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42DF12B-B4E5-B089-66CE-C71D60BAC4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8411" y="3738185"/>
            <a:ext cx="109738" cy="14631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4E38FC61-EECD-0F83-92DD-DA1C6F9533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4053" y="2966941"/>
            <a:ext cx="149475" cy="21590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036C3AC-9931-F5FD-3115-609DF846DB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75338" y="2975937"/>
            <a:ext cx="152413" cy="21337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4F2C315F-E66A-EBD6-1685-4AF53CBA7C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6330" y="2762559"/>
            <a:ext cx="152413" cy="21337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7AC24D2-7E4E-974B-4CD9-56BB6D2F7B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48571" y="2753563"/>
            <a:ext cx="152413" cy="21337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F8269B6-34D5-0775-61D3-D2BF828E38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44909" y="2737311"/>
            <a:ext cx="152413" cy="213378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89F8276A-F061-1607-0426-E1A4038493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6936" y="2961681"/>
            <a:ext cx="152413" cy="213378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2B1046C-1215-AA50-549E-8DE6ECC521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73692" y="3152571"/>
            <a:ext cx="152413" cy="213378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C305B31B-DD0B-B858-427D-7D164A3804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65590" y="3343461"/>
            <a:ext cx="152413" cy="213378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0FFECB44-66F4-01F6-AF78-6ADC1B9EA4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8877" y="2735350"/>
            <a:ext cx="152413" cy="213378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\Рабочий стол\сардаана\images (4).jpg"/>
          <p:cNvPicPr>
            <a:picLocks noChangeAspect="1" noChangeArrowheads="1"/>
          </p:cNvPicPr>
          <p:nvPr/>
        </p:nvPicPr>
        <p:blipFill>
          <a:blip r:embed="rId2"/>
          <a:srcRect l="60790" t="21761" r="7474" b="31886"/>
          <a:stretch>
            <a:fillRect/>
          </a:stretch>
        </p:blipFill>
        <p:spPr bwMode="auto">
          <a:xfrm flipH="1">
            <a:off x="1209090" y="2036452"/>
            <a:ext cx="3543881" cy="1677790"/>
          </a:xfrm>
          <a:prstGeom prst="rect">
            <a:avLst/>
          </a:prstGeom>
          <a:noFill/>
        </p:spPr>
      </p:pic>
      <p:pic>
        <p:nvPicPr>
          <p:cNvPr id="3" name="Picture 4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</p:spPr>
      </p:pic>
      <p:pic>
        <p:nvPicPr>
          <p:cNvPr id="4099" name="Picture 3" descr="C:\Documents and Settings\Admin\Рабочий стол\сардаана\images (7).jpg"/>
          <p:cNvPicPr>
            <a:picLocks noChangeAspect="1" noChangeArrowheads="1"/>
          </p:cNvPicPr>
          <p:nvPr/>
        </p:nvPicPr>
        <p:blipFill>
          <a:blip r:embed="rId4"/>
          <a:srcRect t="6459" r="26333" b="46713"/>
          <a:stretch>
            <a:fillRect/>
          </a:stretch>
        </p:blipFill>
        <p:spPr bwMode="auto">
          <a:xfrm flipH="1" flipV="1">
            <a:off x="1500166" y="3659670"/>
            <a:ext cx="3444942" cy="1722471"/>
          </a:xfrm>
          <a:prstGeom prst="rect">
            <a:avLst/>
          </a:prstGeom>
          <a:noFill/>
        </p:spPr>
      </p:pic>
      <p:pic>
        <p:nvPicPr>
          <p:cNvPr id="5" name="Picture 11" descr="C:\Documents and Settings\Admin\Рабочий стол\P_20160419_093540_1_p_1.jpg"/>
          <p:cNvPicPr>
            <a:picLocks noChangeAspect="1" noChangeArrowheads="1"/>
          </p:cNvPicPr>
          <p:nvPr/>
        </p:nvPicPr>
        <p:blipFill>
          <a:blip r:embed="rId5" cstate="print">
            <a:lum bright="10000" contrast="40000"/>
          </a:blip>
          <a:srcRect l="19792" t="7042" r="18005" b="25352"/>
          <a:stretch>
            <a:fillRect/>
          </a:stretch>
        </p:blipFill>
        <p:spPr bwMode="auto">
          <a:xfrm>
            <a:off x="4752971" y="1451890"/>
            <a:ext cx="3683348" cy="4018198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8" name="TextBox 7"/>
          <p:cNvSpPr txBox="1"/>
          <p:nvPr/>
        </p:nvSpPr>
        <p:spPr>
          <a:xfrm>
            <a:off x="1500166" y="928670"/>
            <a:ext cx="6000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Caption" pitchFamily="18" charset="0"/>
              </a:rPr>
              <a:t>Плетение макушки  </a:t>
            </a:r>
          </a:p>
        </p:txBody>
      </p:sp>
      <p:sp>
        <p:nvSpPr>
          <p:cNvPr id="6" name="Выноска: стрелка вниз 5">
            <a:extLst>
              <a:ext uri="{FF2B5EF4-FFF2-40B4-BE49-F238E27FC236}">
                <a16:creationId xmlns:a16="http://schemas.microsoft.com/office/drawing/2014/main" id="{873775E9-33D7-CC33-EC6A-33F218EF3DA3}"/>
              </a:ext>
            </a:extLst>
          </p:cNvPr>
          <p:cNvSpPr/>
          <p:nvPr/>
        </p:nvSpPr>
        <p:spPr>
          <a:xfrm>
            <a:off x="1218351" y="1579351"/>
            <a:ext cx="4545475" cy="731402"/>
          </a:xfrm>
          <a:prstGeom prst="downArrowCallout">
            <a:avLst>
              <a:gd name="adj1" fmla="val 8331"/>
              <a:gd name="adj2" fmla="val 25000"/>
              <a:gd name="adj3" fmla="val 25000"/>
              <a:gd name="adj4" fmla="val 64977"/>
            </a:avLst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152851-48CB-054D-C210-477CD94ED93F}"/>
              </a:ext>
            </a:extLst>
          </p:cNvPr>
          <p:cNvSpPr txBox="1"/>
          <p:nvPr/>
        </p:nvSpPr>
        <p:spPr>
          <a:xfrm>
            <a:off x="1077724" y="1667120"/>
            <a:ext cx="4545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Сужение рядов – сокращение бисера в ряду</a:t>
            </a:r>
          </a:p>
        </p:txBody>
      </p:sp>
      <p:sp>
        <p:nvSpPr>
          <p:cNvPr id="7" name="Выноска: стрелка вверх 6">
            <a:extLst>
              <a:ext uri="{FF2B5EF4-FFF2-40B4-BE49-F238E27FC236}">
                <a16:creationId xmlns:a16="http://schemas.microsoft.com/office/drawing/2014/main" id="{60AEB3BC-7C88-943C-1FB3-7EB132FA10E1}"/>
              </a:ext>
            </a:extLst>
          </p:cNvPr>
          <p:cNvSpPr/>
          <p:nvPr/>
        </p:nvSpPr>
        <p:spPr>
          <a:xfrm>
            <a:off x="1209090" y="5351211"/>
            <a:ext cx="4176464" cy="529876"/>
          </a:xfrm>
          <a:prstGeom prst="upArrowCallout">
            <a:avLst>
              <a:gd name="adj1" fmla="val 25000"/>
              <a:gd name="adj2" fmla="val 36504"/>
              <a:gd name="adj3" fmla="val 23083"/>
              <a:gd name="adj4" fmla="val 61142"/>
            </a:avLst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C826288-A722-5511-612E-5CE4BDB00217}"/>
              </a:ext>
            </a:extLst>
          </p:cNvPr>
          <p:cNvSpPr txBox="1"/>
          <p:nvPr/>
        </p:nvSpPr>
        <p:spPr>
          <a:xfrm>
            <a:off x="1988310" y="5511755"/>
            <a:ext cx="26180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формирование макушки</a:t>
            </a:r>
          </a:p>
        </p:txBody>
      </p:sp>
    </p:spTree>
  </p:cSld>
  <p:clrMapOvr>
    <a:masterClrMapping/>
  </p:clrMapOvr>
  <p:transition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C:\Documents and Settings\Admin\Рабочий стол\P_20160419_103455_1_p_1.jpg"/>
          <p:cNvPicPr>
            <a:picLocks noChangeAspect="1" noChangeArrowheads="1"/>
          </p:cNvPicPr>
          <p:nvPr/>
        </p:nvPicPr>
        <p:blipFill>
          <a:blip r:embed="rId3" cstate="print">
            <a:lum bright="15000" contrast="30000"/>
          </a:blip>
          <a:srcRect l="5040" t="16316" r="10967" b="20763"/>
          <a:stretch>
            <a:fillRect/>
          </a:stretch>
        </p:blipFill>
        <p:spPr bwMode="auto">
          <a:xfrm>
            <a:off x="928662" y="2071678"/>
            <a:ext cx="3571900" cy="328614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" name="Picture 4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893206" y="930389"/>
            <a:ext cx="3214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Smbd SmText" pitchFamily="18" charset="0"/>
              </a:rPr>
              <a:t>Кисти рук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43440" y="1484784"/>
            <a:ext cx="35718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Основу    кистей    рук плетут  так  же, способом -прямого    ручного ткачества.</a:t>
            </a:r>
          </a:p>
          <a:p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Пальцы  изготавливаются        в    технике   параллельного  плетения.</a:t>
            </a:r>
          </a:p>
          <a:p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Последовательно прикрепляются         на кистях   рук.</a:t>
            </a:r>
          </a:p>
        </p:txBody>
      </p:sp>
    </p:spTree>
  </p:cSld>
  <p:clrMapOvr>
    <a:masterClrMapping/>
  </p:clrMapOvr>
  <p:transition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Admin\Рабочий стол\образцы для презентаций\лоскутокjp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10656"/>
            </a:avLst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285984" y="702033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Каркас (скелет)  куклы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510387" y="1124744"/>
            <a:ext cx="385107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- Проволочный  каркас  делают из  медной  или стальной проволоки толщиной  1-1.5мм. и длиной 60-70см;</a:t>
            </a:r>
          </a:p>
          <a:p>
            <a:pPr fontAlgn="base"/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- Создавая   каркас </a:t>
            </a:r>
          </a:p>
          <a:p>
            <a:pPr fontAlgn="base"/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необходимо соблюдать пропорции человеческого тела;</a:t>
            </a:r>
          </a:p>
          <a:p>
            <a:pPr fontAlgn="base"/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- Соотношение размера  головы к росту человека,   длина  рук, ног  и туловища.</a:t>
            </a:r>
          </a:p>
          <a:p>
            <a:pPr fontAlgn="base"/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6" name="Рисунок 5" descr="http://four-hundread-schemas.appspot.com/kak-sdelat-karkas-dlia-kukly-svoimi-rukami/img_11.jpg"/>
          <p:cNvPicPr/>
          <p:nvPr/>
        </p:nvPicPr>
        <p:blipFill>
          <a:blip r:embed="rId3">
            <a:lum bright="20000"/>
          </a:blip>
          <a:srcRect/>
          <a:stretch>
            <a:fillRect/>
          </a:stretch>
        </p:blipFill>
        <p:spPr bwMode="auto">
          <a:xfrm>
            <a:off x="864946" y="1412776"/>
            <a:ext cx="3465380" cy="4459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Admin\Рабочий стол\образцы для презентаций\лоскутокjpg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4860032" y="1359932"/>
            <a:ext cx="331236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Каркас  обмотать тонкими   полосками  (2-3 см.)  из  синтепона или    рулонной   ваты,  плотно  и равномерно. </a:t>
            </a:r>
            <a:r>
              <a:rPr lang="ru-RU" sz="2400" b="1" i="1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Синтепоновый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</a:rPr>
              <a:t>  слой  аккуратно обмотать тканевой   клейкой лентой (лейкопластырь).</a:t>
            </a:r>
          </a:p>
        </p:txBody>
      </p:sp>
      <p:pic>
        <p:nvPicPr>
          <p:cNvPr id="1026" name="Picture 2" descr="C:\Documents and Settings\Admin\Рабочий стол\учащиеся\P_20160421_112342_p.jpg"/>
          <p:cNvPicPr>
            <a:picLocks noChangeAspect="1" noChangeArrowheads="1"/>
          </p:cNvPicPr>
          <p:nvPr/>
        </p:nvPicPr>
        <p:blipFill>
          <a:blip r:embed="rId3" cstate="print">
            <a:lum bright="10000" contrast="-10000"/>
          </a:blip>
          <a:srcRect l="67237" t="62339" r="-1036" b="11942"/>
          <a:stretch>
            <a:fillRect/>
          </a:stretch>
        </p:blipFill>
        <p:spPr bwMode="auto">
          <a:xfrm>
            <a:off x="1286993" y="1739423"/>
            <a:ext cx="3213000" cy="3888432"/>
          </a:xfrm>
          <a:prstGeom prst="downArrowCallout">
            <a:avLst>
              <a:gd name="adj1" fmla="val 50000"/>
              <a:gd name="adj2" fmla="val 25000"/>
              <a:gd name="adj3" fmla="val 1068"/>
              <a:gd name="adj4" fmla="val 30729"/>
            </a:avLst>
          </a:prstGeom>
          <a:noFill/>
          <a:effectLst>
            <a:softEdge rad="3175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2E5521-45C9-3731-C659-CF9639253FB2}"/>
              </a:ext>
            </a:extLst>
          </p:cNvPr>
          <p:cNvSpPr txBox="1"/>
          <p:nvPr/>
        </p:nvSpPr>
        <p:spPr>
          <a:xfrm>
            <a:off x="2915816" y="836712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/>
              </a:rPr>
              <a:t>Обмотка  каркаса</a:t>
            </a:r>
          </a:p>
        </p:txBody>
      </p:sp>
    </p:spTree>
  </p:cSld>
  <p:clrMapOvr>
    <a:masterClrMapping/>
  </p:clrMapOvr>
  <p:transition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10372"/>
            </a:avLst>
          </a:prstGeom>
          <a:noFill/>
        </p:spPr>
      </p:pic>
      <p:pic>
        <p:nvPicPr>
          <p:cNvPr id="3" name="Picture 17" descr="C:\Documents and Settings\Admin\Рабочий стол\P_20160421_112342_p.jpg"/>
          <p:cNvPicPr>
            <a:picLocks noChangeAspect="1" noChangeArrowheads="1"/>
          </p:cNvPicPr>
          <p:nvPr/>
        </p:nvPicPr>
        <p:blipFill>
          <a:blip r:embed="rId3" cstate="print">
            <a:lum bright="20000" contrast="60000"/>
          </a:blip>
          <a:srcRect t="29668" r="3363" b="10028"/>
          <a:stretch>
            <a:fillRect/>
          </a:stretch>
        </p:blipFill>
        <p:spPr bwMode="auto">
          <a:xfrm>
            <a:off x="753353" y="1530286"/>
            <a:ext cx="4178580" cy="4866726"/>
          </a:xfrm>
          <a:prstGeom prst="downArrowCallout">
            <a:avLst>
              <a:gd name="adj1" fmla="val 58459"/>
              <a:gd name="adj2" fmla="val 31406"/>
              <a:gd name="adj3" fmla="val 10762"/>
              <a:gd name="adj4" fmla="val 44332"/>
            </a:avLst>
          </a:prstGeom>
          <a:noFill/>
          <a:effectLst>
            <a:softEdge rad="317500"/>
          </a:effectLst>
        </p:spPr>
      </p:pic>
      <p:pic>
        <p:nvPicPr>
          <p:cNvPr id="5" name="Picture 11" descr="C:\Documents and Settings\Admin\Рабочий стол\P_20160419_093540_1_p_1.jpg"/>
          <p:cNvPicPr>
            <a:picLocks noChangeAspect="1" noChangeArrowheads="1"/>
          </p:cNvPicPr>
          <p:nvPr/>
        </p:nvPicPr>
        <p:blipFill>
          <a:blip r:embed="rId4" cstate="print">
            <a:lum bright="10000" contrast="40000"/>
          </a:blip>
          <a:srcRect l="19792" t="11586" r="18005" b="25218"/>
          <a:stretch>
            <a:fillRect/>
          </a:stretch>
        </p:blipFill>
        <p:spPr bwMode="auto">
          <a:xfrm>
            <a:off x="2300050" y="1530286"/>
            <a:ext cx="1085186" cy="110662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TextBox 5"/>
          <p:cNvSpPr txBox="1"/>
          <p:nvPr/>
        </p:nvSpPr>
        <p:spPr>
          <a:xfrm>
            <a:off x="934359" y="730067"/>
            <a:ext cx="728667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Соединение  деталей.</a:t>
            </a:r>
          </a:p>
          <a:p>
            <a:pPr algn="ctr"/>
            <a:endParaRPr lang="ru-RU" dirty="0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4931933" y="1300119"/>
            <a:ext cx="3297631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В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ставить голову н</a:t>
            </a: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а    петлю </a:t>
            </a:r>
            <a:r>
              <a:rPr lang="ru-RU" sz="24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каркаса. 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Display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 Используя  шов «вперёд  игла»                           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Display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1" i="1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Display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пришить  голову  к  туловищу,  продевая  иголку  через  каждый  бисер.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Display" pitchFamily="18" charset="0"/>
                <a:ea typeface="Calibri" pitchFamily="34" charset="0"/>
                <a:cs typeface="Times New Roman" pitchFamily="18" charset="0"/>
              </a:rPr>
              <a:t> Таким же  образом  соединяем  кисти  рук.</a:t>
            </a:r>
            <a:endParaRPr kumimoji="0" lang="ru-RU" sz="2400" b="1" i="1" u="none" strike="noStrike" cap="none" normalizeH="0" baseline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 Pro Display" pitchFamily="18" charset="0"/>
              <a:cs typeface="Arial" pitchFamily="34" charset="0"/>
            </a:endParaRPr>
          </a:p>
        </p:txBody>
      </p:sp>
      <p:pic>
        <p:nvPicPr>
          <p:cNvPr id="7" name="Рисунок 6" descr="C:\Documents and Settings\Admin\Рабочий стол\сардаана\Рис_ 2а, б.jpg"/>
          <p:cNvPicPr/>
          <p:nvPr/>
        </p:nvPicPr>
        <p:blipFill>
          <a:blip r:embed="rId5" cstate="print">
            <a:lum bright="20000"/>
          </a:blip>
          <a:srcRect l="9444" t="5064" r="23333" b="67592"/>
          <a:stretch>
            <a:fillRect/>
          </a:stretch>
        </p:blipFill>
        <p:spPr bwMode="auto">
          <a:xfrm rot="10800000" flipV="1">
            <a:off x="5076056" y="3026526"/>
            <a:ext cx="1728192" cy="53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8662"/>
            </a:avLst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928662" y="1142984"/>
            <a:ext cx="721523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</a:rPr>
              <a:t>Пошив  одежды,  как  казалось  бы  занятие  не столь  сложное  по сравнению  с  процессом  оплетения  самих  деталей . НО, наряд  для  куклы  подбирают иногда  очень долго и щепетильно. Случается, что  ранее  задуманный образ  иногда вдруг  в  корне  меняется, как будто  сама  кукла  начинает   диктовать   свои   «пожелания».</a:t>
            </a:r>
          </a:p>
          <a:p>
            <a:pPr algn="just"/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</a:rPr>
              <a:t>Ведь   одежда , является  основной  частью  создания  образа  и  характера  куклы.</a:t>
            </a:r>
          </a:p>
          <a:p>
            <a:pPr algn="just"/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</a:rPr>
              <a:t> 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85984" y="571480"/>
            <a:ext cx="42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Пошив  одежды.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42" y="3502"/>
            <a:ext cx="9144000" cy="6858000"/>
          </a:xfrm>
          <a:prstGeom prst="frame">
            <a:avLst>
              <a:gd name="adj1" fmla="val 10372"/>
            </a:avLst>
          </a:prstGeom>
          <a:noFill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CAE9582-A6A8-70B1-6811-7E933F377C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1" r="13181"/>
          <a:stretch/>
        </p:blipFill>
        <p:spPr>
          <a:xfrm flipH="1">
            <a:off x="315963" y="512992"/>
            <a:ext cx="1322967" cy="265007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DD1F7CE-88DE-D943-47FD-893F5CEF8BF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2418"/>
          <a:stretch/>
        </p:blipFill>
        <p:spPr>
          <a:xfrm>
            <a:off x="1147370" y="279565"/>
            <a:ext cx="7680667" cy="2955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17311B9-3BF2-679A-CF1D-771C77905C4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5000" contrast="-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56" t="17003"/>
          <a:stretch/>
        </p:blipFill>
        <p:spPr>
          <a:xfrm>
            <a:off x="1096447" y="3429000"/>
            <a:ext cx="7737615" cy="3026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92060FF-26C9-8F2D-7C4E-B12BCD6662F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10497"/>
          <a:stretch/>
        </p:blipFill>
        <p:spPr>
          <a:xfrm>
            <a:off x="7737567" y="2498100"/>
            <a:ext cx="1483186" cy="173000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B025A37-1387-577F-9A34-C8CF2BAB6B7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7" r="13235"/>
          <a:stretch/>
        </p:blipFill>
        <p:spPr>
          <a:xfrm>
            <a:off x="520383" y="3585553"/>
            <a:ext cx="1027282" cy="2609098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BDBAD5D-61E2-4454-CC29-6B4BE61C9A77}"/>
              </a:ext>
            </a:extLst>
          </p:cNvPr>
          <p:cNvSpPr txBox="1"/>
          <p:nvPr/>
        </p:nvSpPr>
        <p:spPr>
          <a:xfrm>
            <a:off x="1104098" y="3107304"/>
            <a:ext cx="696408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no Pro Caption" pitchFamily="18" charset="0"/>
                <a:ea typeface="+mn-ea"/>
                <a:cs typeface="+mn-cs"/>
              </a:rPr>
              <a:t>Композиция  «Дети нашего Дворца».</a:t>
            </a:r>
          </a:p>
        </p:txBody>
      </p:sp>
    </p:spTree>
    <p:extLst>
      <p:ext uri="{BB962C8B-B14F-4D97-AF65-F5344CB8AC3E}">
        <p14:creationId xmlns:p14="http://schemas.microsoft.com/office/powerpoint/2010/main" val="34581145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EEEC70B-1057-CCF5-D701-1D71BC0BC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451"/>
            <a:ext cx="9144000" cy="6857999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36BA5583-51BD-7945-B845-3E1CA26C93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068" y="908720"/>
            <a:ext cx="7767863" cy="442322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Куклы, рождённые творчеством: в каждой — частичка души.  В мире, где полки магазинов пестрят одинаковыми игрушками, особое место занимают куклы, созданные своими руками. Каждая из них — не просто игрушка, а уникальное произведение искусства, несущее в себе отпечаток личности мастера. Ручная работа гарантирует, что не существует двух абсолютно идентичных кукол. Даже если мастер использует один и тот же шаблон, в процессе создания неизбежно проявляются нюансы: авторские детали в костюме и причёске; едва уловимые различия в пропорциях и чертах; индивидуальный характер, который мастер вкладывает в своё творение. Кукла, сделанная своими руками, хранит тепло человеческих рук и энергию творческого процесса. Её индивидуальность — в несовершенствах, в уникальных деталях, в эксклюзивности. Именно поэтому такие куклы остаются бесценными: они не повторяются, как не повторяется ни один момент творчества.</a:t>
            </a:r>
          </a:p>
        </p:txBody>
      </p:sp>
    </p:spTree>
    <p:extLst>
      <p:ext uri="{BB962C8B-B14F-4D97-AF65-F5344CB8AC3E}">
        <p14:creationId xmlns:p14="http://schemas.microsoft.com/office/powerpoint/2010/main" val="32081421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071546"/>
            <a:ext cx="7000924" cy="928694"/>
          </a:xfrm>
        </p:spPr>
        <p:txBody>
          <a:bodyPr>
            <a:normAutofit/>
          </a:bodyPr>
          <a:lstStyle/>
          <a:p>
            <a:r>
              <a:rPr lang="ru-RU" sz="40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Использованные  ресурсы:</a:t>
            </a:r>
            <a:r>
              <a:rPr lang="ru-RU" sz="4000" i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 Pro Caption" pitchFamily="18" charset="0"/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2143116"/>
            <a:ext cx="7000924" cy="3357586"/>
          </a:xfrm>
        </p:spPr>
        <p:txBody>
          <a:bodyPr>
            <a:normAutofit fontScale="85000" lnSpcReduction="20000"/>
          </a:bodyPr>
          <a:lstStyle/>
          <a:p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2"/>
              </a:rPr>
              <a:t>http://agallery.ru/istorija-kukly.html</a:t>
            </a:r>
            <a:endParaRPr lang="ru-RU" i="1" dirty="0">
              <a:solidFill>
                <a:schemeClr val="accent1">
                  <a:lumMod val="75000"/>
                </a:schemeClr>
              </a:solidFill>
              <a:latin typeface="Arno Pro Caption" pitchFamily="18" charset="0"/>
            </a:endParaRPr>
          </a:p>
          <a:p>
            <a:r>
              <a:rPr lang="ru-RU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</a:rPr>
              <a:t>Декоративные куклы. Практическое  руководство. Зайцева О.  </a:t>
            </a:r>
            <a:r>
              <a:rPr lang="ru-RU" i="1" dirty="0" err="1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</a:rPr>
              <a:t>С-Пб</a:t>
            </a:r>
            <a:r>
              <a:rPr lang="ru-RU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</a:rPr>
              <a:t>  «</a:t>
            </a:r>
            <a:r>
              <a:rPr lang="ru-RU" i="1" dirty="0" err="1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</a:rPr>
              <a:t>Астрель</a:t>
            </a:r>
            <a:r>
              <a:rPr lang="ru-RU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</a:rPr>
              <a:t> - СПб», 2009</a:t>
            </a:r>
          </a:p>
          <a:p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3"/>
              </a:rPr>
              <a:t>http://mylitta</a:t>
            </a:r>
            <a:r>
              <a:rPr lang="ru-RU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3"/>
              </a:rPr>
              <a:t>.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3"/>
              </a:rPr>
              <a:t>ru</a:t>
            </a:r>
            <a:endParaRPr lang="en-US" i="1" dirty="0">
              <a:solidFill>
                <a:schemeClr val="accent1">
                  <a:lumMod val="75000"/>
                </a:schemeClr>
              </a:solidFill>
              <a:latin typeface="Arno Pro Caption" pitchFamily="18" charset="0"/>
            </a:endParaRPr>
          </a:p>
          <a:p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4"/>
              </a:rPr>
              <a:t>http://nagadali</a:t>
            </a:r>
            <a:r>
              <a:rPr lang="ru-RU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4"/>
              </a:rPr>
              <a:t>.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4"/>
              </a:rPr>
              <a:t>ru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4"/>
              </a:rPr>
              <a:t>//</a:t>
            </a:r>
            <a:r>
              <a:rPr lang="en-US" i="1" dirty="0" err="1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4"/>
              </a:rPr>
              <a:t>kukly-obereg</a:t>
            </a:r>
            <a:r>
              <a:rPr lang="ru-RU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4"/>
              </a:rPr>
              <a:t>.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4"/>
              </a:rPr>
              <a:t>jpg</a:t>
            </a:r>
            <a:endParaRPr lang="en-US" i="1" dirty="0">
              <a:solidFill>
                <a:schemeClr val="accent1">
                  <a:lumMod val="75000"/>
                </a:schemeClr>
              </a:solidFill>
              <a:latin typeface="Arno Pro Caption" pitchFamily="18" charset="0"/>
            </a:endParaRPr>
          </a:p>
          <a:p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5"/>
              </a:rPr>
              <a:t>http://edu.rin.ru</a:t>
            </a:r>
            <a:endParaRPr lang="en-US" i="1" dirty="0">
              <a:solidFill>
                <a:schemeClr val="accent1">
                  <a:lumMod val="75000"/>
                </a:schemeClr>
              </a:solidFill>
              <a:latin typeface="Arno Pro Caption" pitchFamily="18" charset="0"/>
            </a:endParaRPr>
          </a:p>
          <a:p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  <a:hlinkClick r:id="rId6"/>
              </a:rPr>
              <a:t>http://directmagic.ru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  <a:latin typeface="Arno Pro Caption" pitchFamily="18" charset="0"/>
              </a:rPr>
              <a:t>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2" descr="C:\Documents and Settings\Admin\Рабочий стол\образцы для презентаций\лоскутокjpg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15438"/>
            </a:avLst>
          </a:prstGeom>
          <a:noFill/>
        </p:spPr>
      </p:pic>
    </p:spTree>
  </p:cSld>
  <p:clrMapOvr>
    <a:masterClrMapping/>
  </p:clrMapOvr>
  <p:transition>
    <p:wip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3026</TotalTime>
  <Words>1245</Words>
  <Application>Microsoft Office PowerPoint</Application>
  <PresentationFormat>Экран (4:3)</PresentationFormat>
  <Paragraphs>118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5" baseType="lpstr">
      <vt:lpstr>Arial</vt:lpstr>
      <vt:lpstr>Arno Pro Caption</vt:lpstr>
      <vt:lpstr>Arno Pro Display</vt:lpstr>
      <vt:lpstr>Arno Pro Light Display</vt:lpstr>
      <vt:lpstr>Arno Pro Smbd Caption</vt:lpstr>
      <vt:lpstr>Arno Pro Smbd Display</vt:lpstr>
      <vt:lpstr>Arno Pro Smbd SmText</vt:lpstr>
      <vt:lpstr>Arno Pro Smbd Subhead</vt:lpstr>
      <vt:lpstr>Bookman Old Style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Виды кукол</vt:lpstr>
      <vt:lpstr>Презентация PowerPoint</vt:lpstr>
      <vt:lpstr>Презентация PowerPoint</vt:lpstr>
      <vt:lpstr>Презентация PowerPoint</vt:lpstr>
      <vt:lpstr>Последовательность  работы: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Использованные  ресурсы: 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mvpavrora@mail.ru</cp:lastModifiedBy>
  <cp:revision>58</cp:revision>
  <dcterms:created xsi:type="dcterms:W3CDTF">2016-05-18T08:30:45Z</dcterms:created>
  <dcterms:modified xsi:type="dcterms:W3CDTF">2026-02-02T07:13:56Z</dcterms:modified>
</cp:coreProperties>
</file>