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8" r:id="rId2"/>
    <p:sldId id="257" r:id="rId3"/>
    <p:sldId id="258" r:id="rId4"/>
    <p:sldId id="260" r:id="rId5"/>
    <p:sldId id="302" r:id="rId6"/>
    <p:sldId id="261" r:id="rId7"/>
    <p:sldId id="309" r:id="rId8"/>
    <p:sldId id="304" r:id="rId9"/>
    <p:sldId id="265" r:id="rId10"/>
    <p:sldId id="266" r:id="rId11"/>
    <p:sldId id="303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7" r:id="rId20"/>
    <p:sldId id="279" r:id="rId21"/>
    <p:sldId id="280" r:id="rId22"/>
    <p:sldId id="281" r:id="rId23"/>
    <p:sldId id="284" r:id="rId24"/>
    <p:sldId id="305" r:id="rId25"/>
    <p:sldId id="297" r:id="rId26"/>
    <p:sldId id="285" r:id="rId27"/>
    <p:sldId id="310" r:id="rId28"/>
    <p:sldId id="287" r:id="rId29"/>
    <p:sldId id="288" r:id="rId30"/>
    <p:sldId id="289" r:id="rId31"/>
    <p:sldId id="290" r:id="rId32"/>
    <p:sldId id="311" r:id="rId33"/>
    <p:sldId id="292" r:id="rId34"/>
    <p:sldId id="293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24" autoAdjust="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21.10.2025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B771AFB4-15F6-4B32-A75C-70931F3A8F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476250"/>
            <a:ext cx="8642350" cy="6121400"/>
          </a:xfrm>
        </p:spPr>
        <p:txBody>
          <a:bodyPr/>
          <a:lstStyle/>
          <a:p>
            <a:pPr algn="ctr">
              <a:buFontTx/>
              <a:buNone/>
              <a:defRPr/>
            </a:pPr>
            <a:r>
              <a:rPr lang="ru-RU" sz="9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Куликовская   битва</a:t>
            </a:r>
          </a:p>
          <a:p>
            <a:pPr>
              <a:defRPr/>
            </a:pPr>
            <a:endParaRPr lang="ru-RU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  <a:p>
            <a:pPr>
              <a:buFontTx/>
              <a:buNone/>
              <a:defRPr/>
            </a:pP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    </a:t>
            </a:r>
          </a:p>
          <a:p>
            <a:pPr>
              <a:buFontTx/>
              <a:buNone/>
              <a:defRPr/>
            </a:pPr>
            <a:endParaRPr lang="ru-RU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  <a:p>
            <a:pPr>
              <a:buFontTx/>
              <a:buNone/>
              <a:defRPr/>
            </a:pPr>
            <a:endParaRPr lang="ru-RU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>
            <a:extLst>
              <a:ext uri="{FF2B5EF4-FFF2-40B4-BE49-F238E27FC236}">
                <a16:creationId xmlns:a16="http://schemas.microsoft.com/office/drawing/2014/main" id="{615F045C-2899-4A1A-BF39-20F973BD2A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716463" y="1412875"/>
            <a:ext cx="3970337" cy="4713288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   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На Москву начали смотреть как на объединителя русской земли. И тогда стал звучать вопрос: «Доколе же русским людям быть должниками Золотой Орды?»</a:t>
            </a:r>
          </a:p>
        </p:txBody>
      </p:sp>
      <p:pic>
        <p:nvPicPr>
          <p:cNvPr id="2" name="Picture 4" descr="донской">
            <a:extLst>
              <a:ext uri="{FF2B5EF4-FFF2-40B4-BE49-F238E27FC236}">
                <a16:creationId xmlns:a16="http://schemas.microsoft.com/office/drawing/2014/main" id="{1D00BADC-C788-4BED-A48C-F9E303FA3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6250"/>
            <a:ext cx="4321175" cy="5689600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>
            <a:extLst>
              <a:ext uri="{FF2B5EF4-FFF2-40B4-BE49-F238E27FC236}">
                <a16:creationId xmlns:a16="http://schemas.microsoft.com/office/drawing/2014/main" id="{EBFFB2C2-AD95-4576-ABD9-3C50C72551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0825" y="188913"/>
            <a:ext cx="5473700" cy="593725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  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Отвечать на него пришлось московскому князю Дмитрию Ивановичу.</a:t>
            </a:r>
          </a:p>
          <a:p>
            <a:pPr eaLnBrk="1" hangingPunct="1">
              <a:buFontTx/>
              <a:buNone/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       Из-за ранней смерти отца князь Дмитрий вступил на престол уже в 9-ти летнем возрасте и уже в 10 лет возглавлял Московскую рать. Командовали, конечно, опытные воеводы, но присутствие князя поднимало дух воинов.</a:t>
            </a:r>
          </a:p>
          <a:p>
            <a:pPr eaLnBrk="1" hangingPunct="1">
              <a:buFontTx/>
              <a:buNone/>
              <a:defRPr/>
            </a:pPr>
            <a:endParaRPr lang="ru-RU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2" name="Picture 4" descr="донс">
            <a:extLst>
              <a:ext uri="{FF2B5EF4-FFF2-40B4-BE49-F238E27FC236}">
                <a16:creationId xmlns:a16="http://schemas.microsoft.com/office/drawing/2014/main" id="{D1CCD31E-DDCC-42D2-88F6-640AB6EB4E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60350"/>
            <a:ext cx="2794000" cy="3638550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>
            <a:extLst>
              <a:ext uri="{FF2B5EF4-FFF2-40B4-BE49-F238E27FC236}">
                <a16:creationId xmlns:a16="http://schemas.microsoft.com/office/drawing/2014/main" id="{A23F4074-F772-4E57-ADDE-490E3CAF84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5157788"/>
            <a:ext cx="8229600" cy="1366837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      Юность Дмитрия Ивановича прошла в боях и походах. Поэтому военноначальником он был опытным, а вот с грамотой дело было плохо. </a:t>
            </a:r>
          </a:p>
        </p:txBody>
      </p:sp>
      <p:pic>
        <p:nvPicPr>
          <p:cNvPr id="5123" name="Picture 4" descr="дмиттр">
            <a:extLst>
              <a:ext uri="{FF2B5EF4-FFF2-40B4-BE49-F238E27FC236}">
                <a16:creationId xmlns:a16="http://schemas.microsoft.com/office/drawing/2014/main" id="{290D3C29-C254-45A6-AA66-B2A7B0CAC9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424862" cy="4824413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>
            <a:extLst>
              <a:ext uri="{FF2B5EF4-FFF2-40B4-BE49-F238E27FC236}">
                <a16:creationId xmlns:a16="http://schemas.microsoft.com/office/drawing/2014/main" id="{D2DF6E87-9BCA-4C4E-8F7F-AC7B508540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0" y="5229225"/>
            <a:ext cx="8964613" cy="1439863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        Отношения Дмитрия с Ордой всё время обострялись, и, наконец, Дмитрий отказался платить дань Золотой Орде.</a:t>
            </a:r>
          </a:p>
          <a:p>
            <a:pPr eaLnBrk="1" hangingPunct="1">
              <a:defRPr/>
            </a:pP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6147" name="Picture 4" descr="дмитр">
            <a:extLst>
              <a:ext uri="{FF2B5EF4-FFF2-40B4-BE49-F238E27FC236}">
                <a16:creationId xmlns:a16="http://schemas.microsoft.com/office/drawing/2014/main" id="{5DE17D07-AA30-40FB-834F-E27789BC31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6904038" cy="4681538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>
            <a:extLst>
              <a:ext uri="{FF2B5EF4-FFF2-40B4-BE49-F238E27FC236}">
                <a16:creationId xmlns:a16="http://schemas.microsoft.com/office/drawing/2014/main" id="{F4338209-CC69-4E94-A9E0-DDB1911A08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5661025"/>
            <a:ext cx="8229600" cy="936625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  <a:defRPr/>
            </a:pP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В 1380 году огромное ордынское войско во главе с Мамаем двинулось на Русь.</a:t>
            </a:r>
          </a:p>
        </p:txBody>
      </p:sp>
      <p:pic>
        <p:nvPicPr>
          <p:cNvPr id="2" name="Picture 4" descr="D:\мама\к кулик битве\идёт на русь.jpg">
            <a:extLst>
              <a:ext uri="{FF2B5EF4-FFF2-40B4-BE49-F238E27FC236}">
                <a16:creationId xmlns:a16="http://schemas.microsoft.com/office/drawing/2014/main" id="{9BC2BF80-3C5F-406A-881F-7DB0F1BC01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36000" cy="5327650"/>
          </a:xfrm>
          <a:prstGeom prst="rect">
            <a:avLst/>
          </a:prstGeom>
          <a:noFill/>
          <a:ln w="76200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>
            <a:extLst>
              <a:ext uri="{FF2B5EF4-FFF2-40B4-BE49-F238E27FC236}">
                <a16:creationId xmlns:a16="http://schemas.microsoft.com/office/drawing/2014/main" id="{630A4F38-0FDE-4A0D-89E8-DA9D9771DE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0825" y="4724400"/>
            <a:ext cx="8893175" cy="18732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      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Сбор русских войск был назначен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в Коломне на 15 августа.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        Из Москвы в Коломну  выступили русские войска, они шли по трём дорогам</a:t>
            </a: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. </a:t>
            </a:r>
          </a:p>
        </p:txBody>
      </p:sp>
      <p:pic>
        <p:nvPicPr>
          <p:cNvPr id="2" name="Picture 4" descr="моск войск">
            <a:extLst>
              <a:ext uri="{FF2B5EF4-FFF2-40B4-BE49-F238E27FC236}">
                <a16:creationId xmlns:a16="http://schemas.microsoft.com/office/drawing/2014/main" id="{86183A9E-5416-4DA1-B366-D73B7655CE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0" y="260350"/>
            <a:ext cx="6080125" cy="4392613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>
            <a:extLst>
              <a:ext uri="{FF2B5EF4-FFF2-40B4-BE49-F238E27FC236}">
                <a16:creationId xmlns:a16="http://schemas.microsoft.com/office/drawing/2014/main" id="{4A5F2BA7-AA1E-4694-9AA8-A5065CB525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0825" y="404813"/>
            <a:ext cx="4321175" cy="6119812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    50-60 тыс. воинов</a:t>
            </a:r>
          </a:p>
          <a:p>
            <a:pPr eaLnBrk="1" hangingPunct="1">
              <a:buFontTx/>
              <a:buNone/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  под знамёнами Дмитрия, из них 20 тыс. из Московского княжества.</a:t>
            </a:r>
          </a:p>
          <a:p>
            <a:pPr eaLnBrk="1" hangingPunct="1">
              <a:buFontTx/>
              <a:buNone/>
              <a:defRPr/>
            </a:pP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  <a:p>
            <a:pPr eaLnBrk="1" hangingPunct="1">
              <a:buFontTx/>
              <a:buNone/>
              <a:defRPr/>
            </a:pP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  <a:p>
            <a:pPr eaLnBrk="1" hangingPunct="1">
              <a:buFontTx/>
              <a:buNone/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Мамай собрал армию в 90 тыс. воинов.</a:t>
            </a:r>
          </a:p>
        </p:txBody>
      </p:sp>
      <p:pic>
        <p:nvPicPr>
          <p:cNvPr id="9219" name="Picture 4" descr="руусс">
            <a:extLst>
              <a:ext uri="{FF2B5EF4-FFF2-40B4-BE49-F238E27FC236}">
                <a16:creationId xmlns:a16="http://schemas.microsoft.com/office/drawing/2014/main" id="{F2B02DAD-C832-4838-A668-14F6DA17EE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60350"/>
            <a:ext cx="4135437" cy="6146800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>
            <a:extLst>
              <a:ext uri="{FF2B5EF4-FFF2-40B4-BE49-F238E27FC236}">
                <a16:creationId xmlns:a16="http://schemas.microsoft.com/office/drawing/2014/main" id="{393EACDC-3146-4618-9F97-6AF0E15E52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4941888"/>
            <a:ext cx="8362950" cy="15827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 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Когда военные силы были готовы, князь Дмитрий по древнему обычаю поехал за благословением на бой к Сергию Радонежскому, игумену Свято-Троицкого монастыря, что под Москвой.</a:t>
            </a:r>
          </a:p>
        </p:txBody>
      </p:sp>
      <p:pic>
        <p:nvPicPr>
          <p:cNvPr id="10243" name="Picture 5" descr="троицк">
            <a:extLst>
              <a:ext uri="{FF2B5EF4-FFF2-40B4-BE49-F238E27FC236}">
                <a16:creationId xmlns:a16="http://schemas.microsoft.com/office/drawing/2014/main" id="{FD83E38E-B1AE-4918-BABB-EDEF4DF16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60350"/>
            <a:ext cx="7777162" cy="4537075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>
            <a:extLst>
              <a:ext uri="{FF2B5EF4-FFF2-40B4-BE49-F238E27FC236}">
                <a16:creationId xmlns:a16="http://schemas.microsoft.com/office/drawing/2014/main" id="{7E10EBCA-ACC3-48BE-AEE8-C3A001DAD4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219700" y="1412875"/>
            <a:ext cx="3673475" cy="49688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  И у толпы, притихшей на глазах, встал Дмитрий перед игуменом на колени. И получил его благословение: «Иди! Да не коснётся сердца страх! Ты вернёшься скоро!»</a:t>
            </a:r>
          </a:p>
        </p:txBody>
      </p:sp>
      <p:pic>
        <p:nvPicPr>
          <p:cNvPr id="11267" name="Picture 5" descr="сергий">
            <a:extLst>
              <a:ext uri="{FF2B5EF4-FFF2-40B4-BE49-F238E27FC236}">
                <a16:creationId xmlns:a16="http://schemas.microsoft.com/office/drawing/2014/main" id="{99DEBBC9-D66E-4842-94D2-181D8699F1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4794250" cy="6337300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>
            <a:extLst>
              <a:ext uri="{FF2B5EF4-FFF2-40B4-BE49-F238E27FC236}">
                <a16:creationId xmlns:a16="http://schemas.microsoft.com/office/drawing/2014/main" id="{146BDCBB-D0ED-404E-8AA0-7C706AF4F1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9388" y="5084763"/>
            <a:ext cx="8507412" cy="14398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2400" dirty="0"/>
              <a:t>   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Затем Сергий дал в помощь Дмитрию двух иконов: Андрея Ослабю и Александра Пересвета. Это были бывшие бояре, недавно ставшие монахами. Их хорошо знали и уважали в Москве.</a:t>
            </a:r>
          </a:p>
        </p:txBody>
      </p:sp>
      <p:pic>
        <p:nvPicPr>
          <p:cNvPr id="12291" name="Picture 4" descr="бл">
            <a:extLst>
              <a:ext uri="{FF2B5EF4-FFF2-40B4-BE49-F238E27FC236}">
                <a16:creationId xmlns:a16="http://schemas.microsoft.com/office/drawing/2014/main" id="{201FCFE1-E28F-4A83-8CA0-7B84E90793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60350"/>
            <a:ext cx="6400800" cy="4591050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>
            <a:extLst>
              <a:ext uri="{FF2B5EF4-FFF2-40B4-BE49-F238E27FC236}">
                <a16:creationId xmlns:a16="http://schemas.microsoft.com/office/drawing/2014/main" id="{904EA606-A89F-47D0-86C6-9FCF7F34EF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95288" y="333375"/>
            <a:ext cx="8229600" cy="19431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     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На военном совете по предложению князя Дмитрия было решено перейти Дон и принять бой на Куликовом поле.</a:t>
            </a:r>
          </a:p>
        </p:txBody>
      </p:sp>
      <p:pic>
        <p:nvPicPr>
          <p:cNvPr id="13315" name="Picture 4" descr="переправа через дон">
            <a:extLst>
              <a:ext uri="{FF2B5EF4-FFF2-40B4-BE49-F238E27FC236}">
                <a16:creationId xmlns:a16="http://schemas.microsoft.com/office/drawing/2014/main" id="{55639024-2475-4A72-904D-587AF3F411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1916113"/>
            <a:ext cx="8397875" cy="4673600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>
            <a:extLst>
              <a:ext uri="{FF2B5EF4-FFF2-40B4-BE49-F238E27FC236}">
                <a16:creationId xmlns:a16="http://schemas.microsoft.com/office/drawing/2014/main" id="{3F245610-B5CC-42B5-95C9-B086C39BCB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16557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Выбор места показывал намерение русских воинов сражаться до последнего, потому что в ходе боя переправляться назад было невозможно.</a:t>
            </a:r>
          </a:p>
        </p:txBody>
      </p:sp>
      <p:pic>
        <p:nvPicPr>
          <p:cNvPr id="14339" name="Picture 5" descr="поолее">
            <a:extLst>
              <a:ext uri="{FF2B5EF4-FFF2-40B4-BE49-F238E27FC236}">
                <a16:creationId xmlns:a16="http://schemas.microsoft.com/office/drawing/2014/main" id="{E588699A-90DA-4FF0-88A2-EC85BB3A3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135188"/>
            <a:ext cx="8353425" cy="4267200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>
            <a:extLst>
              <a:ext uri="{FF2B5EF4-FFF2-40B4-BE49-F238E27FC236}">
                <a16:creationId xmlns:a16="http://schemas.microsoft.com/office/drawing/2014/main" id="{75B2EBAF-4AA8-41BA-912D-0E2C6C4BAB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404813"/>
            <a:ext cx="8229600" cy="1152525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Русские воины: кавалерия, княжеские дружины.</a:t>
            </a:r>
          </a:p>
        </p:txBody>
      </p:sp>
      <p:pic>
        <p:nvPicPr>
          <p:cNvPr id="15363" name="Picture 6" descr="княжеск дружина донского">
            <a:extLst>
              <a:ext uri="{FF2B5EF4-FFF2-40B4-BE49-F238E27FC236}">
                <a16:creationId xmlns:a16="http://schemas.microsoft.com/office/drawing/2014/main" id="{834355E6-12CB-49B4-8886-A995EB86AA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888" y="1341438"/>
            <a:ext cx="3970337" cy="5256212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7" descr="русс">
            <a:extLst>
              <a:ext uri="{FF2B5EF4-FFF2-40B4-BE49-F238E27FC236}">
                <a16:creationId xmlns:a16="http://schemas.microsoft.com/office/drawing/2014/main" id="{B0C58AB7-E475-42D5-B2A4-47657DEDF2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44675"/>
            <a:ext cx="4105275" cy="3960813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>
            <a:extLst>
              <a:ext uri="{FF2B5EF4-FFF2-40B4-BE49-F238E27FC236}">
                <a16:creationId xmlns:a16="http://schemas.microsoft.com/office/drawing/2014/main" id="{77EC9CA7-9ABB-4BC1-AD50-4420A8F1DE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7544" y="2312987"/>
            <a:ext cx="3178175" cy="2232025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Ордынские воины:</a:t>
            </a:r>
          </a:p>
        </p:txBody>
      </p:sp>
      <p:pic>
        <p:nvPicPr>
          <p:cNvPr id="16387" name="Picture 4" descr="войско орды">
            <a:extLst>
              <a:ext uri="{FF2B5EF4-FFF2-40B4-BE49-F238E27FC236}">
                <a16:creationId xmlns:a16="http://schemas.microsoft.com/office/drawing/2014/main" id="{199C59A6-2E91-435E-AD19-B987356B96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260350"/>
            <a:ext cx="4687887" cy="6265863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>
            <a:extLst>
              <a:ext uri="{FF2B5EF4-FFF2-40B4-BE49-F238E27FC236}">
                <a16:creationId xmlns:a16="http://schemas.microsoft.com/office/drawing/2014/main" id="{6A7C07B0-D25D-421D-B3DE-7200B889BF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2788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Утро 8 сентября было туманное</a:t>
            </a:r>
          </a:p>
        </p:txBody>
      </p:sp>
      <p:pic>
        <p:nvPicPr>
          <p:cNvPr id="17411" name="Picture 4" descr="утро на пол">
            <a:extLst>
              <a:ext uri="{FF2B5EF4-FFF2-40B4-BE49-F238E27FC236}">
                <a16:creationId xmlns:a16="http://schemas.microsoft.com/office/drawing/2014/main" id="{F44C8EE3-5BC2-4551-A360-AB7798EACA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268413"/>
            <a:ext cx="8572500" cy="5276850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>
            <a:extLst>
              <a:ext uri="{FF2B5EF4-FFF2-40B4-BE49-F238E27FC236}">
                <a16:creationId xmlns:a16="http://schemas.microsoft.com/office/drawing/2014/main" id="{470AD03C-4B96-4368-80E8-955254A8D2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0825" y="476250"/>
            <a:ext cx="4105275" cy="5976938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sz="3600" b="1" dirty="0"/>
              <a:t>  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Пока туман не рассеялся, войска стояли готовые к бою, поддерживая связь (перекликаясь звуками труб).</a:t>
            </a:r>
          </a:p>
        </p:txBody>
      </p:sp>
      <p:pic>
        <p:nvPicPr>
          <p:cNvPr id="18435" name="Picture 4" descr="перед битв">
            <a:extLst>
              <a:ext uri="{FF2B5EF4-FFF2-40B4-BE49-F238E27FC236}">
                <a16:creationId xmlns:a16="http://schemas.microsoft.com/office/drawing/2014/main" id="{8271E091-3533-4908-A533-54A5F9D21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4813"/>
            <a:ext cx="4210050" cy="5903912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>
            <a:extLst>
              <a:ext uri="{FF2B5EF4-FFF2-40B4-BE49-F238E27FC236}">
                <a16:creationId xmlns:a16="http://schemas.microsoft.com/office/drawing/2014/main" id="{1BB31323-2FEE-4D15-A07B-BF079150AE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0825" y="549275"/>
            <a:ext cx="8435975" cy="1727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   Рассеялся туман. Русские люди увидели вдали расшитый золотом шатёр Мамая, а перед ним неисчислимые полчища ордынцев.</a:t>
            </a:r>
          </a:p>
        </p:txBody>
      </p:sp>
      <p:pic>
        <p:nvPicPr>
          <p:cNvPr id="19459" name="Picture 5" descr="тат мон">
            <a:extLst>
              <a:ext uri="{FF2B5EF4-FFF2-40B4-BE49-F238E27FC236}">
                <a16:creationId xmlns:a16="http://schemas.microsoft.com/office/drawing/2014/main" id="{C8FC0E6A-EF15-45B0-A219-F591B85AD8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133600"/>
            <a:ext cx="8280400" cy="4464050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>
            <a:extLst>
              <a:ext uri="{FF2B5EF4-FFF2-40B4-BE49-F238E27FC236}">
                <a16:creationId xmlns:a16="http://schemas.microsoft.com/office/drawing/2014/main" id="{28AC7926-9E0F-44B4-85C6-4F0846B528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1727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        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По обычаям тех времён битва началась единоборством. Из ордынских рядов выехал богатырского вида конник Челубей и стал вызывать себе противника из русской рати.</a:t>
            </a:r>
          </a:p>
        </p:txBody>
      </p:sp>
      <p:pic>
        <p:nvPicPr>
          <p:cNvPr id="20483" name="Picture 5" descr="бит">
            <a:extLst>
              <a:ext uri="{FF2B5EF4-FFF2-40B4-BE49-F238E27FC236}">
                <a16:creationId xmlns:a16="http://schemas.microsoft.com/office/drawing/2014/main" id="{09C0D22E-1901-444C-80F7-1D5A0B1760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205038"/>
            <a:ext cx="8193088" cy="4392612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>
            <a:extLst>
              <a:ext uri="{FF2B5EF4-FFF2-40B4-BE49-F238E27FC236}">
                <a16:creationId xmlns:a16="http://schemas.microsoft.com/office/drawing/2014/main" id="{319FC255-6D8A-48F0-A30B-349533FF52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9388" y="5084763"/>
            <a:ext cx="8713787" cy="1368425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FontTx/>
              <a:buNone/>
              <a:defRPr/>
            </a:pPr>
            <a:r>
              <a:rPr lang="ru-RU" b="1" dirty="0">
                <a:solidFill>
                  <a:schemeClr val="bg1"/>
                </a:solidFill>
              </a:rPr>
              <a:t>  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И вот разомкнулись передовые полки русичей, и навстречу ордынцу выехал икон Сергия Радонежского – Пересвет</a:t>
            </a:r>
            <a:r>
              <a:rPr lang="ru-RU" dirty="0"/>
              <a:t>.</a:t>
            </a:r>
          </a:p>
        </p:txBody>
      </p:sp>
      <p:pic>
        <p:nvPicPr>
          <p:cNvPr id="21507" name="Picture 4" descr="пересвет">
            <a:extLst>
              <a:ext uri="{FF2B5EF4-FFF2-40B4-BE49-F238E27FC236}">
                <a16:creationId xmlns:a16="http://schemas.microsoft.com/office/drawing/2014/main" id="{621089FC-0DD0-4FC8-9C8F-0DB5194E8D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333375"/>
            <a:ext cx="6148387" cy="4741863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>
            <a:extLst>
              <a:ext uri="{FF2B5EF4-FFF2-40B4-BE49-F238E27FC236}">
                <a16:creationId xmlns:a16="http://schemas.microsoft.com/office/drawing/2014/main" id="{020A49D9-C989-4EF2-B270-38590689BE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85788" y="5845175"/>
            <a:ext cx="8229600" cy="720725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Поединок</a:t>
            </a:r>
          </a:p>
        </p:txBody>
      </p:sp>
      <p:pic>
        <p:nvPicPr>
          <p:cNvPr id="22531" name="Picture 4" descr="пересвета с челубеем бой">
            <a:extLst>
              <a:ext uri="{FF2B5EF4-FFF2-40B4-BE49-F238E27FC236}">
                <a16:creationId xmlns:a16="http://schemas.microsoft.com/office/drawing/2014/main" id="{94F7E1A1-3B89-4A27-BD1E-15F41C01F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424862" cy="5511800"/>
          </a:xfrm>
          <a:prstGeom prst="rect">
            <a:avLst/>
          </a:prstGeom>
          <a:noFill/>
          <a:ln w="5715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>
            <a:extLst>
              <a:ext uri="{FF2B5EF4-FFF2-40B4-BE49-F238E27FC236}">
                <a16:creationId xmlns:a16="http://schemas.microsoft.com/office/drawing/2014/main" id="{BFDE0A6D-BA24-4DBB-9C81-1309BA56F9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0" y="333375"/>
            <a:ext cx="4283075" cy="59055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Оба поединщика пали мёртвыми, однако победа осталась за Пересветом, которого конь смог довести до русских войск, в то время, как Челубей оказался выбитым из седла. </a:t>
            </a:r>
          </a:p>
        </p:txBody>
      </p:sp>
      <p:pic>
        <p:nvPicPr>
          <p:cNvPr id="23555" name="Picture 4" descr="александр пересвет">
            <a:extLst>
              <a:ext uri="{FF2B5EF4-FFF2-40B4-BE49-F238E27FC236}">
                <a16:creationId xmlns:a16="http://schemas.microsoft.com/office/drawing/2014/main" id="{F1EB95ED-0AEC-4E99-BCD6-6E2D72B32F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675" y="260350"/>
            <a:ext cx="4643438" cy="4464050"/>
          </a:xfrm>
          <a:prstGeom prst="rect">
            <a:avLst/>
          </a:prstGeom>
          <a:noFill/>
          <a:ln w="5715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>
            <a:extLst>
              <a:ext uri="{FF2B5EF4-FFF2-40B4-BE49-F238E27FC236}">
                <a16:creationId xmlns:a16="http://schemas.microsoft.com/office/drawing/2014/main" id="{88197F79-AADC-40F0-AC57-844A80E614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2530475" cy="5543550"/>
          </a:xfrm>
        </p:spPr>
        <p:txBody>
          <a:bodyPr/>
          <a:lstStyle/>
          <a:p>
            <a:pPr eaLnBrk="1" hangingPunct="1"/>
            <a:endParaRPr lang="ru-RU" altLang="ru-RU"/>
          </a:p>
        </p:txBody>
      </p:sp>
      <p:pic>
        <p:nvPicPr>
          <p:cNvPr id="24579" name="Picture 5" descr="пллан">
            <a:extLst>
              <a:ext uri="{FF2B5EF4-FFF2-40B4-BE49-F238E27FC236}">
                <a16:creationId xmlns:a16="http://schemas.microsoft.com/office/drawing/2014/main" id="{83907AA5-CD2C-4761-9AAC-01BAA0B4C8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>
            <a:extLst>
              <a:ext uri="{FF2B5EF4-FFF2-40B4-BE49-F238E27FC236}">
                <a16:creationId xmlns:a16="http://schemas.microsoft.com/office/drawing/2014/main" id="{F918E570-CB2D-4E9C-AD09-78FD0FD213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6119813"/>
          </a:xfrm>
          <a:ln w="76200">
            <a:solidFill>
              <a:srgbClr val="00FFFF"/>
            </a:solidFill>
          </a:ln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sz="2800" dirty="0"/>
              <a:t> </a:t>
            </a:r>
          </a:p>
          <a:p>
            <a:pPr eaLnBrk="1" hangingPunct="1">
              <a:buFontTx/>
              <a:buNone/>
              <a:defRPr/>
            </a:pPr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И страшно было видеть, как две великие силы сходились на кровопролитие, на неминуемую смерть: татарское войско, темнеющее во мраке и русская рать в светлых доспехах, как великая река лилась. И солнце светило, сияло над ними.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>
            <a:extLst>
              <a:ext uri="{FF2B5EF4-FFF2-40B4-BE49-F238E27FC236}">
                <a16:creationId xmlns:a16="http://schemas.microsoft.com/office/drawing/2014/main" id="{1D48385D-BF1C-4421-A2DC-27B8452C93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0825" y="4941888"/>
            <a:ext cx="8713788" cy="1582737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Но после нескольких часов жестокой сечи ордынцам удалось потеснить русских ратников.</a:t>
            </a:r>
          </a:p>
        </p:txBody>
      </p:sp>
      <p:pic>
        <p:nvPicPr>
          <p:cNvPr id="26627" name="Picture 4" descr="кули">
            <a:extLst>
              <a:ext uri="{FF2B5EF4-FFF2-40B4-BE49-F238E27FC236}">
                <a16:creationId xmlns:a16="http://schemas.microsoft.com/office/drawing/2014/main" id="{A979A1E8-FDFC-4534-9253-1B2238BFBA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3788" cy="4752975"/>
          </a:xfrm>
          <a:prstGeom prst="rect">
            <a:avLst/>
          </a:prstGeom>
          <a:noFill/>
          <a:ln w="76200">
            <a:solidFill>
              <a:srgbClr val="66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>
            <a:extLst>
              <a:ext uri="{FF2B5EF4-FFF2-40B4-BE49-F238E27FC236}">
                <a16:creationId xmlns:a16="http://schemas.microsoft.com/office/drawing/2014/main" id="{1862BDE8-05B9-4BA3-83BA-47D49493AA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0825" y="333375"/>
            <a:ext cx="8642350" cy="19431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sz="2800" b="1" dirty="0">
                <a:solidFill>
                  <a:schemeClr val="bg1"/>
                </a:solidFill>
              </a:rPr>
              <a:t>  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Враг уже собирался праздновать победу, когда неожиданно в их тыл ударил засадный полк, заранее скрытый Дмитрием в небольшой рощице.</a:t>
            </a:r>
          </a:p>
        </p:txBody>
      </p:sp>
      <p:pic>
        <p:nvPicPr>
          <p:cNvPr id="27651" name="Picture 4" descr="боброк с запасным полком">
            <a:extLst>
              <a:ext uri="{FF2B5EF4-FFF2-40B4-BE49-F238E27FC236}">
                <a16:creationId xmlns:a16="http://schemas.microsoft.com/office/drawing/2014/main" id="{1BE2624D-FFF7-4744-87AA-6AEC849351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492375"/>
            <a:ext cx="8456613" cy="3960813"/>
          </a:xfrm>
          <a:prstGeom prst="rect">
            <a:avLst/>
          </a:prstGeom>
          <a:noFill/>
          <a:ln w="5715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:a16="http://schemas.microsoft.com/office/drawing/2014/main" id="{F3155EE8-05A0-4FDE-A89C-BE582A94C2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0825" y="4941888"/>
            <a:ext cx="8713788" cy="15113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 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Одновременно перешли в наступление и другие русские полки. Врагов охватило смятение. Мамай бросился бежать, а за ним  - всё ордынское войско</a:t>
            </a: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.</a:t>
            </a:r>
          </a:p>
        </p:txBody>
      </p:sp>
      <p:pic>
        <p:nvPicPr>
          <p:cNvPr id="28675" name="Picture 5" descr="ккк">
            <a:extLst>
              <a:ext uri="{FF2B5EF4-FFF2-40B4-BE49-F238E27FC236}">
                <a16:creationId xmlns:a16="http://schemas.microsoft.com/office/drawing/2014/main" id="{158FFA45-65C4-484D-8BD1-CA45307A9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8642350" cy="4535488"/>
          </a:xfrm>
          <a:prstGeom prst="rect">
            <a:avLst/>
          </a:prstGeom>
          <a:noFill/>
          <a:ln w="5715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3">
            <a:extLst>
              <a:ext uri="{FF2B5EF4-FFF2-40B4-BE49-F238E27FC236}">
                <a16:creationId xmlns:a16="http://schemas.microsoft.com/office/drawing/2014/main" id="{4B3C4D9E-4685-403D-8894-C326BEDCE2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9388" y="5084763"/>
            <a:ext cx="8640762" cy="1512887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sz="2800" b="1" dirty="0">
                <a:solidFill>
                  <a:schemeClr val="bg1"/>
                </a:solidFill>
              </a:rPr>
              <a:t>  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Страшное зрелище представляло собой Куликово поле. Повсюду грудами лежали тела погибших, стонали раненые.  </a:t>
            </a:r>
          </a:p>
        </p:txBody>
      </p:sp>
      <p:pic>
        <p:nvPicPr>
          <p:cNvPr id="29699" name="Picture 4" descr="кул 1">
            <a:extLst>
              <a:ext uri="{FF2B5EF4-FFF2-40B4-BE49-F238E27FC236}">
                <a16:creationId xmlns:a16="http://schemas.microsoft.com/office/drawing/2014/main" id="{92A6F218-B597-4C9F-AACD-A435940B5D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421687" cy="4752975"/>
          </a:xfrm>
          <a:prstGeom prst="rect">
            <a:avLst/>
          </a:prstGeom>
          <a:noFill/>
          <a:ln w="5715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3">
            <a:extLst>
              <a:ext uri="{FF2B5EF4-FFF2-40B4-BE49-F238E27FC236}">
                <a16:creationId xmlns:a16="http://schemas.microsoft.com/office/drawing/2014/main" id="{DE05E75C-EB11-4B3C-B71F-FEBC84798B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9388" y="5589588"/>
            <a:ext cx="8785225" cy="1008062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       Князя Дмитрия нашли лежащим без сознания. Видно его оглушили ударом палицы или меча.</a:t>
            </a:r>
          </a:p>
        </p:txBody>
      </p:sp>
      <p:pic>
        <p:nvPicPr>
          <p:cNvPr id="30723" name="Picture 4" descr="после битвы">
            <a:extLst>
              <a:ext uri="{FF2B5EF4-FFF2-40B4-BE49-F238E27FC236}">
                <a16:creationId xmlns:a16="http://schemas.microsoft.com/office/drawing/2014/main" id="{6A4A7B79-6D51-44AA-A88C-B52AEF8690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33375"/>
            <a:ext cx="6837362" cy="5253038"/>
          </a:xfrm>
          <a:prstGeom prst="rect">
            <a:avLst/>
          </a:prstGeom>
          <a:noFill/>
          <a:ln w="76200">
            <a:solidFill>
              <a:srgbClr val="66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>
            <a:extLst>
              <a:ext uri="{FF2B5EF4-FFF2-40B4-BE49-F238E27FC236}">
                <a16:creationId xmlns:a16="http://schemas.microsoft.com/office/drawing/2014/main" id="{BE996F7D-EFD5-4759-BB13-59535DDDE4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4724400"/>
            <a:ext cx="8229600" cy="187325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Много русских людей пало в тот день на Куликовом поле. Погибли многие князья и бояре и тысячи ратников, собравшихся со всей русской земли.</a:t>
            </a:r>
          </a:p>
        </p:txBody>
      </p:sp>
      <p:pic>
        <p:nvPicPr>
          <p:cNvPr id="31747" name="Picture 4" descr="ку бит">
            <a:extLst>
              <a:ext uri="{FF2B5EF4-FFF2-40B4-BE49-F238E27FC236}">
                <a16:creationId xmlns:a16="http://schemas.microsoft.com/office/drawing/2014/main" id="{C536905B-0F9D-4DBC-B380-40F6A1F556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39175" cy="4432300"/>
          </a:xfrm>
          <a:prstGeom prst="rect">
            <a:avLst/>
          </a:prstGeom>
          <a:noFill/>
          <a:ln w="76200">
            <a:solidFill>
              <a:srgbClr val="66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доннн">
            <a:extLst>
              <a:ext uri="{FF2B5EF4-FFF2-40B4-BE49-F238E27FC236}">
                <a16:creationId xmlns:a16="http://schemas.microsoft.com/office/drawing/2014/main" id="{6C8DEACE-35FA-4DDD-8619-B079EED2D8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260350"/>
            <a:ext cx="8626475" cy="4321175"/>
          </a:xfrm>
          <a:prstGeom prst="rect">
            <a:avLst/>
          </a:prstGeom>
          <a:noFill/>
          <a:ln w="76200">
            <a:solidFill>
              <a:srgbClr val="66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одержимое 3">
            <a:extLst>
              <a:ext uri="{FF2B5EF4-FFF2-40B4-BE49-F238E27FC236}">
                <a16:creationId xmlns:a16="http://schemas.microsoft.com/office/drawing/2014/main" id="{8960A447-294F-4329-B000-A2A972A20F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797425"/>
            <a:ext cx="8229600" cy="1727200"/>
          </a:xfrm>
        </p:spPr>
        <p:txBody>
          <a:bodyPr>
            <a:normAutofit lnSpcReduction="10000"/>
          </a:bodyPr>
          <a:lstStyle/>
          <a:p>
            <a:pPr>
              <a:buFontTx/>
              <a:buNone/>
              <a:defRPr/>
            </a:pP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Но Куликовская битва имела громадное значение для всего русского народа. Впервые она показала, что с Ордой можно и нужно бороться.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>
            <a:extLst>
              <a:ext uri="{FF2B5EF4-FFF2-40B4-BE49-F238E27FC236}">
                <a16:creationId xmlns:a16="http://schemas.microsoft.com/office/drawing/2014/main" id="{CA353DA7-6784-419F-950C-42086B3AAA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9388" y="4005263"/>
            <a:ext cx="3384550" cy="2519362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 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В честь великой победы народ прозвал князя Дмитрия – 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Донским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.</a:t>
            </a:r>
          </a:p>
        </p:txBody>
      </p:sp>
      <p:pic>
        <p:nvPicPr>
          <p:cNvPr id="33795" name="Picture 4" descr="за победу московского князя назвали донским">
            <a:extLst>
              <a:ext uri="{FF2B5EF4-FFF2-40B4-BE49-F238E27FC236}">
                <a16:creationId xmlns:a16="http://schemas.microsoft.com/office/drawing/2014/main" id="{1050E304-9136-44F2-A87F-C0B4D26935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260350"/>
            <a:ext cx="5175250" cy="6192838"/>
          </a:xfrm>
          <a:prstGeom prst="rect">
            <a:avLst/>
          </a:prstGeom>
          <a:noFill/>
          <a:ln w="76200">
            <a:solidFill>
              <a:srgbClr val="66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3">
            <a:extLst>
              <a:ext uri="{FF2B5EF4-FFF2-40B4-BE49-F238E27FC236}">
                <a16:creationId xmlns:a16="http://schemas.microsoft.com/office/drawing/2014/main" id="{00325B47-E5A5-476F-8A7A-46DF4C927DB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0825" y="4724400"/>
            <a:ext cx="8642350" cy="187325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    Эта победа была началом возрождения новой Руси. Сюда на поле Куликово пришли разрозненные полки русских княжеств, а ушла единая Русь. Русь, развеявшая легенду о непобедимости татарских войск.</a:t>
            </a:r>
          </a:p>
        </p:txBody>
      </p:sp>
      <p:pic>
        <p:nvPicPr>
          <p:cNvPr id="34819" name="Picture 4" descr="рус ар">
            <a:extLst>
              <a:ext uri="{FF2B5EF4-FFF2-40B4-BE49-F238E27FC236}">
                <a16:creationId xmlns:a16="http://schemas.microsoft.com/office/drawing/2014/main" id="{368E8971-EA2E-4C6A-BF1D-47C24DB994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04813"/>
            <a:ext cx="8472488" cy="4286250"/>
          </a:xfrm>
          <a:prstGeom prst="rect">
            <a:avLst/>
          </a:prstGeom>
          <a:noFill/>
          <a:ln w="76200">
            <a:solidFill>
              <a:srgbClr val="66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память в честь победы кул битва">
            <a:extLst>
              <a:ext uri="{FF2B5EF4-FFF2-40B4-BE49-F238E27FC236}">
                <a16:creationId xmlns:a16="http://schemas.microsoft.com/office/drawing/2014/main" id="{D905D8C8-9096-45E0-ACC2-C9383D73E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60350"/>
            <a:ext cx="3625850" cy="6264275"/>
          </a:xfrm>
          <a:prstGeom prst="rect">
            <a:avLst/>
          </a:prstGeom>
          <a:noFill/>
          <a:ln w="76200">
            <a:solidFill>
              <a:srgbClr val="66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3" name="Picture 5" descr="память">
            <a:extLst>
              <a:ext uri="{FF2B5EF4-FFF2-40B4-BE49-F238E27FC236}">
                <a16:creationId xmlns:a16="http://schemas.microsoft.com/office/drawing/2014/main" id="{5F6B4EA4-C6A6-45A7-8F13-799C2F3202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4619625" cy="3887788"/>
          </a:xfrm>
          <a:prstGeom prst="rect">
            <a:avLst/>
          </a:prstGeom>
          <a:noFill/>
          <a:ln w="76200">
            <a:solidFill>
              <a:srgbClr val="66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одержимое 4">
            <a:extLst>
              <a:ext uri="{FF2B5EF4-FFF2-40B4-BE49-F238E27FC236}">
                <a16:creationId xmlns:a16="http://schemas.microsoft.com/office/drawing/2014/main" id="{792517AA-DB72-46DD-99FB-9AF9C188A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388" y="4437063"/>
            <a:ext cx="4968875" cy="2087562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  Памятник в честь победы</a:t>
            </a:r>
          </a:p>
          <a:p>
            <a:pPr>
              <a:buFontTx/>
              <a:buNone/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на поле Куликовом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514</TotalTime>
  <Words>701</Words>
  <Application>Microsoft Office PowerPoint</Application>
  <PresentationFormat>Экран (4:3)</PresentationFormat>
  <Paragraphs>44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9" baseType="lpstr">
      <vt:lpstr>Arial</vt:lpstr>
      <vt:lpstr>Batang</vt:lpstr>
      <vt:lpstr>Calibri</vt:lpstr>
      <vt:lpstr>Cambria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Учитель</cp:lastModifiedBy>
  <cp:revision>196</cp:revision>
  <dcterms:created xsi:type="dcterms:W3CDTF">2019-11-28T10:28:34Z</dcterms:created>
  <dcterms:modified xsi:type="dcterms:W3CDTF">2025-10-21T14:48:12Z</dcterms:modified>
</cp:coreProperties>
</file>