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sldIdLst>
    <p:sldId id="256" r:id="rId2"/>
    <p:sldId id="258" r:id="rId3"/>
    <p:sldId id="259" r:id="rId4"/>
    <p:sldId id="269" r:id="rId5"/>
    <p:sldId id="273" r:id="rId6"/>
    <p:sldId id="270" r:id="rId7"/>
    <p:sldId id="271" r:id="rId8"/>
    <p:sldId id="261" r:id="rId9"/>
    <p:sldId id="262" r:id="rId10"/>
    <p:sldId id="263" r:id="rId11"/>
    <p:sldId id="268" r:id="rId12"/>
  </p:sldIdLst>
  <p:sldSz cx="12192000" cy="6858000"/>
  <p:notesSz cx="6761163" cy="98821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0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76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79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135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48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4657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02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37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14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16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14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71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4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72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42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9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31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75DFD-674F-4EC5-959E-2598114DBAD7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37E86A5-582C-4CB7-83BB-3052B3680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57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16A6091-D702-4B32-8468-778B869D0482}"/>
              </a:ext>
            </a:extLst>
          </p:cNvPr>
          <p:cNvSpPr txBox="1"/>
          <p:nvPr/>
        </p:nvSpPr>
        <p:spPr>
          <a:xfrm>
            <a:off x="1841893" y="1027250"/>
            <a:ext cx="74382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/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«Первая помощь для всех!»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2D4733-1085-4022-BB4B-B384CC93D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158" y="2350689"/>
            <a:ext cx="3846909" cy="36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4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059381B-DAE6-4AC9-8976-541BF659C874}"/>
              </a:ext>
            </a:extLst>
          </p:cNvPr>
          <p:cNvSpPr txBox="1"/>
          <p:nvPr/>
        </p:nvSpPr>
        <p:spPr>
          <a:xfrm>
            <a:off x="386912" y="457201"/>
            <a:ext cx="11418175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Алгоритм оказания первой помощи: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Убедиться, что при оказании первой помощи вам ничто не угрожает, и вы не подвергаете себя опасности.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Обеспечить безопасность пострадавшему и окружающим (например, извлечь пострадавшего из горящего автомобиля).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Проверить наличие у пострадавшего признаков жизни (пульс, дыхание, реакция зрачков на свет) и сознания. Для оценки сознания необходимо (по возможности) взять пострадавшего за плечи, аккуратно встряхнуть и задать какой-либо вопрос.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Вызвать скорую помощь (специалистов):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 мобильному телефону: 112 – единая дежурно-диспетчерская служба,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103 – (скорая);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 проводного телефона: 03 – (скорая).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Оказать первую помощь. В зависимости от ситуации это может быть: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восстановление проходимости дыхательных путей;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сердечно-лёгочная реанимация;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остановка кровотечения;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Обеспечить пострадавшему физический и психологический комфорт и дождаться прибытия скорой помощи (специалистов).</a:t>
            </a:r>
          </a:p>
        </p:txBody>
      </p:sp>
    </p:spTree>
    <p:extLst>
      <p:ext uri="{BB962C8B-B14F-4D97-AF65-F5344CB8AC3E}">
        <p14:creationId xmlns:p14="http://schemas.microsoft.com/office/powerpoint/2010/main" val="423713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96598D-6A2C-44C0-98F8-BA730653B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4" y="160527"/>
            <a:ext cx="4909973" cy="65369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3BA4CF-E755-45B9-A542-8354ABE6CFCC}"/>
              </a:ext>
            </a:extLst>
          </p:cNvPr>
          <p:cNvSpPr txBox="1"/>
          <p:nvPr/>
        </p:nvSpPr>
        <p:spPr>
          <a:xfrm>
            <a:off x="4130755" y="6112698"/>
            <a:ext cx="31931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здоровы!</a:t>
            </a:r>
          </a:p>
        </p:txBody>
      </p:sp>
    </p:spTree>
    <p:extLst>
      <p:ext uri="{BB962C8B-B14F-4D97-AF65-F5344CB8AC3E}">
        <p14:creationId xmlns:p14="http://schemas.microsoft.com/office/powerpoint/2010/main" val="30491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94758C-C73F-4DC4-984E-F46C13CE0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68" y="994623"/>
            <a:ext cx="2391584" cy="23817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50BC77-BD5B-4988-B91F-B1511AACE3A6}"/>
              </a:ext>
            </a:extLst>
          </p:cNvPr>
          <p:cNvSpPr txBox="1"/>
          <p:nvPr/>
        </p:nvSpPr>
        <p:spPr>
          <a:xfrm>
            <a:off x="3488899" y="1368616"/>
            <a:ext cx="5490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1867 года Александр II утвердил первый Устав Российского общества Красного Креста, положив тем самым начало его развитию.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5D8804-66D8-47D8-9423-DE0770E43E96}"/>
              </a:ext>
            </a:extLst>
          </p:cNvPr>
          <p:cNvSpPr txBox="1"/>
          <p:nvPr/>
        </p:nvSpPr>
        <p:spPr>
          <a:xfrm>
            <a:off x="1200566" y="141889"/>
            <a:ext cx="8740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 «Развитие Красного Креста в России»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7996849-9620-4DB1-9876-A3105B3BDA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68" y="3751668"/>
            <a:ext cx="2391584" cy="253294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D5DBF33-065A-4158-A5AD-633C45753455}"/>
              </a:ext>
            </a:extLst>
          </p:cNvPr>
          <p:cNvSpPr txBox="1"/>
          <p:nvPr/>
        </p:nvSpPr>
        <p:spPr>
          <a:xfrm>
            <a:off x="3488898" y="3812002"/>
            <a:ext cx="54906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Эмблема Красного Креста, происшедшая от швейцарского флага, всегда остаётся символом надежды и мужества, признанным символом гуманности и милосердия.</a:t>
            </a:r>
          </a:p>
        </p:txBody>
      </p:sp>
    </p:spTree>
    <p:extLst>
      <p:ext uri="{BB962C8B-B14F-4D97-AF65-F5344CB8AC3E}">
        <p14:creationId xmlns:p14="http://schemas.microsoft.com/office/powerpoint/2010/main" val="394401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5C59F02-4E27-40E6-8635-41D075365BEA}"/>
              </a:ext>
            </a:extLst>
          </p:cNvPr>
          <p:cNvSpPr txBox="1"/>
          <p:nvPr/>
        </p:nvSpPr>
        <p:spPr>
          <a:xfrm>
            <a:off x="3518097" y="1243126"/>
            <a:ext cx="662283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первых же дней советской власти поле деятельности Красного Креста расширилось до небывалых размеров: гражданская война, эпидемия, голод, Отечественная война и её трагические последствия — Красный Крест не прекращал свою работу, зачастую там, где другие виды помощи были не доступны.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5110DF-0614-4967-8B8D-9C9E2CC5C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419" y="998174"/>
            <a:ext cx="2365305" cy="247390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5873572-07F8-4B63-BF4E-33B27C16BFCB}"/>
              </a:ext>
            </a:extLst>
          </p:cNvPr>
          <p:cNvSpPr txBox="1"/>
          <p:nvPr/>
        </p:nvSpPr>
        <p:spPr>
          <a:xfrm>
            <a:off x="1269781" y="129988"/>
            <a:ext cx="91479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 «Развитие Красного Креста в России»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4C29BF-4CAB-4819-A540-4E1866AB420C}"/>
              </a:ext>
            </a:extLst>
          </p:cNvPr>
          <p:cNvSpPr txBox="1"/>
          <p:nvPr/>
        </p:nvSpPr>
        <p:spPr>
          <a:xfrm>
            <a:off x="569946" y="3878597"/>
            <a:ext cx="662283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Добровольцы Красного Креста никогда не сидели, сложа руки, в ожидании стихийных бедствий, а использовали свои знания и опыт для нужд общества, но в случаи беды они спешили на помощь, например, во время землетрясения на Сахалине, не говоря о множестве других печальных событий, происходящих повседневно в разных областях страны.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0BF9B30-8388-4FAB-B663-FA79C3DD3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131" y="3878598"/>
            <a:ext cx="3305435" cy="212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4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D4307ED-000A-4FD5-EC10-17C7A6DFF61D}"/>
              </a:ext>
            </a:extLst>
          </p:cNvPr>
          <p:cNvSpPr txBox="1"/>
          <p:nvPr/>
        </p:nvSpPr>
        <p:spPr>
          <a:xfrm>
            <a:off x="1269781" y="129988"/>
            <a:ext cx="91479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Основополагающие принципы Движения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BCB034-E8CC-0E70-84BE-57A14901A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57" y="1263829"/>
            <a:ext cx="4524375" cy="45243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00C59B-1FF8-0B36-09B3-3079CF31A925}"/>
              </a:ext>
            </a:extLst>
          </p:cNvPr>
          <p:cNvSpPr txBox="1"/>
          <p:nvPr/>
        </p:nvSpPr>
        <p:spPr>
          <a:xfrm>
            <a:off x="3949789" y="894072"/>
            <a:ext cx="662283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Гуманность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тремление оказывать помощь всем раненым на поле боя без исключения или предпочтения, старание при любых обстоятельствах как на международном, так и на национальном уровне предотвращать или облегчать страдания человека. Движение призвано защищать жизнь и здоровье людей и обеспечивать уважение к человеческой личности. Оно способствует достижению взаимопонимания, дружбы, сотрудничества и прочного мира между народами.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354A70-2CBE-E668-38DC-6DC30D24AC6B}"/>
              </a:ext>
            </a:extLst>
          </p:cNvPr>
          <p:cNvSpPr txBox="1"/>
          <p:nvPr/>
        </p:nvSpPr>
        <p:spPr>
          <a:xfrm>
            <a:off x="4675078" y="3051646"/>
            <a:ext cx="615965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Беспристрастность
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не проводит никакого различия по признаку расы, религии, класса или политических убеждений. Оно лишь стремится облегчать страдания людей, и в первую очередь тех, кто больше всего в этом нуждается.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306500-D91A-EEF1-5639-EE17209B5CC7}"/>
              </a:ext>
            </a:extLst>
          </p:cNvPr>
          <p:cNvSpPr txBox="1"/>
          <p:nvPr/>
        </p:nvSpPr>
        <p:spPr>
          <a:xfrm>
            <a:off x="5369780" y="4470556"/>
            <a:ext cx="520284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Нейтральность
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сохранить всеобщее доверие, Движение не может принимать чью-либо сторону в вооруженных конфликтах и вступать в споры политического, расового, религиозного или идеологического характера.</a:t>
            </a:r>
          </a:p>
        </p:txBody>
      </p:sp>
    </p:spTree>
    <p:extLst>
      <p:ext uri="{BB962C8B-B14F-4D97-AF65-F5344CB8AC3E}">
        <p14:creationId xmlns:p14="http://schemas.microsoft.com/office/powerpoint/2010/main" val="16916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D4307ED-000A-4FD5-EC10-17C7A6DFF61D}"/>
              </a:ext>
            </a:extLst>
          </p:cNvPr>
          <p:cNvSpPr txBox="1"/>
          <p:nvPr/>
        </p:nvSpPr>
        <p:spPr>
          <a:xfrm>
            <a:off x="1269781" y="129988"/>
            <a:ext cx="91479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Основополагающие принципы Движения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BCB034-E8CC-0E70-84BE-57A14901A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57" y="1263829"/>
            <a:ext cx="4524375" cy="45243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00C59B-1FF8-0B36-09B3-3079CF31A925}"/>
              </a:ext>
            </a:extLst>
          </p:cNvPr>
          <p:cNvSpPr txBox="1"/>
          <p:nvPr/>
        </p:nvSpPr>
        <p:spPr>
          <a:xfrm>
            <a:off x="3752720" y="1223707"/>
            <a:ext cx="69371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Независимость
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независимо. Национальные общества, оказывая своим правительствам помощь в их гуманитарной деятельности и подчиняясь законам своей страны, должны, Тем не менее, всегда сохранять автономию, чтобы иметь возможность действовать в соответствии с принципами Красного Креста.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354A70-2CBE-E668-38DC-6DC30D24AC6B}"/>
              </a:ext>
            </a:extLst>
          </p:cNvPr>
          <p:cNvSpPr txBox="1"/>
          <p:nvPr/>
        </p:nvSpPr>
        <p:spPr>
          <a:xfrm>
            <a:off x="4298623" y="2729128"/>
            <a:ext cx="63912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Добровольность
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своей добровольной деятельности по оказанию помощи Движение ни в коей мере не руководствуется стремлением к получению выгоды.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306500-D91A-EEF1-5639-EE17209B5CC7}"/>
              </a:ext>
            </a:extLst>
          </p:cNvPr>
          <p:cNvSpPr txBox="1"/>
          <p:nvPr/>
        </p:nvSpPr>
        <p:spPr>
          <a:xfrm>
            <a:off x="4691586" y="3526016"/>
            <a:ext cx="5998280" cy="1374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
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стране может быть только одно Национальное общество Красного Креста или Красного Полумесяца. Оно должно быть открыто для всех и осуществлять свою гуманитарную деятельность на всей территории страны.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C181C16-C4E0-3795-EFBB-40F068D8A5BD}"/>
              </a:ext>
            </a:extLst>
          </p:cNvPr>
          <p:cNvSpPr txBox="1"/>
          <p:nvPr/>
        </p:nvSpPr>
        <p:spPr>
          <a:xfrm>
            <a:off x="5325575" y="4833652"/>
            <a:ext cx="536429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Универсальность
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является всемирным. Все Национальные общества пользуются равными правами и обязаны оказывать помощь друг другу.</a:t>
            </a:r>
          </a:p>
        </p:txBody>
      </p:sp>
    </p:spTree>
    <p:extLst>
      <p:ext uri="{BB962C8B-B14F-4D97-AF65-F5344CB8AC3E}">
        <p14:creationId xmlns:p14="http://schemas.microsoft.com/office/powerpoint/2010/main" val="268074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C9C79D7-A382-3EE5-85A2-0D5F35E13707}"/>
              </a:ext>
            </a:extLst>
          </p:cNvPr>
          <p:cNvSpPr txBox="1"/>
          <p:nvPr/>
        </p:nvSpPr>
        <p:spPr>
          <a:xfrm>
            <a:off x="1269781" y="129988"/>
            <a:ext cx="91479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Задача, стоящая перед человеком, оказывающим помощь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E188FB-789C-35CF-0AEA-333709603AB7}"/>
              </a:ext>
            </a:extLst>
          </p:cNvPr>
          <p:cNvSpPr txBox="1"/>
          <p:nvPr/>
        </p:nvSpPr>
        <p:spPr>
          <a:xfrm>
            <a:off x="4824263" y="1313043"/>
            <a:ext cx="574197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dirty="0"/>
              <a:t>Целью в овладении навыками первой помощи является умение оказать помощь человеку, получившему травму или страдающему от внезапного приступа заболевания, до момента прибытия квалифицированной</a:t>
            </a:r>
            <a:br>
              <a:rPr lang="ru-RU" dirty="0"/>
            </a:br>
            <a:r>
              <a:rPr lang="ru-RU" dirty="0"/>
              <a:t>медицинской помощи, такой как бригада скорой помощи.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dirty="0"/>
              <a:t>Человек, оказывающий первую помощь это посторонний человек, который прошел курс первой помощи; он четко представляет себе, что произошло, и принимает решение помочь пострадавшему. В идеале, всем людям без исключения хорошо было бы знать, какие действия необходимо предпринимать при несчастном случае. Всем следует уметь оказывать первую помощь.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0ADE89-7736-A198-00D0-E681E48F0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94" y="1465589"/>
            <a:ext cx="4371769" cy="437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74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1874D33-3A80-F282-A57B-D0FD1EC4C614}"/>
              </a:ext>
            </a:extLst>
          </p:cNvPr>
          <p:cNvSpPr txBox="1"/>
          <p:nvPr/>
        </p:nvSpPr>
        <p:spPr>
          <a:xfrm>
            <a:off x="1269781" y="129988"/>
            <a:ext cx="91479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Правовой аспект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02FFB8-1FFD-E7D8-B813-3CA2A143DCF1}"/>
              </a:ext>
            </a:extLst>
          </p:cNvPr>
          <p:cNvSpPr txBox="1"/>
          <p:nvPr/>
        </p:nvSpPr>
        <p:spPr>
          <a:xfrm>
            <a:off x="1269781" y="1227267"/>
            <a:ext cx="8735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людей беспокоит вопрос о юридической ответственности, связанный с оказанием первой помощи. При условии, что ваши действия целесообразны и осторожны, вас не должна волновать проблема судебного разбирательства.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0183A9-9C41-3A89-1D48-6EE6D0C043FC}"/>
              </a:ext>
            </a:extLst>
          </p:cNvPr>
          <p:cNvSpPr txBox="1"/>
          <p:nvPr/>
        </p:nvSpPr>
        <p:spPr>
          <a:xfrm>
            <a:off x="1418930" y="2242930"/>
            <a:ext cx="843724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мнением специалистов в области первой помощи целесообразными являются следующие действия: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Передвижение пострадавшего должно осуществляться лишь в то случае, если его жизни угрожает опасность.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Прежде чем приступать к оказанию дальнейшей помощи, обеспечьте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проходимость дыхательных путей пострадавшего, проверьте у него наличие дыхания и пульса.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Вызовите скорую помощь для получения квалифицированной медицинской помощи.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До прибытия скорой помощи не прекращайте оказание первой помощи пострадавшему, если он находится в критическом состоянии.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810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F3F28A-8D8F-4F9C-8D4F-CCB77EA95862}"/>
              </a:ext>
            </a:extLst>
          </p:cNvPr>
          <p:cNvSpPr txBox="1"/>
          <p:nvPr/>
        </p:nvSpPr>
        <p:spPr>
          <a:xfrm>
            <a:off x="2707728" y="177939"/>
            <a:ext cx="62628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Юридические аспекты Первой помощи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1CC8EE-8C22-4FAA-939E-F1ED230CE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398" y="3452648"/>
            <a:ext cx="4717830" cy="29496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747E39-B7C1-402F-8A1C-6776E67E4111}"/>
              </a:ext>
            </a:extLst>
          </p:cNvPr>
          <p:cNvSpPr txBox="1"/>
          <p:nvPr/>
        </p:nvSpPr>
        <p:spPr>
          <a:xfrm>
            <a:off x="1141031" y="1086195"/>
            <a:ext cx="870256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№ 323-ФЗ «Об основах охраны здоровья граждан в Российской Федерации» определяют первую помощь как особый вид помощи, оказываемой лицами, не имеющими медицинского образования, при травмах и неотложных состояниях до прибытия медицинского персонала. Согласно ч. 4 ст. 31 указанного закона каждый гражданин вправе добровольно оказывать первую помощь при наличии соответствующей подготовки и (или) навыков.</a:t>
            </a:r>
          </a:p>
        </p:txBody>
      </p:sp>
    </p:spTree>
    <p:extLst>
      <p:ext uri="{BB962C8B-B14F-4D97-AF65-F5344CB8AC3E}">
        <p14:creationId xmlns:p14="http://schemas.microsoft.com/office/powerpoint/2010/main" val="222708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874C378-B308-4F19-BC56-A795AF213DEB}"/>
              </a:ext>
            </a:extLst>
          </p:cNvPr>
          <p:cNvSpPr txBox="1"/>
          <p:nvPr/>
        </p:nvSpPr>
        <p:spPr>
          <a:xfrm>
            <a:off x="599091" y="811155"/>
            <a:ext cx="82926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помощь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простейшие, срочные и целесообразные меры для спасения жизни человека, которые следует предпринять на месте происшествия до прибытия медработника скорой помощи или доставки пострадавшего в лечебное учреждение.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86513A-D02F-43C3-8415-38ECF4941D88}"/>
              </a:ext>
            </a:extLst>
          </p:cNvPr>
          <p:cNvSpPr txBox="1"/>
          <p:nvPr/>
        </p:nvSpPr>
        <p:spPr>
          <a:xfrm>
            <a:off x="599091" y="2189090"/>
            <a:ext cx="610096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приказом Министерства здравоохранения и социального развития Российской Федерации от 4 мая 2012 г. № 477н «Об утверждении перечня состояний, при которых оказывается первая помощь и перечня мероприятий по оказанию первой помощи», первая помощь оказывается при следующих состояниях: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Отсутствие сознания.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Остановка дыхания и кровообращения.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Наружные кровотечения.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Инородные тела верхних дыхательных путей.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Травмы различных областей тела.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Ожоги, эффекты воздействия высоких температур, теплового излучения.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Отморожение и другие эффекты воздействия низких температур.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Отравления.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BAFBDB9-BB93-4EC8-A401-7F50FBBF6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221850" y="2288842"/>
            <a:ext cx="2393010" cy="31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5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570</TotalTime>
  <Words>695</Words>
  <Application>Microsoft Office PowerPoint</Application>
  <PresentationFormat>Широкоэкранный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18</cp:revision>
  <cp:lastPrinted>2025-03-14T03:28:21Z</cp:lastPrinted>
  <dcterms:created xsi:type="dcterms:W3CDTF">2024-03-16T04:51:45Z</dcterms:created>
  <dcterms:modified xsi:type="dcterms:W3CDTF">2025-03-14T03:32:10Z</dcterms:modified>
</cp:coreProperties>
</file>