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2" r:id="rId5"/>
    <p:sldId id="278" r:id="rId6"/>
    <p:sldId id="264" r:id="rId7"/>
    <p:sldId id="279" r:id="rId8"/>
    <p:sldId id="268" r:id="rId9"/>
    <p:sldId id="265" r:id="rId10"/>
    <p:sldId id="261" r:id="rId11"/>
    <p:sldId id="266" r:id="rId12"/>
    <p:sldId id="267" r:id="rId13"/>
    <p:sldId id="280" r:id="rId14"/>
    <p:sldId id="284" r:id="rId15"/>
    <p:sldId id="260" r:id="rId16"/>
    <p:sldId id="258" r:id="rId17"/>
    <p:sldId id="281" r:id="rId18"/>
    <p:sldId id="269" r:id="rId19"/>
    <p:sldId id="270" r:id="rId20"/>
    <p:sldId id="274" r:id="rId21"/>
    <p:sldId id="273" r:id="rId22"/>
    <p:sldId id="283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81357-5E8D-44F9-B3FE-3F315B69B605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4DAA9-F3EC-4383-8526-F4596DFEF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548681"/>
            <a:ext cx="8640960" cy="4032448"/>
          </a:xfrm>
          <a:ln>
            <a:solidFill>
              <a:schemeClr val="tx1"/>
            </a:solidFill>
          </a:ln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4800" b="1" spc="50" dirty="0" smtClean="0">
                <a:ln w="190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Волшебный мир Гарри </a:t>
            </a:r>
            <a:r>
              <a:rPr lang="ru-RU" sz="4800" b="1" spc="50" dirty="0" err="1" smtClean="0">
                <a:ln w="190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Поттера</a:t>
            </a:r>
            <a:r>
              <a:rPr lang="ru-RU" sz="4800" b="1" spc="50" dirty="0" smtClean="0">
                <a:ln w="190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:</a:t>
            </a:r>
            <a:br>
              <a:rPr lang="ru-RU" sz="4800" b="1" spc="50" dirty="0" smtClean="0">
                <a:ln w="190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Джоанна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Роулинг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</a:b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Лето 1983 года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Содержимое 3" descr="harry-potter-roo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764704"/>
            <a:ext cx="4684682" cy="5661248"/>
          </a:xfr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хагри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50931"/>
          <a:stretch>
            <a:fillRect/>
          </a:stretch>
        </p:blipFill>
        <p:spPr>
          <a:xfrm>
            <a:off x="1619672" y="188640"/>
            <a:ext cx="5489974" cy="6544659"/>
          </a:xfr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Зеркало ЕИНАЛЕЖ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Содержимое 3" descr="зеркало еиналеж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980728"/>
            <a:ext cx="8251220" cy="5656599"/>
          </a:xfr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itchFamily="34" charset="0"/>
              </a:rPr>
              <a:t>Португалия</a:t>
            </a:r>
            <a:br>
              <a:rPr lang="ru-RU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itchFamily="34" charset="0"/>
              </a:rPr>
            </a:br>
            <a:r>
              <a:rPr lang="ru-RU" sz="31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itchFamily="34" charset="0"/>
              </a:rPr>
              <a:t>«</a:t>
            </a:r>
            <a:r>
              <a:rPr lang="ru-RU" sz="3100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itchFamily="34" charset="0"/>
              </a:rPr>
              <a:t>Энкаунтер</a:t>
            </a:r>
            <a:r>
              <a:rPr lang="ru-RU" sz="31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itchFamily="34" charset="0"/>
              </a:rPr>
              <a:t>»</a:t>
            </a:r>
            <a:endParaRPr lang="ru-RU" sz="310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Narrow" pitchFamily="34" charset="0"/>
            </a:endParaRPr>
          </a:p>
        </p:txBody>
      </p:sp>
      <p:pic>
        <p:nvPicPr>
          <p:cNvPr id="4" name="Содержимое 3" descr="порт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340767"/>
            <a:ext cx="8338526" cy="5211579"/>
          </a:xfr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n w="28575">
                <a:solidFill>
                  <a:schemeClr val="tx1"/>
                </a:solidFill>
              </a:ln>
            </a:endParaRPr>
          </a:p>
        </p:txBody>
      </p:sp>
      <p:pic>
        <p:nvPicPr>
          <p:cNvPr id="4" name="Содержимое 3" descr="дементор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908720"/>
            <a:ext cx="8804770" cy="4952684"/>
          </a:xfrm>
          <a:ln w="28575">
            <a:solidFill>
              <a:schemeClr val="tx1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24936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2800" dirty="0" smtClean="0">
                <a:latin typeface="Arial Narrow" pitchFamily="34" charset="0"/>
              </a:rPr>
              <a:t>«Чудесно! Книга согревает. Нет ничего лучше для детей 8-9 лет».</a:t>
            </a:r>
            <a:br>
              <a:rPr lang="ru-RU" sz="2800" dirty="0" smtClean="0">
                <a:latin typeface="Arial Narrow" pitchFamily="34" charset="0"/>
              </a:rPr>
            </a:br>
            <a:r>
              <a:rPr lang="ru-RU" sz="2800" dirty="0" smtClean="0">
                <a:latin typeface="Arial Narrow" pitchFamily="34" charset="0"/>
              </a:rPr>
              <a:t>(Алиса Ньютон, 8 лет)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6" name="Содержимое 5" descr="первое изда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124744"/>
            <a:ext cx="4145773" cy="5526833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3384376" cy="466653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26 июня 1997 года </a:t>
            </a:r>
            <a:r>
              <a:rPr lang="ru-RU" sz="2800" dirty="0" smtClean="0">
                <a:latin typeface="Arial Narrow" pitchFamily="34" charset="0"/>
              </a:rPr>
              <a:t>вышла книга </a:t>
            </a:r>
            <a:r>
              <a:rPr lang="ru-RU" sz="2800" dirty="0">
                <a:latin typeface="Arial Narrow" pitchFamily="34" charset="0"/>
              </a:rPr>
              <a:t/>
            </a:r>
            <a:br>
              <a:rPr lang="ru-RU" sz="2800" dirty="0">
                <a:latin typeface="Arial Narrow" pitchFamily="34" charset="0"/>
              </a:rPr>
            </a:br>
            <a:r>
              <a:rPr lang="ru-RU" sz="2800" dirty="0" smtClean="0">
                <a:latin typeface="Arial Narrow" pitchFamily="34" charset="0"/>
              </a:rPr>
              <a:t>«Гарри </a:t>
            </a:r>
            <a:r>
              <a:rPr lang="ru-RU" sz="2800" dirty="0" err="1" smtClean="0">
                <a:latin typeface="Arial Narrow" pitchFamily="34" charset="0"/>
              </a:rPr>
              <a:t>Поттер</a:t>
            </a:r>
            <a:r>
              <a:rPr lang="ru-RU" sz="2800" dirty="0" smtClean="0">
                <a:latin typeface="Arial Narrow" pitchFamily="34" charset="0"/>
              </a:rPr>
              <a:t> и философский камень»</a:t>
            </a:r>
            <a:br>
              <a:rPr lang="ru-RU" sz="2800" dirty="0" smtClean="0">
                <a:latin typeface="Arial Narrow" pitchFamily="34" charset="0"/>
              </a:rPr>
            </a:br>
            <a:r>
              <a:rPr lang="ru-RU" sz="2800" dirty="0">
                <a:latin typeface="Arial Narrow" pitchFamily="34" charset="0"/>
              </a:rPr>
              <a:t/>
            </a:r>
            <a:br>
              <a:rPr lang="ru-RU" sz="2800" dirty="0">
                <a:latin typeface="Arial Narrow" pitchFamily="34" charset="0"/>
              </a:rPr>
            </a:br>
            <a:r>
              <a:rPr lang="ru-RU" sz="2800" dirty="0" smtClean="0">
                <a:latin typeface="Arial Narrow" pitchFamily="34" charset="0"/>
              </a:rPr>
              <a:t>80 языков мира</a:t>
            </a:r>
            <a:br>
              <a:rPr lang="ru-RU" sz="28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450 миллионов экземпляров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хагри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0000"/>
          <a:stretch>
            <a:fillRect/>
          </a:stretch>
        </p:blipFill>
        <p:spPr>
          <a:xfrm>
            <a:off x="3419872" y="188640"/>
            <a:ext cx="5472608" cy="6402524"/>
          </a:xfr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 Narrow" pitchFamily="34" charset="0"/>
              </a:rPr>
              <a:t>Иллюстрации </a:t>
            </a:r>
            <a:r>
              <a:rPr lang="ru-RU" sz="3600" dirty="0" err="1" smtClean="0">
                <a:latin typeface="Arial Narrow" pitchFamily="34" charset="0"/>
              </a:rPr>
              <a:t>Джоанны</a:t>
            </a:r>
            <a:r>
              <a:rPr lang="ru-RU" sz="3600" dirty="0" smtClean="0">
                <a:latin typeface="Arial Narrow" pitchFamily="34" charset="0"/>
              </a:rPr>
              <a:t> </a:t>
            </a:r>
            <a:r>
              <a:rPr lang="ru-RU" sz="3600" dirty="0" err="1" smtClean="0">
                <a:latin typeface="Arial Narrow" pitchFamily="34" charset="0"/>
              </a:rPr>
              <a:t>Роулинг</a:t>
            </a:r>
            <a:endParaRPr lang="ru-RU" sz="3600" dirty="0">
              <a:latin typeface="Arial Narrow" pitchFamily="34" charset="0"/>
            </a:endParaRPr>
          </a:p>
        </p:txBody>
      </p:sp>
      <p:pic>
        <p:nvPicPr>
          <p:cNvPr id="4" name="Содержимое 3" descr="и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836712"/>
            <a:ext cx="5863381" cy="5863381"/>
          </a:xfr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гарри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5992" r="19572"/>
          <a:stretch>
            <a:fillRect/>
          </a:stretch>
        </p:blipFill>
        <p:spPr>
          <a:xfrm>
            <a:off x="251520" y="188640"/>
            <a:ext cx="4278820" cy="3735268"/>
          </a:xfrm>
          <a:ln w="19050">
            <a:solidFill>
              <a:schemeClr val="tx1"/>
            </a:solidFill>
          </a:ln>
        </p:spPr>
      </p:pic>
      <p:pic>
        <p:nvPicPr>
          <p:cNvPr id="5" name="Рисунок 4" descr="рисун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4077072"/>
            <a:ext cx="4499992" cy="253124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Сколько братьев у Рона </a:t>
            </a:r>
            <a:r>
              <a:rPr lang="ru-RU" sz="2800" dirty="0" err="1" smtClean="0">
                <a:latin typeface="Arial Narrow" pitchFamily="34" charset="0"/>
              </a:rPr>
              <a:t>Уизли</a:t>
            </a:r>
            <a:r>
              <a:rPr lang="ru-RU" sz="2800" dirty="0" smtClean="0">
                <a:latin typeface="Arial Narrow" pitchFamily="34" charset="0"/>
              </a:rPr>
              <a:t>?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Содержимое 3" descr="уизли семь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6074" r="17134"/>
          <a:stretch>
            <a:fillRect/>
          </a:stretch>
        </p:blipFill>
        <p:spPr>
          <a:xfrm>
            <a:off x="1763688" y="1052736"/>
            <a:ext cx="5543609" cy="5530727"/>
          </a:xfr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джоа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340768"/>
            <a:ext cx="5215309" cy="5215309"/>
          </a:xfrm>
          <a:ln w="19050">
            <a:solidFill>
              <a:schemeClr val="tx1"/>
            </a:solidFill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Джоанна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Роулинг</a:t>
            </a:r>
            <a:endParaRPr lang="ru-RU" sz="4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Распределяющая шляпа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Narrow" pitchFamily="34" charset="0"/>
            </a:endParaRPr>
          </a:p>
        </p:txBody>
      </p:sp>
      <p:pic>
        <p:nvPicPr>
          <p:cNvPr id="4" name="Содержимое 3" descr="шляп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5184576" cy="5184576"/>
          </a:xfrm>
          <a:ln w="19050">
            <a:solidFill>
              <a:schemeClr val="tx1"/>
            </a:solidFill>
          </a:ln>
          <a:effectLst/>
        </p:spPr>
      </p:pic>
      <p:pic>
        <p:nvPicPr>
          <p:cNvPr id="5" name="Рисунок 4" descr="иллюстрации 1.jpg"/>
          <p:cNvPicPr>
            <a:picLocks noChangeAspect="1"/>
          </p:cNvPicPr>
          <p:nvPr/>
        </p:nvPicPr>
        <p:blipFill>
          <a:blip r:embed="rId3" cstate="print"/>
          <a:srcRect l="16400" r="16401"/>
          <a:stretch>
            <a:fillRect/>
          </a:stretch>
        </p:blipFill>
        <p:spPr>
          <a:xfrm>
            <a:off x="5580112" y="1268760"/>
            <a:ext cx="3384376" cy="5036343"/>
          </a:xfrm>
          <a:prstGeom prst="rect">
            <a:avLst/>
          </a:prstGeo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348880"/>
            <a:ext cx="2952328" cy="151216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Кто не учился в </a:t>
            </a:r>
            <a:r>
              <a:rPr lang="ru-RU" sz="2800" dirty="0" err="1" smtClean="0">
                <a:latin typeface="Arial Narrow" pitchFamily="34" charset="0"/>
              </a:rPr>
              <a:t>Гриффиндоре</a:t>
            </a:r>
            <a:r>
              <a:rPr lang="ru-RU" sz="2800" dirty="0" smtClean="0">
                <a:latin typeface="Arial Narrow" pitchFamily="34" charset="0"/>
              </a:rPr>
              <a:t>?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5" name="Рисунок 4" descr="ньют саламанд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260648"/>
            <a:ext cx="2376264" cy="326835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Питер Петтигрю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836712"/>
            <a:ext cx="2780928" cy="27809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Питер в фильм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332656"/>
            <a:ext cx="1937792" cy="193779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 descr="макгонаголл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3861048"/>
            <a:ext cx="1982626" cy="27809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Содержимое 9" descr="седрик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rcRect l="50945" r="4641"/>
          <a:stretch>
            <a:fillRect/>
          </a:stretch>
        </p:blipFill>
        <p:spPr>
          <a:xfrm>
            <a:off x="1547664" y="3789040"/>
            <a:ext cx="2160240" cy="283926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Arial Narrow" pitchFamily="34" charset="0"/>
              </a:rPr>
              <a:t>Орден Британской империи за вклад в детскую литературу</a:t>
            </a:r>
            <a:endParaRPr lang="ru-RU" sz="3600" dirty="0">
              <a:latin typeface="Arial Narrow" pitchFamily="34" charset="0"/>
            </a:endParaRPr>
          </a:p>
        </p:txBody>
      </p:sp>
      <p:pic>
        <p:nvPicPr>
          <p:cNvPr id="4" name="Содержимое 3" descr="джоан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1340768"/>
            <a:ext cx="5258717" cy="5258717"/>
          </a:xfr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Продолжение следует…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«</a:t>
            </a:r>
            <a:r>
              <a:rPr lang="ru-RU" sz="2800" dirty="0" err="1" smtClean="0">
                <a:latin typeface="Arial Narrow" pitchFamily="34" charset="0"/>
              </a:rPr>
              <a:t>Хогвартс-экспресс</a:t>
            </a:r>
            <a:r>
              <a:rPr lang="ru-RU" sz="2800" dirty="0" smtClean="0">
                <a:latin typeface="Arial Narrow" pitchFamily="34" charset="0"/>
              </a:rPr>
              <a:t>» отправляется с вокзала </a:t>
            </a:r>
            <a:r>
              <a:rPr lang="ru-RU" sz="2800" dirty="0" err="1" smtClean="0">
                <a:latin typeface="Arial Narrow" pitchFamily="34" charset="0"/>
              </a:rPr>
              <a:t>Кингс-кросс</a:t>
            </a:r>
            <a:r>
              <a:rPr lang="ru-RU" sz="2800" dirty="0" smtClean="0">
                <a:latin typeface="Arial Narrow" pitchFamily="34" charset="0"/>
              </a:rPr>
              <a:t>, от платформы Девять и Три Четверти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Содержимое 3" descr="гарри и поез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412776"/>
            <a:ext cx="8786769" cy="4467848"/>
          </a:xfr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1964</a:t>
            </a:r>
            <a:br>
              <a:rPr lang="ru-RU" sz="2800" dirty="0" smtClean="0">
                <a:latin typeface="Arial Narrow" pitchFamily="34" charset="0"/>
              </a:rPr>
            </a:b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itchFamily="34" charset="0"/>
              </a:rPr>
              <a:t>Питер </a:t>
            </a:r>
            <a:r>
              <a:rPr lang="ru-RU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itchFamily="34" charset="0"/>
              </a:rPr>
              <a:t>Роулинг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itchFamily="34" charset="0"/>
              </a:rPr>
              <a:t> и Энн </a:t>
            </a:r>
            <a:r>
              <a:rPr lang="ru-RU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itchFamily="34" charset="0"/>
              </a:rPr>
              <a:t>Волант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Narrow" pitchFamily="34" charset="0"/>
            </a:endParaRPr>
          </a:p>
        </p:txBody>
      </p:sp>
      <p:pic>
        <p:nvPicPr>
          <p:cNvPr id="4" name="Содержимое 3" descr="родител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07904" y="3429000"/>
            <a:ext cx="5221429" cy="3171610"/>
          </a:xfrm>
          <a:ln w="19050">
            <a:solidFill>
              <a:schemeClr val="tx1"/>
            </a:solidFill>
          </a:ln>
          <a:effectLst/>
        </p:spPr>
      </p:pic>
      <p:pic>
        <p:nvPicPr>
          <p:cNvPr id="6" name="Рисунок 5" descr="родители.png"/>
          <p:cNvPicPr>
            <a:picLocks noChangeAspect="1"/>
          </p:cNvPicPr>
          <p:nvPr/>
        </p:nvPicPr>
        <p:blipFill>
          <a:blip r:embed="rId3" cstate="print"/>
          <a:srcRect l="11431" r="17124"/>
          <a:stretch>
            <a:fillRect/>
          </a:stretch>
        </p:blipFill>
        <p:spPr>
          <a:xfrm>
            <a:off x="179512" y="1700808"/>
            <a:ext cx="3384376" cy="2758064"/>
          </a:xfrm>
          <a:prstGeom prst="rect">
            <a:avLst/>
          </a:prstGeo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  <a:cs typeface="Times New Roman" pitchFamily="18" charset="0"/>
              </a:rPr>
              <a:t>Маленькие </a:t>
            </a:r>
            <a:r>
              <a:rPr lang="ru-RU" sz="2800" dirty="0" err="1" smtClean="0">
                <a:latin typeface="Arial Narrow" pitchFamily="34" charset="0"/>
                <a:cs typeface="Times New Roman" pitchFamily="18" charset="0"/>
              </a:rPr>
              <a:t>Джоанна</a:t>
            </a:r>
            <a:r>
              <a:rPr lang="ru-RU" sz="2800" dirty="0" smtClean="0">
                <a:latin typeface="Arial Narrow" pitchFamily="34" charset="0"/>
                <a:cs typeface="Times New Roman" pitchFamily="18" charset="0"/>
              </a:rPr>
              <a:t> и Диана</a:t>
            </a:r>
            <a:endParaRPr lang="ru-RU" sz="2800" dirty="0">
              <a:latin typeface="Arial Narrow" pitchFamily="34" charset="0"/>
              <a:cs typeface="Times New Roman" pitchFamily="18" charset="0"/>
            </a:endParaRPr>
          </a:p>
        </p:txBody>
      </p:sp>
      <p:pic>
        <p:nvPicPr>
          <p:cNvPr id="4" name="Содержимое 3" descr="маленькая джоан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268760"/>
            <a:ext cx="7128792" cy="5346594"/>
          </a:xfr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536504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История про Кролика, который заболел корью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Содержимое 3" descr="метла и малыш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3960440" cy="2653495"/>
          </a:xfrm>
          <a:ln w="19050">
            <a:solidFill>
              <a:schemeClr val="tx1"/>
            </a:solidFill>
          </a:ln>
          <a:effectLst/>
        </p:spPr>
      </p:pic>
      <p:pic>
        <p:nvPicPr>
          <p:cNvPr id="6" name="Рисунок 5" descr="пер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356992"/>
            <a:ext cx="5868144" cy="3300831"/>
          </a:xfrm>
          <a:prstGeom prst="rect">
            <a:avLst/>
          </a:prstGeo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74638"/>
            <a:ext cx="4978896" cy="1143000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Квиддич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Narrow" pitchFamily="34" charset="0"/>
            </a:endParaRPr>
          </a:p>
        </p:txBody>
      </p:sp>
      <p:pic>
        <p:nvPicPr>
          <p:cNvPr id="4" name="Содержимое 3" descr="квиддич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80" t="4087"/>
          <a:stretch>
            <a:fillRect/>
          </a:stretch>
        </p:blipFill>
        <p:spPr>
          <a:xfrm>
            <a:off x="2771800" y="3140968"/>
            <a:ext cx="6135529" cy="3546260"/>
          </a:xfrm>
          <a:ln w="19050">
            <a:solidFill>
              <a:schemeClr val="tx1"/>
            </a:solidFill>
          </a:ln>
          <a:effectLst/>
        </p:spPr>
      </p:pic>
      <p:pic>
        <p:nvPicPr>
          <p:cNvPr id="5" name="Рисунок 4" descr="джинн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49875"/>
            <a:ext cx="3240360" cy="2811309"/>
          </a:xfrm>
          <a:prstGeom prst="rect">
            <a:avLst/>
          </a:prstGeo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latin typeface="Arial Narrow" pitchFamily="34" charset="0"/>
              </a:rPr>
              <a:t>Гермиона</a:t>
            </a:r>
            <a:r>
              <a:rPr lang="ru-RU" sz="2800" dirty="0" smtClean="0">
                <a:latin typeface="Arial Narrow" pitchFamily="34" charset="0"/>
              </a:rPr>
              <a:t> </a:t>
            </a:r>
            <a:r>
              <a:rPr lang="ru-RU" sz="2800" dirty="0" err="1" smtClean="0">
                <a:latin typeface="Arial Narrow" pitchFamily="34" charset="0"/>
              </a:rPr>
              <a:t>Грейнджер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Содержимое 3" descr="гермио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052736"/>
            <a:ext cx="3978061" cy="5620110"/>
          </a:xfr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5976664" cy="1008112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latin typeface="Arial Narrow" pitchFamily="34" charset="0"/>
              </a:rPr>
              <a:t>Шон</a:t>
            </a:r>
            <a:r>
              <a:rPr lang="ru-RU" sz="2800" dirty="0" smtClean="0">
                <a:latin typeface="Arial Narrow" pitchFamily="34" charset="0"/>
              </a:rPr>
              <a:t> Харрис – </a:t>
            </a:r>
            <a:r>
              <a:rPr lang="ru-RU" sz="2800" dirty="0" err="1" smtClean="0">
                <a:latin typeface="Arial Narrow" pitchFamily="34" charset="0"/>
              </a:rPr>
              <a:t>Рон</a:t>
            </a:r>
            <a:r>
              <a:rPr lang="ru-RU" sz="2800" dirty="0" smtClean="0">
                <a:latin typeface="Arial Narrow" pitchFamily="34" charset="0"/>
              </a:rPr>
              <a:t> </a:t>
            </a:r>
            <a:r>
              <a:rPr lang="ru-RU" sz="2800" dirty="0" err="1" smtClean="0">
                <a:latin typeface="Arial Narrow" pitchFamily="34" charset="0"/>
              </a:rPr>
              <a:t>Уизли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6" name="Содержимое 5" descr="уизл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908720"/>
            <a:ext cx="3828779" cy="5414697"/>
          </a:xfrm>
          <a:ln w="19050">
            <a:solidFill>
              <a:schemeClr val="tx1"/>
            </a:solidFill>
          </a:ln>
          <a:effectLst/>
        </p:spPr>
      </p:pic>
      <p:pic>
        <p:nvPicPr>
          <p:cNvPr id="7" name="Рисунок 6" descr="фор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908720"/>
            <a:ext cx="3600400" cy="2392671"/>
          </a:xfrm>
          <a:prstGeom prst="rect">
            <a:avLst/>
          </a:prstGeom>
          <a:ln w="19050">
            <a:solidFill>
              <a:schemeClr val="tx1"/>
            </a:solidFill>
          </a:ln>
          <a:effectLst/>
        </p:spPr>
      </p:pic>
      <p:pic>
        <p:nvPicPr>
          <p:cNvPr id="5" name="Рисунок 4" descr="фордик Англи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573016"/>
            <a:ext cx="4544357" cy="2448272"/>
          </a:xfrm>
          <a:prstGeom prst="rect">
            <a:avLst/>
          </a:prstGeom>
          <a:ln w="19050">
            <a:solidFill>
              <a:schemeClr val="tx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95</Words>
  <Application>Microsoft Office PowerPoint</Application>
  <PresentationFormat>Экран (4:3)</PresentationFormat>
  <Paragraphs>20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Волшебный мир Гарри Поттера: Джоанна Роулинг </vt:lpstr>
      <vt:lpstr>Джоанна Роулинг</vt:lpstr>
      <vt:lpstr>«Хогвартс-экспресс» отправляется с вокзала Кингс-кросс, от платформы Девять и Три Четверти</vt:lpstr>
      <vt:lpstr>1964 Питер Роулинг и Энн Волант</vt:lpstr>
      <vt:lpstr>Маленькие Джоанна и Диана</vt:lpstr>
      <vt:lpstr>История про Кролика, который заболел корью</vt:lpstr>
      <vt:lpstr>Квиддич</vt:lpstr>
      <vt:lpstr>Гермиона Грейнджер</vt:lpstr>
      <vt:lpstr>Шон Харрис – Рон Уизли</vt:lpstr>
      <vt:lpstr>Лето 1983 года</vt:lpstr>
      <vt:lpstr>Слайд 11</vt:lpstr>
      <vt:lpstr>Зеркало ЕИНАЛЕЖ</vt:lpstr>
      <vt:lpstr>Португалия «Энкаунтер»</vt:lpstr>
      <vt:lpstr>Слайд 14</vt:lpstr>
      <vt:lpstr>«Чудесно! Книга согревает. Нет ничего лучше для детей 8-9 лет». (Алиса Ньютон, 8 лет)</vt:lpstr>
      <vt:lpstr>26 июня 1997 года вышла книга  «Гарри Поттер и философский камень»  80 языков мира 450 миллионов экземпляров</vt:lpstr>
      <vt:lpstr>Иллюстрации Джоанны Роулинг</vt:lpstr>
      <vt:lpstr>Слайд 18</vt:lpstr>
      <vt:lpstr>Сколько братьев у Рона Уизли?</vt:lpstr>
      <vt:lpstr>Распределяющая шляпа</vt:lpstr>
      <vt:lpstr>Кто не учился в Гриффиндоре?</vt:lpstr>
      <vt:lpstr>Орден Британской империи за вклад в детскую литературу</vt:lpstr>
      <vt:lpstr>Слайд 23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*</dc:creator>
  <cp:lastModifiedBy>*</cp:lastModifiedBy>
  <cp:revision>52</cp:revision>
  <dcterms:created xsi:type="dcterms:W3CDTF">2021-09-06T16:50:11Z</dcterms:created>
  <dcterms:modified xsi:type="dcterms:W3CDTF">2021-09-13T13:14:05Z</dcterms:modified>
</cp:coreProperties>
</file>