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type="screen4x3" cy="6858000" cx="9144000"/>
  <p:notesSz cx="6858000" cy="9144000"/>
  <p:defaultTextStyle>
    <a:defPPr>
      <a:defRPr lang="ru-RU"/>
    </a:defPPr>
    <a:lvl1pPr algn="l" fontAlgn="base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algn="l" fontAlgn="base" marL="4572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algn="l" fontAlgn="base" marL="9144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algn="l" fontAlgn="base" marL="13716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algn="l" fontAlgn="base" marL="1828800" rtl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algn="l" defTabSz="914400" eaLnBrk="1" hangingPunct="1" latinLnBrk="0" marL="2286000" rtl="0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algn="l" defTabSz="914400" eaLnBrk="1" hangingPunct="1" latinLnBrk="0" marL="2743200" rtl="0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algn="l" defTabSz="914400" eaLnBrk="1" hangingPunct="1" latinLnBrk="0" marL="3200400" rtl="0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algn="l" defTabSz="914400" eaLnBrk="1" hangingPunct="1" latinLnBrk="0" marL="3657600" rtl="0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0" name="Пользователь" initials="" lastIdx="0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clrMru>
    <a:srgbClr val="ED702B"/>
    <a:srgbClr val="C917C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6224" autoAdjust="0"/>
    <p:restoredTop sz="94982" autoAdjust="0"/>
  </p:normalViewPr>
  <p:slideViewPr>
    <p:cSldViewPr>
      <p:cViewPr varScale="1">
        <p:scale>
          <a:sx n="74" d="100"/>
          <a:sy n="74" d="100"/>
        </p:scale>
        <p:origin x="42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tableStyles" Target="tableStyles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commentAuthors" Target="commentAuthors.xml"/><Relationship Id="rId24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74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1B74788C-5506-4419-85FA-A56565465564}" type="datetimeFigureOut">
              <a:rPr lang="ru-RU"/>
              <a:t>25.02.2022</a:t>
            </a:fld>
            <a:endParaRPr lang="ru-RU"/>
          </a:p>
        </p:txBody>
      </p:sp>
      <p:sp>
        <p:nvSpPr>
          <p:cNvPr id="1048675" name="Образ слайда 3"/>
          <p:cNvSpPr>
            <a:spLocks noChangeAspect="1" noRot="1"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pPr lvl="0"/>
            <a:endParaRPr lang="ru-RU" noProof="0"/>
          </a:p>
        </p:txBody>
      </p:sp>
      <p:sp>
        <p:nvSpPr>
          <p:cNvPr id="1048676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048677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48678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fld id="{C73CBB9F-E1E4-44A3-B894-33F1D3E7C3D7}" type="slidenum">
              <a:rPr lang="ru-RU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eaLnBrk="0" fontAlgn="base" hangingPunct="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eaLnBrk="0" fontAlgn="base" hangingPunct="0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eaLnBrk="0" fontAlgn="base" hangingPunct="0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eaLnBrk="0" fontAlgn="base" hangingPunct="0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eaLnBrk="0" fontAlgn="base" hangingPunct="0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20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21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algn="l" indent="0" marL="0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48622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78D3D0A-CCCC-4E53-93BB-72AAE48A8418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23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4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2E10B94A-7A2C-49B6-AD98-1089641CBAAF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Заголовок 2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585" name="Содержимое 26"/>
          <p:cNvSpPr>
            <a:spLocks noGrp="1"/>
          </p:cNvSpPr>
          <p:nvPr>
            <p:ph idx="1"/>
          </p:nvPr>
        </p:nvSpPr>
        <p:spPr/>
        <p:txBody>
          <a:bodyPr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58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716C04-35AB-429F-BF62-A0BB98AB90C5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587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p>
            <a:endParaRPr lang="ru-RU"/>
          </a:p>
        </p:txBody>
      </p:sp>
      <p:sp>
        <p:nvSpPr>
          <p:cNvPr id="1048588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FA025889-C203-4C66-8A4C-40B7F04950EF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bg>
      <p:bgRef idx="1003">
        <a:schemeClr val="bg2"/>
      </p:bgRef>
    </p:bg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4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algn="r" indent="0" marL="0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4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5DCB6C2-5979-4670-ABE3-3DA6C5B6A825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48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52C5ED6-4A19-4833-8AAC-DE499B649017}" type="slidenum">
              <a:rPr lang="ru-RU" smtClean="0"/>
              <a:t>‹#›</a:t>
            </a:fld>
            <a:endParaRPr dirty="0" lang="ru-RU"/>
          </a:p>
        </p:txBody>
      </p:sp>
      <p:sp>
        <p:nvSpPr>
          <p:cNvPr id="1048650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anchor="t" rtlCol="0"/>
          <a:lstStyle>
            <a:lvl1pPr algn="r"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  <p:transition>
    <p:wipe dir="d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52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5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54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A8ED2A7-7133-49B6-9EE9-F88261B50886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5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6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57821E6-3D40-46A3-BE58-6877F66279D4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woTxTwoObj">
  <p:cSld name="Сравнение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58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59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60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61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6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B24E599-5D35-4083-B4A6-F3570D29C746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6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p>
            <a:fld id="{C58BE2DF-43AF-4325-8391-906804B16C06}" type="slidenum">
              <a:rPr lang="ru-RU" smtClean="0"/>
              <a:t>‹#›</a:t>
            </a:fld>
            <a:endParaRPr dirty="0" lang="ru-RU"/>
          </a:p>
        </p:txBody>
      </p:sp>
      <p:sp>
        <p:nvSpPr>
          <p:cNvPr id="1048665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Ovr>
    <a:masterClrMapping/>
  </p:clrMapOvr>
  <p:transition>
    <p:wipe dir="d"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26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83F34C5-4AA7-4452-9194-42B0203EAC17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27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1CCCC326-66F9-4C63-B62B-55A0227748C3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Пустой слайд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CE0454EA-188E-4918-B92F-C9F05EF902EA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592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731514B-DD61-4D15-A6CD-AC5032F3AD1F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Объект с подписью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67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68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indent="0" marL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69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70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A409F8C-1CA8-4208-BB33-0D02BA07E68B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71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562179CB-07FF-4DD5-9756-A8CCE23D4915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Рисунок с подписью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algn="bl" blurRad="1000" dir="5400000" dist="900" endA="500" endPos="10000" rotWithShape="0" stA="49000" sy="-90000"/>
          </a:effectLst>
        </p:spPr>
        <p:txBody>
          <a:bodyPr/>
          <a:lstStyle>
            <a:lvl1pPr indent="0" marL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dirty="0" kumimoji="0" lang="en-US"/>
          </a:p>
        </p:txBody>
      </p:sp>
      <p:sp>
        <p:nvSpPr>
          <p:cNvPr id="104863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A8B5DBFD-E178-41C4-931B-F2620C10DBA4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3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70DDBE0-EE3A-43E1-BF02-738FADECA2E7}" type="slidenum">
              <a:rPr lang="ru-RU" smtClean="0"/>
              <a:t>‹#›</a:t>
            </a:fld>
            <a:endParaRPr dirty="0" lang="ru-RU"/>
          </a:p>
        </p:txBody>
      </p:sp>
      <p:sp>
        <p:nvSpPr>
          <p:cNvPr id="1048638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39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indent="0" marL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ipe dir="d"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41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4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38CDFE6-21A7-43AE-A7FE-25D729CF44AA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4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37C531B-8F3F-4992-AD6B-0B7751BE7923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Вертикальный заголовок и текст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30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31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4115513-E6D0-46FF-BC57-8CBF9976DF06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63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3F7774E2-79B0-4E44-ADEE-A336F8F593D9}" type="slidenum">
              <a:rPr lang="ru-RU" smtClean="0"/>
              <a:t>‹#›</a:t>
            </a:fld>
            <a:endParaRPr dirty="0" lang="ru-RU"/>
          </a:p>
        </p:txBody>
      </p:sp>
    </p:spTree>
  </p:cSld>
  <p:clrMapOvr>
    <a:masterClrMapping/>
  </p:clrMapOvr>
  <p:transition>
    <p:wipe dir="d"/>
  </p:transition>
  <p:timing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577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/>
        </p:spPr>
        <p:txBody>
          <a:bodyPr vert="horz">
            <a:normAutofit/>
          </a:bodyPr>
          <a:p>
            <a:pPr eaLnBrk="1" hangingPunct="1" latinLnBrk="0" lvl="0"/>
            <a:r>
              <a:rPr kumimoji="0" lang="ru-RU" smtClean="0"/>
              <a:t>Образец текста</a:t>
            </a:r>
          </a:p>
          <a:p>
            <a:pPr eaLnBrk="1" hangingPunct="1" latinLnBrk="0" lvl="1"/>
            <a:r>
              <a:rPr kumimoji="0" lang="ru-RU" smtClean="0"/>
              <a:t>Второй уровень</a:t>
            </a:r>
          </a:p>
          <a:p>
            <a:pPr eaLnBrk="1" hangingPunct="1" latinLnBrk="0" lvl="2"/>
            <a:r>
              <a:rPr kumimoji="0" lang="ru-RU" smtClean="0"/>
              <a:t>Третий уровень</a:t>
            </a:r>
          </a:p>
          <a:p>
            <a:pPr eaLnBrk="1" hangingPunct="1" latinLnBrk="0" lvl="3"/>
            <a:r>
              <a:rPr kumimoji="0" lang="ru-RU" smtClean="0"/>
              <a:t>Четвертый уровень</a:t>
            </a:r>
          </a:p>
          <a:p>
            <a:pPr eaLnBrk="1" hangingPunct="1" latinLnBrk="0" lvl="4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48578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/>
        </p:spPr>
        <p:txBody>
          <a:bodyPr vert="horz"/>
          <a:lstStyle>
            <a:lvl1pPr algn="l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7D4DC4A-E186-45CE-B424-E642F43CEA3E}" type="datetimeFigureOut">
              <a:rPr lang="ru-RU" smtClean="0"/>
              <a:t>25.02.2022</a:t>
            </a:fld>
            <a:endParaRPr dirty="0" lang="ru-RU"/>
          </a:p>
        </p:txBody>
      </p:sp>
      <p:sp>
        <p:nvSpPr>
          <p:cNvPr id="1048579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90BD02D-6916-4EEE-A475-91DAD9B0BAB4}" type="slidenum">
              <a:rPr lang="ru-RU" smtClean="0"/>
              <a:t>‹#›</a:t>
            </a:fld>
            <a:endParaRPr dirty="0" lang="ru-RU"/>
          </a:p>
        </p:txBody>
      </p:sp>
      <p:sp>
        <p:nvSpPr>
          <p:cNvPr id="1048581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/>
        </p:spPr>
        <p:txBody>
          <a:bodyPr anchor="ctr" vert="horz">
            <a:normAutofit/>
          </a:bodyPr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582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583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iming/>
  <p:txStyles>
    <p:titleStyle>
      <a:lvl1pPr algn="l" eaLnBrk="1" hangingPunct="1" latinLnBrk="0" rtl="0">
        <a:spcBef>
          <a:spcPct val="0"/>
        </a:spcBef>
        <a:buNone/>
        <a:defRPr baseline="0" cap="all" sz="3600" kern="1200" kumimoji="0">
          <a:solidFill>
            <a:schemeClr val="tx2"/>
          </a:solidFill>
          <a:effectLst>
            <a:reflection algn="bl" blurRad="12700" dir="5400000" endA="300" endPos="55000" rotWithShape="0" stA="48000" sy="-90000"/>
          </a:effectLst>
          <a:latin typeface="+mj-lt"/>
          <a:ea typeface="+mj-ea"/>
          <a:cs typeface="+mj-cs"/>
        </a:defRPr>
      </a:lvl1pPr>
    </p:titleStyle>
    <p:bodyStyle>
      <a:lvl1pPr algn="l" eaLnBrk="1" hangingPunct="1" indent="-342900" latinLnBrk="0" marL="342900" rtl="0">
        <a:spcBef>
          <a:spcPct val="20000"/>
        </a:spcBef>
        <a:buClr>
          <a:schemeClr val="accent1"/>
        </a:buClr>
        <a:buSzPct val="70000"/>
        <a:buFont typeface="Wingdings 2"/>
        <a:buChar char=""/>
        <a:defRPr sz="3200" kern="1200" kumimoji="0">
          <a:solidFill>
            <a:schemeClr val="tx2"/>
          </a:solidFill>
          <a:latin typeface="+mn-lt"/>
          <a:ea typeface="+mn-ea"/>
          <a:cs typeface="+mn-cs"/>
        </a:defRPr>
      </a:lvl1pPr>
      <a:lvl2pPr algn="l" eaLnBrk="1" hangingPunct="1" indent="-285750" latinLnBrk="0" marL="742950" rtl="0">
        <a:spcBef>
          <a:spcPct val="20000"/>
        </a:spcBef>
        <a:buClr>
          <a:schemeClr val="accent1"/>
        </a:buClr>
        <a:buSzPct val="70000"/>
        <a:buFont typeface="Wingdings 2"/>
        <a:buChar char=""/>
        <a:defRPr sz="2800" kern="1200" kumimoji="0">
          <a:solidFill>
            <a:schemeClr val="tx2"/>
          </a:solidFill>
          <a:latin typeface="+mn-lt"/>
          <a:ea typeface="+mn-ea"/>
          <a:cs typeface="+mn-cs"/>
        </a:defRPr>
      </a:lvl2pPr>
      <a:lvl3pPr algn="l" eaLnBrk="1" hangingPunct="1" indent="-228600" latinLnBrk="0" marL="1143000" rtl="0">
        <a:spcBef>
          <a:spcPct val="20000"/>
        </a:spcBef>
        <a:buClr>
          <a:schemeClr val="accent1"/>
        </a:buClr>
        <a:buSzPct val="70000"/>
        <a:buFont typeface="Wingdings 2"/>
        <a:buChar char=""/>
        <a:defRPr sz="2400" kern="1200" kumimoji="0">
          <a:solidFill>
            <a:schemeClr val="tx2"/>
          </a:solidFill>
          <a:latin typeface="+mn-lt"/>
          <a:ea typeface="+mn-ea"/>
          <a:cs typeface="+mn-cs"/>
        </a:defRPr>
      </a:lvl3pPr>
      <a:lvl4pPr algn="l" eaLnBrk="1" hangingPunct="1" indent="-228600" latinLnBrk="0" marL="1600200" rtl="0">
        <a:spcBef>
          <a:spcPct val="20000"/>
        </a:spcBef>
        <a:buClr>
          <a:schemeClr val="accent1"/>
        </a:buClr>
        <a:buSzPct val="70000"/>
        <a:buFont typeface="Wingdings 2"/>
        <a:buChar char=""/>
        <a:defRPr sz="2000" kern="1200" kumimoji="0">
          <a:solidFill>
            <a:schemeClr val="tx2"/>
          </a:solidFill>
          <a:latin typeface="+mn-lt"/>
          <a:ea typeface="+mn-ea"/>
          <a:cs typeface="+mn-cs"/>
        </a:defRPr>
      </a:lvl4pPr>
      <a:lvl5pPr algn="l" eaLnBrk="1" hangingPunct="1" indent="-228600" latinLnBrk="0" marL="2057400" rtl="0">
        <a:spcBef>
          <a:spcPct val="20000"/>
        </a:spcBef>
        <a:buClr>
          <a:schemeClr val="accent1"/>
        </a:buClr>
        <a:buSzPct val="60000"/>
        <a:buFont typeface="Wingdings 2"/>
        <a:buChar char="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5pPr>
      <a:lvl6pPr algn="l" eaLnBrk="1" hangingPunct="1" indent="-228600" latinLnBrk="0" marL="2514600" rtl="0">
        <a:spcBef>
          <a:spcPct val="20000"/>
        </a:spcBef>
        <a:buClr>
          <a:schemeClr val="accent1"/>
        </a:buClr>
        <a:buSzPct val="60000"/>
        <a:buFont typeface="Wingdings 2"/>
        <a:buChar char="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6pPr>
      <a:lvl7pPr algn="l" eaLnBrk="1" hangingPunct="1" indent="-228600" latinLnBrk="0" marL="2971800" rtl="0">
        <a:spcBef>
          <a:spcPct val="20000"/>
        </a:spcBef>
        <a:buClr>
          <a:schemeClr val="accent1"/>
        </a:buClr>
        <a:buSzPct val="60000"/>
        <a:buFont typeface="Wingdings 2"/>
        <a:buChar char=""/>
        <a:defRPr sz="1600" kern="1200" kumimoji="0">
          <a:solidFill>
            <a:schemeClr val="tx2"/>
          </a:solidFill>
          <a:latin typeface="+mn-lt"/>
          <a:ea typeface="+mn-ea"/>
          <a:cs typeface="+mn-cs"/>
        </a:defRPr>
      </a:lvl7pPr>
      <a:lvl8pPr algn="l" eaLnBrk="1" hangingPunct="1" indent="-228600" latinLnBrk="0" marL="3429000" rtl="0">
        <a:spcBef>
          <a:spcPct val="20000"/>
        </a:spcBef>
        <a:buClr>
          <a:schemeClr val="accent1"/>
        </a:buClr>
        <a:buSzPct val="60000"/>
        <a:buFont typeface="Wingdings 2"/>
        <a:buChar char=""/>
        <a:defRPr baseline="0" sz="1600" kern="1200" kumimoji="0">
          <a:solidFill>
            <a:schemeClr val="tx2"/>
          </a:solidFill>
          <a:latin typeface="+mn-lt"/>
          <a:ea typeface="+mn-ea"/>
          <a:cs typeface="+mn-cs"/>
        </a:defRPr>
      </a:lvl8pPr>
      <a:lvl9pPr algn="l" eaLnBrk="1" hangingPunct="1" indent="-228600" latinLnBrk="0" marL="3886200" rtl="0">
        <a:spcBef>
          <a:spcPct val="20000"/>
        </a:spcBef>
        <a:buClr>
          <a:schemeClr val="accent1"/>
        </a:buClr>
        <a:buSzPct val="60000"/>
        <a:buFont typeface="Wingdings 2"/>
        <a:buChar char=""/>
        <a:defRPr baseline="0" sz="1400" kern="1200" kumimoji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algn="l" eaLnBrk="1" hangingPunct="1" latinLnBrk="0" marL="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1pPr>
      <a:lvl2pPr algn="l" eaLnBrk="1" hangingPunct="1" latinLnBrk="0" marL="457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2pPr>
      <a:lvl3pPr algn="l" eaLnBrk="1" hangingPunct="1" latinLnBrk="0" marL="914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3pPr>
      <a:lvl4pPr algn="l" eaLnBrk="1" hangingPunct="1" latinLnBrk="0" marL="1371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4pPr>
      <a:lvl5pPr algn="l" eaLnBrk="1" hangingPunct="1" latinLnBrk="0" marL="18288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5pPr>
      <a:lvl6pPr algn="l" eaLnBrk="1" hangingPunct="1" latinLnBrk="0" marL="22860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6pPr>
      <a:lvl7pPr algn="l" eaLnBrk="1" hangingPunct="1" latinLnBrk="0" marL="2743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7pPr>
      <a:lvl8pPr algn="l" eaLnBrk="1" hangingPunct="1" latinLnBrk="0" marL="3200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8pPr>
      <a:lvl9pPr algn="l" eaLnBrk="1" hangingPunct="1" latinLnBrk="0" marL="3657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gif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8.gif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gif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TextBox 7"/>
          <p:cNvSpPr txBox="1">
            <a:spLocks noChangeArrowheads="1"/>
          </p:cNvSpPr>
          <p:nvPr/>
        </p:nvSpPr>
        <p:spPr bwMode="auto">
          <a:xfrm>
            <a:off x="683568" y="1556792"/>
            <a:ext cx="7814672" cy="1882141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p>
            <a:pPr algn="ctr"/>
            <a:r>
              <a:rPr b="1" dirty="0" sz="4000" lang="ru-RU" smtClean="0">
                <a:ln w="19050">
                  <a:solidFill>
                    <a:schemeClr val="tx1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формы работы по нравственно – патриотическому воспитанию</a:t>
            </a:r>
            <a:endParaRPr b="1" dirty="0" sz="4000" lang="ru-RU">
              <a:ln w="19050">
                <a:solidFill>
                  <a:schemeClr val="tx1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0" name="TextBox 1"/>
          <p:cNvSpPr txBox="1"/>
          <p:nvPr/>
        </p:nvSpPr>
        <p:spPr>
          <a:xfrm>
            <a:off x="5004048" y="5445224"/>
            <a:ext cx="4032448" cy="151384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воспитатель:</a:t>
            </a:r>
          </a:p>
          <a:p>
            <a:r>
              <a:rPr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altLang="en-US" lang="zh-CN"/>
          </a:p>
          <a:p>
            <a:pPr algn="ctr"/>
            <a:r>
              <a:rPr b="1" dirty="0" sz="2400" lang="ru-RU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altLang="en-US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ru-RU" b="1" dirty="0" sz="2400" lang="en-US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b="1" dirty="0" sz="2400" lang="ru-RU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фон Зеленая листв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53" name="Picture 4" descr="фон Зеленая листв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54" name="Picture 6" descr="фон Зеленая листв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/>
          <a:noFill/>
          <a:ln w="9525">
            <a:noFill/>
            <a:miter lim="800000"/>
            <a:headEnd/>
            <a:tailEnd/>
          </a:ln>
        </p:spPr>
      </p:pic>
      <p:pic>
        <p:nvPicPr>
          <p:cNvPr id="2097155" name="Picture 8" descr="http://www.hotdw.com/wp-content/uploads/2008/06/blue-sky-nature-1440x90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-274638" y="0"/>
            <a:ext cx="9418638" cy="8401050"/>
          </a:xfrm>
          <a:prstGeom prst="rect"/>
          <a:noFill/>
          <a:ln w="9525">
            <a:noFill/>
            <a:miter lim="800000"/>
            <a:headEnd/>
            <a:tailEnd/>
          </a:ln>
        </p:spPr>
      </p:pic>
      <p:sp>
        <p:nvSpPr>
          <p:cNvPr id="1048594" name="Прямоугольник 5"/>
          <p:cNvSpPr/>
          <p:nvPr/>
        </p:nvSpPr>
        <p:spPr>
          <a:xfrm>
            <a:off x="971600" y="2204864"/>
            <a:ext cx="6587877" cy="3863340"/>
          </a:xfrm>
          <a:prstGeom prst="rect"/>
        </p:spPr>
        <p:txBody>
          <a:bodyPr wrap="square">
            <a:spAutoFit/>
          </a:bodyPr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b="1" dirty="0" sz="2800" lang="ru-RU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b="1" dirty="0" sz="2800" lang="ru-RU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вспоминаешь не страну большую, которую изъездил и </a:t>
            </a:r>
            <a:r>
              <a:rPr b="1" dirty="0" sz="2800" lang="ru-RU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узнал,</a:t>
            </a:r>
            <a:r>
              <a:rPr b="1" dirty="0" sz="2800" lang="ru-RU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800" lang="ru-RU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800" lang="ru-RU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вспоминаешь Родину, такую, какой ее ты с детства увидал</a:t>
            </a:r>
            <a:r>
              <a:rPr b="1" dirty="0" sz="2800" lang="ru-RU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b="1" dirty="0" sz="2800" lang="ru-RU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b="1" dirty="0" sz="2800" lang="ru-RU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b="1" dirty="0" sz="2800" lang="ru-RU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dirty="0" sz="2800" lang="ru-RU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 Симонов в стихотворении «Родина» пишет</a:t>
            </a:r>
            <a:r>
              <a:rPr dirty="0" sz="2800" lang="ru-RU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b="1" dirty="0" sz="2800" lang="ru-RU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Прямоугольник 1"/>
          <p:cNvSpPr>
            <a:spLocks noChangeArrowheads="1"/>
          </p:cNvSpPr>
          <p:nvPr/>
        </p:nvSpPr>
        <p:spPr bwMode="auto">
          <a:xfrm>
            <a:off x="539552" y="188640"/>
            <a:ext cx="7993062" cy="5958840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p>
            <a:pPr algn="ctr" indent="423863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indent="423863"/>
            <a:endParaRPr dirty="0" sz="2400" lang="ru-RU">
              <a:solidFill>
                <a:srgbClr val="002060"/>
              </a:solidFill>
              <a:cs typeface="Times New Roman" pitchFamily="18" charset="0"/>
            </a:endParaRPr>
          </a:p>
          <a:p>
            <a:pPr algn="just" indent="423863"/>
            <a:r>
              <a:rPr dirty="0" sz="28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дошкольном </a:t>
            </a:r>
            <a:r>
              <a:rPr dirty="0" sz="28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 у детей стремительно развиваются общечеловеческие ценности: любовь к родителям и семье, близким людям, родному месту, где он вырос, и, безусловно, к Родине. </a:t>
            </a:r>
            <a:r>
              <a:rPr dirty="0" sz="28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важно не забывать, что сами по себе знания являются пищей для ума, а патриотизма «от ума» не бывает, он бывает только от «сердца». </a:t>
            </a:r>
            <a:r>
              <a:rPr dirty="0" sz="28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 как бы способствует духовно- нравственной работе души, а любящее сердце создает патри­отическое мировоззрение.</a:t>
            </a:r>
          </a:p>
        </p:txBody>
      </p:sp>
    </p:spTree>
  </p:cSld>
  <p:clrMapOvr>
    <a:masterClrMapping/>
  </p:clrMapOvr>
  <p:transition>
    <p:wipe dir="r"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686800" cy="4525963"/>
          </a:xfrm>
        </p:spPr>
        <p:txBody>
          <a:bodyPr>
            <a:noAutofit/>
          </a:bodyPr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и трепетное отношение к ценностям семьи, детского сада, родного 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ru-RU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altLang="en-US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заботливое отношение к родным и близким людям, младшим сверстникам и старшему поколению.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желания участвовать в общественных мероприятиях, направленных на благоустройство своего двора, территории группы, улиц родного </a:t>
            </a:r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города.</a:t>
            </a:r>
          </a:p>
          <a:p>
            <a:pPr indent="0" marL="0">
              <a:buNone/>
            </a:pP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sz="2400" lang="ru-RU"/>
          </a:p>
        </p:txBody>
      </p:sp>
      <p:sp>
        <p:nvSpPr>
          <p:cNvPr id="1048597" name="TextBox 3"/>
          <p:cNvSpPr txBox="1"/>
          <p:nvPr/>
        </p:nvSpPr>
        <p:spPr>
          <a:xfrm>
            <a:off x="611560" y="116632"/>
            <a:ext cx="7344816" cy="107721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sz="3200" lang="ru-RU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нравственно – патриотического воспитания в ДОУ: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4839918" y="3861048"/>
            <a:ext cx="3977780" cy="2983335"/>
          </a:xfrm>
          <a:prstGeom prst="rect"/>
        </p:spPr>
      </p:pic>
    </p:spTree>
  </p:cSld>
  <p:clrMapOvr>
    <a:masterClrMapping/>
  </p:clrMapOvr>
  <p:transition>
    <p:wipe dir="d"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Объект 2"/>
          <p:cNvSpPr>
            <a:spLocks noGrp="1"/>
          </p:cNvSpPr>
          <p:nvPr>
            <p:ph idx="1"/>
          </p:nvPr>
        </p:nvSpPr>
        <p:spPr>
          <a:xfrm>
            <a:off x="107504" y="260648"/>
            <a:ext cx="8686800" cy="4525963"/>
          </a:xfrm>
        </p:spPr>
        <p:txBody>
          <a:bodyPr>
            <a:noAutofit/>
          </a:bodyPr>
          <a:p>
            <a:pPr lvl="0">
              <a:buClr>
                <a:srgbClr val="F0A22E"/>
              </a:buClr>
            </a:pPr>
            <a:r>
              <a:rPr dirty="0" sz="2400" lang="ru-RU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уважение к труду разных профессий.</a:t>
            </a:r>
            <a:endParaRPr b="1" dirty="0" sz="2400" lang="ru-RU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0A22E"/>
              </a:buClr>
            </a:pPr>
            <a:r>
              <a:rPr dirty="0" sz="2400" lang="ru-RU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интерес к традициям родного края, соблюдать их и сохранять.</a:t>
            </a:r>
            <a:endParaRPr b="1" dirty="0" sz="2400" lang="ru-RU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0A22E"/>
              </a:buClr>
            </a:pPr>
            <a:r>
              <a:rPr dirty="0" sz="2400" lang="ru-RU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dirty="0" sz="2400" lang="ru-RU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трепетное отношение к природе, ее ресурсам, экономно их расходовать.</a:t>
            </a:r>
          </a:p>
          <a:p>
            <a:pPr lvl="0">
              <a:buClr>
                <a:srgbClr val="F0A22E"/>
              </a:buClr>
            </a:pPr>
            <a:r>
              <a:rPr dirty="0" sz="2400" lang="ru-RU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с символикой российского государства, ее значением для народа и страны в целом</a:t>
            </a:r>
            <a:endParaRPr dirty="0" sz="2400" lang="ru-RU"/>
          </a:p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правах ребенка, направленных на защиту интересов каждого дошкольника.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регионах страны, ее больших городах.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Воспитывать гордость за россиян, достигших успехов в разных областях деятельности: сельском хозяйстве, науке, спорте, культуре, образовании.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интернациональных чувств по отношению к другим народам, их культуре, традициям</a:t>
            </a:r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TextBox 1"/>
          <p:cNvSpPr txBox="1"/>
          <p:nvPr/>
        </p:nvSpPr>
        <p:spPr>
          <a:xfrm>
            <a:off x="-31550" y="27564"/>
            <a:ext cx="9073008" cy="107721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работы по нравственно-патриотическому воспитанию с детьми:</a:t>
            </a:r>
            <a:r>
              <a:rPr b="1" dirty="0" sz="3200" lang="ru-RU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48600" name="Объект 5"/>
          <p:cNvSpPr>
            <a:spLocks noGrp="1"/>
          </p:cNvSpPr>
          <p:nvPr>
            <p:ph idx="1"/>
          </p:nvPr>
        </p:nvSpPr>
        <p:spPr>
          <a:xfrm>
            <a:off x="161554" y="1052736"/>
            <a:ext cx="8686800" cy="4525963"/>
          </a:xfrm>
        </p:spPr>
        <p:txBody>
          <a:bodyPr>
            <a:noAutofit/>
          </a:bodyPr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расширения связей ребенка с окружающим миром;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приоритетности регионального культурного наследия;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опоры на эмоционально – чувственную сферу ребенка;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«Позитивный центризм» (усвоение ребенком знаний, наиболее актуальных для его возраста);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Непрерывность, преемственность и </a:t>
            </a:r>
            <a:r>
              <a:rPr dirty="0" sz="2000"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интегративность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педагогического процесса;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 к каждому ребенку с учетом его психологических особенностей, возможностей и интересов;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Рациональное сочетание разных видов детской деятельности, адекватный возрасту баланс интеллектуальных, эмоциональных и двигательных нагрузок;</a:t>
            </a:r>
          </a:p>
          <a:p>
            <a:pPr>
              <a:lnSpc>
                <a:spcPct val="120000"/>
              </a:lnSpc>
            </a:pPr>
            <a:r>
              <a:rPr dirty="0" sz="2000"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подход;</a:t>
            </a:r>
          </a:p>
          <a:p>
            <a:pPr>
              <a:lnSpc>
                <a:spcPct val="120000"/>
              </a:lnSpc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Развивающий характер обучения, основанный на детской активности. </a:t>
            </a:r>
          </a:p>
          <a:p>
            <a:endParaRPr dirty="0" sz="2000" lang="ru-RU"/>
          </a:p>
        </p:txBody>
      </p:sp>
    </p:spTree>
  </p:cSld>
  <p:clrMapOvr>
    <a:masterClrMapping/>
  </p:clrMapOvr>
  <p:transition>
    <p:wipe dir="d"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TextBox 3"/>
          <p:cNvSpPr txBox="1"/>
          <p:nvPr/>
        </p:nvSpPr>
        <p:spPr>
          <a:xfrm>
            <a:off x="467544" y="28828"/>
            <a:ext cx="8280920" cy="107721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нравственно-патриотического воспитания</a:t>
            </a:r>
          </a:p>
        </p:txBody>
      </p:sp>
      <p:sp>
        <p:nvSpPr>
          <p:cNvPr id="1048602" name="Стрелка вниз 6"/>
          <p:cNvSpPr/>
          <p:nvPr/>
        </p:nvSpPr>
        <p:spPr>
          <a:xfrm rot="2078870">
            <a:off x="1069527" y="819302"/>
            <a:ext cx="1080120" cy="2034922"/>
          </a:xfrm>
          <a:prstGeom prst="downArrow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3" name="Стрелка вниз 7"/>
          <p:cNvSpPr/>
          <p:nvPr/>
        </p:nvSpPr>
        <p:spPr>
          <a:xfrm>
            <a:off x="3923928" y="1040175"/>
            <a:ext cx="1008112" cy="1452721"/>
          </a:xfrm>
          <a:prstGeom prst="downArrow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4" name="Стрелка вниз 8"/>
          <p:cNvSpPr/>
          <p:nvPr/>
        </p:nvSpPr>
        <p:spPr>
          <a:xfrm rot="20234706">
            <a:off x="7022251" y="836320"/>
            <a:ext cx="1152128" cy="2034922"/>
          </a:xfrm>
          <a:prstGeom prst="downArrow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5" name="TextBox 9"/>
          <p:cNvSpPr txBox="1"/>
          <p:nvPr/>
        </p:nvSpPr>
        <p:spPr>
          <a:xfrm>
            <a:off x="-252536" y="2688443"/>
            <a:ext cx="2880320" cy="584775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TextBox 10"/>
          <p:cNvSpPr txBox="1"/>
          <p:nvPr/>
        </p:nvSpPr>
        <p:spPr>
          <a:xfrm>
            <a:off x="2807804" y="2427025"/>
            <a:ext cx="3240360" cy="107721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err="1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Флеш</a:t>
            </a:r>
            <a:r>
              <a:rPr b="1" dirty="0" sz="3200" lang="ru-RU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-анимация</a:t>
            </a:r>
            <a:r>
              <a:rPr dirty="0" lang="ru-RU"/>
              <a:t> </a:t>
            </a:r>
          </a:p>
        </p:txBody>
      </p:sp>
      <p:sp>
        <p:nvSpPr>
          <p:cNvPr id="1048607" name="TextBox 11"/>
          <p:cNvSpPr txBox="1"/>
          <p:nvPr/>
        </p:nvSpPr>
        <p:spPr>
          <a:xfrm>
            <a:off x="7034856" y="2719199"/>
            <a:ext cx="2088232" cy="584775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err="1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Picture 6" descr="https://thumbs.dreamstime.com/b/%D1%88%D0%B0%D1%80-%D0%B7%D0%B5%D0%BC%D0%BB%D0%B8-%D1%81-%D0%B3%D1%80%D1%83%D0%BF%D0%BF%D0%BE%D0%B9-%D0%BC%D0%BD%D0%BE%D0%B3%D0%BE%D0%BD%D0%B0%D1%86%D0%B8%D0%BE%D0%BD%D0%B0%D0%BB%D1%8C%D0%BD%D1%8B%D0%B5-%D0%B8-%D1%80%D0%B0%D0%B7%D0%BD%D0%BE%D0%BE%D0%B1%D1%80%D0%B0%D0%B7%D0%BD%D1%8B%D0%B5-%D0%B4%D0%B5%D1%82%D0%B8-%D1%81%D1%82%D0%BE%D1%8F%D0%BB%D0%B8-16942347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259632" y="3504244"/>
            <a:ext cx="6840760" cy="3230256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Picture 2" descr="https://ds05.infourok.ru/uploads/ex/05a8/000a17c7-bc85518c/img12.jpg"/>
          <p:cNvPicPr>
            <a:picLocks noChangeAspect="1" noGrp="1" noChangeArrowheads="1"/>
          </p:cNvPicPr>
          <p:nvPr>
            <p:ph idx="1"/>
          </p:nvPr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19776" y="-6817"/>
            <a:ext cx="9163775" cy="6872831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extBox 1"/>
          <p:cNvSpPr txBox="1"/>
          <p:nvPr/>
        </p:nvSpPr>
        <p:spPr>
          <a:xfrm>
            <a:off x="18309" y="188640"/>
            <a:ext cx="8857981" cy="39014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нравственно-патриотического воспитания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b="1" dirty="0" sz="2400" lang="ru-RU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Флеш</a:t>
            </a:r>
            <a:r>
              <a:rPr b="1"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-анимация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4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мультимедийная платформа компании 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dirty="0" sz="24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веб-приложений или мультимедийных презентаций. Использовалась для создания 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игр, для использования в самостоятельной деятельности ребенка. Рекламных </a:t>
            </a:r>
            <a:r>
              <a:rPr dirty="0" sz="24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баннеров, анимации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dirty="0" sz="24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воспроизведения 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веб-страницах </a:t>
            </a:r>
            <a:r>
              <a:rPr dirty="0" sz="2400" lang="ru-RU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 </a:t>
            </a:r>
            <a:r>
              <a:rPr dirty="0" sz="2400" lang="ru-RU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аудиозаписей в непосредственной деятельности, а так же на индивидуальных сайтах педагогов.</a:t>
            </a:r>
            <a:endParaRPr dirty="0" sz="24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Picture 2" descr="https://i.gifer.com/embedded/download/8RtL.gif"/>
          <p:cNvPicPr>
            <a:picLocks noChangeAspect="1" noChangeArrowheads="1" noCrop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187624" y="4101851"/>
            <a:ext cx="6212628" cy="2756149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Объект 3"/>
          <p:cNvSpPr>
            <a:spLocks noGrp="1"/>
          </p:cNvSpPr>
          <p:nvPr>
            <p:ph idx="1"/>
          </p:nvPr>
        </p:nvSpPr>
        <p:spPr>
          <a:xfrm>
            <a:off x="4357686" y="1571612"/>
            <a:ext cx="4660845" cy="4786346"/>
          </a:xfrm>
        </p:spPr>
        <p:txBody>
          <a:bodyPr>
            <a:normAutofit fontScale="83333" lnSpcReduction="10000"/>
          </a:bodyPr>
          <a:p>
            <a:pPr algn="ctr" indent="0" marL="0">
              <a:lnSpc>
                <a:spcPct val="120000"/>
              </a:lnSpc>
              <a:buNone/>
            </a:pPr>
            <a:r>
              <a:rPr b="1" dirty="0" sz="2600" lang="ru-RU" err="1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b="1" dirty="0" sz="2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dirty="0" sz="2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дин </a:t>
            </a:r>
            <a:r>
              <a:rPr dirty="0" sz="2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из основных жанров компьютерных игр, представляющий собой интерактивную историю с главным героем, управляемым игроком. Важнейшими элементами игры в жанре </a:t>
            </a:r>
            <a:r>
              <a:rPr dirty="0" sz="2600"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квеста</a:t>
            </a:r>
            <a:r>
              <a:rPr dirty="0" sz="2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являются собственно повествование и исследование мира, а ключевую роль в игровом процессе играет решение головоломок и задач, требующих от игрока умственных усилий</a:t>
            </a:r>
            <a:r>
              <a:rPr dirty="0" sz="28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 indent="0" marL="0">
              <a:buNone/>
            </a:pPr>
            <a:endParaRPr dirty="0" sz="18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0" name="TextBox 4"/>
          <p:cNvSpPr txBox="1"/>
          <p:nvPr/>
        </p:nvSpPr>
        <p:spPr>
          <a:xfrm>
            <a:off x="2411760" y="476672"/>
            <a:ext cx="3024336" cy="584775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err="1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Picture 2" descr="https://thumbs.dreamstime.com/b/%D0%B8%D0%B3%D1%80%D0%B0-%D0%B4%D0%B5%D1%82%D0%B5%D0%B9-%D0%B2-%D0%BF%D0%B8%D1%80%D0%B0%D1%82%D0%B0%D1%85-2633083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251520" y="1844824"/>
            <a:ext cx="3963290" cy="3883981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TextBox 1"/>
          <p:cNvSpPr txBox="1">
            <a:spLocks noChangeArrowheads="1"/>
          </p:cNvSpPr>
          <p:nvPr/>
        </p:nvSpPr>
        <p:spPr bwMode="auto">
          <a:xfrm>
            <a:off x="251520" y="116632"/>
            <a:ext cx="8496944" cy="1077218"/>
          </a:xfrm>
          <a:prstGeom prst="rect"/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p>
            <a:pPr algn="ctr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по нравственно- патриотическому воспитанию</a:t>
            </a:r>
          </a:p>
        </p:txBody>
      </p:sp>
      <p:pic>
        <p:nvPicPr>
          <p:cNvPr id="2097161" name="Picture 2" descr="https://ds05.infourok.ru/uploads/ex/04cc/000680f3-c9bb2cdd/img6.jpg"/>
          <p:cNvPicPr>
            <a:picLocks noChangeAspect="1" noGrp="1" noChangeArrowheads="1"/>
          </p:cNvPicPr>
          <p:nvPr>
            <p:ph idx="1"/>
          </p:nvPr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899592" y="1268760"/>
            <a:ext cx="7094966" cy="5321225"/>
          </a:xfrm>
          <a:prstGeom prst="rect"/>
          <a:noFill/>
        </p:spPr>
      </p:pic>
    </p:spTree>
  </p:cSld>
  <p:clrMapOvr>
    <a:masterClrMapping/>
  </p:clrMapOvr>
  <p:transition>
    <p:wedge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Объект 3"/>
          <p:cNvSpPr>
            <a:spLocks noGrp="1"/>
          </p:cNvSpPr>
          <p:nvPr>
            <p:ph idx="1"/>
          </p:nvPr>
        </p:nvSpPr>
        <p:spPr>
          <a:xfrm>
            <a:off x="251520" y="1077218"/>
            <a:ext cx="8686800" cy="4525963"/>
          </a:xfrm>
        </p:spPr>
        <p:txBody>
          <a:bodyPr>
            <a:normAutofit fontScale="71875" lnSpcReduction="20000"/>
          </a:bodyPr>
          <a:p>
            <a:pPr algn="ctr" indent="0" marL="0">
              <a:buNone/>
            </a:pPr>
            <a:endParaRPr b="1" dirty="0" sz="40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Поисково-исследовательские;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Проблемные;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Воспитывающие ситуации;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 самоанализ;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Похвала, одобрение;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Пример;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к книге и к другим культурным источникам.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lang="ru-RU"/>
          </a:p>
        </p:txBody>
      </p:sp>
      <p:sp>
        <p:nvSpPr>
          <p:cNvPr id="1048613" name="TextBox 7"/>
          <p:cNvSpPr txBox="1"/>
          <p:nvPr/>
        </p:nvSpPr>
        <p:spPr>
          <a:xfrm>
            <a:off x="1578496" y="0"/>
            <a:ext cx="6139408" cy="1077218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методы образовательного процесса</a:t>
            </a:r>
            <a:endParaRPr b="1" dirty="0" sz="32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d"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Picture 2" descr="https://natalibrilenova.ru/media/images/87877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142900"/>
            <a:ext cx="9188173" cy="6858000"/>
          </a:xfrm>
          <a:prstGeom prst="rect"/>
          <a:noFill/>
        </p:spPr>
      </p:pic>
    </p:spTree>
  </p:cSld>
  <p:clrMapOvr>
    <a:masterClrMapping/>
  </p:clrMapOvr>
  <p:transition>
    <p:wipe dir="r"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TextBox 1"/>
          <p:cNvSpPr txBox="1"/>
          <p:nvPr/>
        </p:nvSpPr>
        <p:spPr>
          <a:xfrm>
            <a:off x="1187624" y="548680"/>
            <a:ext cx="6840760" cy="584775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2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</p:txBody>
      </p:sp>
      <p:sp>
        <p:nvSpPr>
          <p:cNvPr id="1048615" name="Прямоугольник 4"/>
          <p:cNvSpPr/>
          <p:nvPr/>
        </p:nvSpPr>
        <p:spPr>
          <a:xfrm>
            <a:off x="395536" y="1772816"/>
            <a:ext cx="8424936" cy="399405"/>
          </a:xfrm>
          <a:prstGeom prst="rect"/>
        </p:spPr>
        <p:txBody>
          <a:bodyPr wrap="square">
            <a:spAutoFit/>
          </a:bodyPr>
          <a:p>
            <a:pPr>
              <a:lnSpc>
                <a:spcPct val="107000"/>
              </a:lnSpc>
              <a:spcAft>
                <a:spcPts val="800"/>
              </a:spcAft>
            </a:pPr>
            <a:endParaRPr b="1" dirty="0" sz="2000" lang="ru-RU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48616" name="Объект 6"/>
          <p:cNvSpPr>
            <a:spLocks noGrp="1"/>
          </p:cNvSpPr>
          <p:nvPr>
            <p:ph idx="1"/>
          </p:nvPr>
        </p:nvSpPr>
        <p:spPr>
          <a:xfrm>
            <a:off x="133672" y="1052736"/>
            <a:ext cx="8686800" cy="5187206"/>
          </a:xfrm>
        </p:spPr>
        <p:txBody>
          <a:bodyPr>
            <a:normAutofit fontScale="31250" lnSpcReduction="20000"/>
          </a:bodyPr>
          <a:p>
            <a:pPr indent="0" marL="0">
              <a:lnSpc>
                <a:spcPct val="107000"/>
              </a:lnSpc>
              <a:spcAft>
                <a:spcPts val="800"/>
              </a:spcAft>
              <a:buNone/>
            </a:pP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Художественная 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и публицистическая литература;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Малые 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скульптурные формы;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Фотоальбомы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Се</a:t>
            </a: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мейные 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альбомы;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З</a:t>
            </a: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апись 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рассказов детей;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А</a:t>
            </a:r>
            <a:r>
              <a:rPr dirty="0"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удио-видео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, CD записи с песнями времен войны;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Д</a:t>
            </a:r>
            <a:r>
              <a:rPr sz="9600" lang="ru-RU" smtClean="0">
                <a:latin typeface="Times New Roman" panose="02020603050405020304" pitchFamily="18" charset="0"/>
                <a:ea typeface="Calibri" panose="020F0502020204030204" pitchFamily="34" charset="0"/>
              </a:rPr>
              <a:t>иафильмы</a:t>
            </a:r>
            <a:r>
              <a:rPr dirty="0" sz="9600" lang="ru-RU">
                <a:latin typeface="Times New Roman" panose="02020603050405020304" pitchFamily="18" charset="0"/>
                <a:ea typeface="Calibri" panose="020F0502020204030204" pitchFamily="34" charset="0"/>
              </a:rPr>
              <a:t>, слайды, презентации.</a:t>
            </a:r>
            <a:endParaRPr b="1" dirty="0" sz="9600" lang="ru-RU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dirty="0" lang="ru-RU"/>
          </a:p>
        </p:txBody>
      </p:sp>
    </p:spTree>
  </p:cSld>
  <p:clrMapOvr>
    <a:masterClrMapping/>
  </p:clrMapOvr>
  <p:transition>
    <p:wipe dir="d"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3" name="Picture 2" descr="https://ds04.infourok.ru/uploads/ex/1182/00047e51-692a644e/hello_html_19a04eed.gif"/>
          <p:cNvPicPr>
            <a:picLocks noChangeAspect="1" noGrp="1" noChangeArrowheads="1"/>
          </p:cNvPicPr>
          <p:nvPr>
            <p:ph idx="1"/>
          </p:nvPr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extBox 4"/>
          <p:cNvSpPr txBox="1"/>
          <p:nvPr/>
        </p:nvSpPr>
        <p:spPr>
          <a:xfrm>
            <a:off x="3131840" y="332656"/>
            <a:ext cx="2016224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3600" lang="ru-RU" smtClean="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b="1" dirty="0" sz="3600" lang="ru-RU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8" name="Прямоугольник 1"/>
          <p:cNvSpPr/>
          <p:nvPr/>
        </p:nvSpPr>
        <p:spPr>
          <a:xfrm>
            <a:off x="4570369" y="1844824"/>
            <a:ext cx="4572000" cy="4714239"/>
          </a:xfrm>
          <a:prstGeom prst="rect"/>
        </p:spPr>
        <p:txBody>
          <a:bodyPr>
            <a:spAutoFit/>
          </a:bodyPr>
          <a:p>
            <a:pPr algn="ctr" indent="0" marL="0">
              <a:lnSpc>
                <a:spcPct val="110000"/>
              </a:lnSpc>
              <a:buNone/>
            </a:pP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 патриота своей Родины – ответственная и сложная задача, решение которой в дошкольном детстве только начинается. Планомерная, систематическая работа, использование разнообразных средств воспитания, общие усилия детского сада и семьи, ответственность взрослых за свои слова и поступки могут дать положительные результаты и стать основой для дальнейшей работы по патриотическому воспитанию.</a:t>
            </a:r>
            <a:endParaRPr b="1" dirty="0" sz="20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4" name="Picture 8" descr="https://thumbs.dreamstime.com/b/fourth-july-9869793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7757" y="1124744"/>
            <a:ext cx="4363000" cy="4536504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5" name="Picture 3" descr="C:\Users\Marina\Desktop\дипломы\4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23824"/>
            <a:ext cx="9144000" cy="6858000"/>
          </a:xfrm>
          <a:prstGeom prst="rect"/>
          <a:noFill/>
        </p:spPr>
      </p:pic>
    </p:spTree>
  </p:cSld>
  <p:clrMapOvr>
    <a:masterClrMapping/>
  </p:clrMapOvr>
  <p:transition>
    <p:wipe dir="d"/>
  </p:transition>
  <p:timing/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рек">
  <a:themeElements>
    <a:clrScheme name="Трек-935269987">
      <a:dk1>
        <a:sysClr lastClr="000000" val="windowText"/>
      </a:dk1>
      <a:lt1>
        <a:sysClr lastClr="FFFFFF" val="window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dir="tl" rig="threePt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dir="t" rig="balanced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algn="t" flip="none" sx="95000" sy="95000" tx="0" ty="0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</a:theme>
</file>

<file path=ppt/theme/theme2.xml><?xml version="1.0" encoding="utf-8"?>
<a:theme xmlns:a="http://schemas.openxmlformats.org/drawingml/2006/main" name="Тема Office">
  <a:themeElements>
    <a:clrScheme name="Стандартная-935269987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Office135616331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Нравственно- патриотическое воспитание дошкольников</dc:title>
  <dc:creator>Пользователь</dc:creator>
  <cp:lastModifiedBy>User</cp:lastModifiedBy>
  <dcterms:created xsi:type="dcterms:W3CDTF">2013-01-20T13:56:24Z</dcterms:created>
  <dcterms:modified xsi:type="dcterms:W3CDTF">2024-11-13T08:24:39Z</dcterms:modified>
</cp:coreProperties>
</file>