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80" r:id="rId3"/>
    <p:sldId id="281" r:id="rId4"/>
    <p:sldId id="258" r:id="rId5"/>
    <p:sldId id="259" r:id="rId6"/>
    <p:sldId id="276" r:id="rId7"/>
    <p:sldId id="282" r:id="rId8"/>
    <p:sldId id="260" r:id="rId9"/>
    <p:sldId id="261" r:id="rId10"/>
    <p:sldId id="262" r:id="rId11"/>
    <p:sldId id="263" r:id="rId12"/>
    <p:sldId id="264" r:id="rId13"/>
    <p:sldId id="265" r:id="rId14"/>
    <p:sldId id="278" r:id="rId15"/>
    <p:sldId id="283" r:id="rId16"/>
    <p:sldId id="266" r:id="rId17"/>
    <p:sldId id="268" r:id="rId18"/>
    <p:sldId id="275" r:id="rId19"/>
    <p:sldId id="272" r:id="rId20"/>
    <p:sldId id="273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0568" autoAdjust="0"/>
  </p:normalViewPr>
  <p:slideViewPr>
    <p:cSldViewPr>
      <p:cViewPr varScale="1">
        <p:scale>
          <a:sx n="59" d="100"/>
          <a:sy n="59" d="100"/>
        </p:scale>
        <p:origin x="-16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5D65B2-A645-44AD-AC52-5D199EC1DD3E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814F1C-FE54-4A51-A47D-D0DD64181B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6109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14F1C-FE54-4A51-A47D-D0DD64181BAD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814F1C-FE54-4A51-A47D-D0DD64181BAD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435280" cy="1728192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СЕРГЕЙ ГРИГОРЬЕВИЧ КУЛИКОВ</a:t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3200" b="1" dirty="0" smtClean="0">
                <a:solidFill>
                  <a:srgbClr val="FF0000"/>
                </a:solidFill>
              </a:rPr>
              <a:t>МБОУ «ПИЧАЕВСКАЯ СОШ» </a:t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3200" b="1" dirty="0" smtClean="0">
                <a:solidFill>
                  <a:srgbClr val="FF0000"/>
                </a:solidFill>
              </a:rPr>
              <a:t>2020 ГОД</a:t>
            </a:r>
            <a:br>
              <a:rPr lang="ru-RU" sz="3200" b="1" dirty="0" smtClean="0">
                <a:solidFill>
                  <a:srgbClr val="FF0000"/>
                </a:solidFill>
              </a:rPr>
            </a:b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   </a:t>
            </a:r>
            <a:endParaRPr lang="ru-RU" sz="2000" dirty="0">
              <a:solidFill>
                <a:srgbClr val="00B050"/>
              </a:solidFill>
            </a:endParaRPr>
          </a:p>
        </p:txBody>
      </p:sp>
      <p:pic>
        <p:nvPicPr>
          <p:cNvPr id="1026" name="Picture 2" descr="C:\Users\Admin\Desktop\Новая папк20а\DSCN09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988840"/>
            <a:ext cx="5544616" cy="4608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568952" cy="1988840"/>
          </a:xfrm>
        </p:spPr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  <a:defRPr/>
            </a:pPr>
            <a:r>
              <a:rPr lang="ru-RU" sz="32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Творческая презентация</a:t>
            </a:r>
            <a:br>
              <a:rPr lang="ru-RU" sz="32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ea typeface="+mn-ea"/>
                <a:cs typeface="+mn-cs"/>
              </a:rPr>
            </a:br>
            <a:r>
              <a:rPr lang="ru-RU" sz="32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/>
            </a:r>
            <a:br>
              <a:rPr lang="ru-RU" sz="32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ea typeface="+mn-ea"/>
                <a:cs typeface="+mn-cs"/>
              </a:rPr>
            </a:br>
            <a:r>
              <a:rPr lang="ru-RU" sz="32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«Я – УЧИТЕЛЬ ЗДОРОВЬЯ».</a:t>
            </a:r>
            <a:br>
              <a:rPr lang="ru-RU" sz="32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  <a:ea typeface="+mn-ea"/>
                <a:cs typeface="+mn-cs"/>
              </a:rPr>
            </a:br>
            <a:r>
              <a:rPr lang="ru-RU" sz="1800" dirty="0" smtClean="0">
                <a:solidFill>
                  <a:schemeClr val="accent1"/>
                </a:solidFill>
                <a:latin typeface="Times New Roman" pitchFamily="18" charset="0"/>
              </a:rPr>
              <a:t> </a:t>
            </a:r>
            <a:r>
              <a:rPr lang="ru-RU" sz="1800" dirty="0" smtClean="0">
                <a:latin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</a:rPr>
            </a:br>
            <a:endParaRPr lang="ru-RU" sz="1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661248"/>
            <a:ext cx="8229600" cy="1008112"/>
          </a:xfrm>
        </p:spPr>
        <p:txBody>
          <a:bodyPr>
            <a:normAutofit/>
          </a:bodyPr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endParaRPr lang="ru-RU" sz="20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5" name="Picture 6" descr="STP8337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12776"/>
            <a:ext cx="7920880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kern="0" dirty="0" smtClean="0">
                <a:solidFill>
                  <a:srgbClr val="0000FF"/>
                </a:solidFill>
                <a:latin typeface="Arial"/>
              </a:rPr>
              <a:t>Актуальность темы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 algn="just" fontAlgn="base">
              <a:lnSpc>
                <a:spcPct val="80000"/>
              </a:lnSpc>
              <a:spcAft>
                <a:spcPct val="0"/>
              </a:spcAft>
              <a:buNone/>
            </a:pPr>
            <a:r>
              <a:rPr lang="ru-RU" altLang="ru-RU" kern="0" dirty="0" smtClean="0">
                <a:latin typeface="Times New Roman" pitchFamily="18" charset="0"/>
              </a:rPr>
              <a:t>        Актуальность данной темы состоит в том, что современное общество,  высочайшие темпы его развития предъявляют всё новые, более высокие требования к человеку и его здоровью. Выпускник новой школы  должен быть развит не только интеллектуально,  но и физически.</a:t>
            </a:r>
          </a:p>
          <a:p>
            <a:pPr lvl="0" algn="just" fontAlgn="base">
              <a:lnSpc>
                <a:spcPct val="80000"/>
              </a:lnSpc>
              <a:spcAft>
                <a:spcPct val="0"/>
              </a:spcAft>
              <a:buNone/>
            </a:pPr>
            <a:r>
              <a:rPr lang="ru-RU" altLang="ru-RU" kern="0" dirty="0" smtClean="0">
                <a:latin typeface="Times New Roman" pitchFamily="18" charset="0"/>
                <a:cs typeface="Times New Roman" pitchFamily="18" charset="0"/>
              </a:rPr>
              <a:t>       Современный учебный процесс направлен на формирование устойчивых мотивов и потребностей школьников в бережном отношении к своему здоровью, целостном развитии физических и психических качеств, творческом использовании средств физической культуры в организации здорового образа жизни.</a:t>
            </a:r>
          </a:p>
          <a:p>
            <a:pPr lvl="0" algn="just" fontAlgn="base">
              <a:lnSpc>
                <a:spcPct val="80000"/>
              </a:lnSpc>
              <a:spcAft>
                <a:spcPct val="0"/>
              </a:spcAft>
              <a:buNone/>
            </a:pPr>
            <a:r>
              <a:rPr lang="ru-RU" altLang="ru-RU" kern="0" dirty="0" smtClean="0">
                <a:latin typeface="Times New Roman" pitchFamily="18" charset="0"/>
                <a:cs typeface="Times New Roman" pitchFamily="18" charset="0"/>
              </a:rPr>
              <a:t>        Продолжить положительно мотивировать учащихся  к увеличению двигательной активности  через занятия в различных спортивных секциях и участие спортивных соревнованиях, а также привлечь наибольшее количество учащихся к участию и сдаче норм ВФСК «ГТО»</a:t>
            </a:r>
          </a:p>
          <a:p>
            <a:pPr lvl="0" algn="just" fontAlgn="base">
              <a:lnSpc>
                <a:spcPct val="80000"/>
              </a:lnSpc>
              <a:spcAft>
                <a:spcPct val="0"/>
              </a:spcAft>
              <a:buNone/>
            </a:pPr>
            <a:r>
              <a:rPr lang="ru-RU" altLang="ru-RU" kern="0" dirty="0" smtClean="0">
                <a:latin typeface="Times New Roman" pitchFamily="18" charset="0"/>
              </a:rPr>
              <a:t>        Одним из главных компонентов образовательного процесса  в школе является повышение двигательной активности и физическое развитие учащихся.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7030A0"/>
                </a:solidFill>
              </a:rPr>
              <a:t>Занятия  в тренажёрном зале</a:t>
            </a:r>
            <a:endParaRPr lang="ru-RU" sz="4000" dirty="0">
              <a:solidFill>
                <a:srgbClr val="7030A0"/>
              </a:solidFill>
            </a:endParaRPr>
          </a:p>
        </p:txBody>
      </p:sp>
      <p:pic>
        <p:nvPicPr>
          <p:cNvPr id="2050" name="Picture 2" descr="C:\Documents and Settings\Admin\Рабочий стол\самбо\HPIM414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988840"/>
            <a:ext cx="3888432" cy="3600400"/>
          </a:xfrm>
          <a:prstGeom prst="rect">
            <a:avLst/>
          </a:prstGeom>
          <a:noFill/>
        </p:spPr>
      </p:pic>
      <p:pic>
        <p:nvPicPr>
          <p:cNvPr id="2051" name="Picture 3" descr="C:\Documents and Settings\Admin\Рабочий стол\самбо\HPIM401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48706"/>
            <a:ext cx="4388296" cy="38165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6093296"/>
            <a:ext cx="5486400" cy="504056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                   Районный кросс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D:\DSC04778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6672"/>
            <a:ext cx="7416824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200" b="1" kern="0" dirty="0">
                <a:solidFill>
                  <a:srgbClr val="0000FF"/>
                </a:solidFill>
                <a:latin typeface="Arial"/>
              </a:rPr>
              <a:t>Актуальность темы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 fontAlgn="base">
              <a:lnSpc>
                <a:spcPct val="80000"/>
              </a:lnSpc>
              <a:spcAft>
                <a:spcPct val="0"/>
              </a:spcAft>
              <a:buNone/>
            </a:pPr>
            <a:r>
              <a:rPr lang="ru-RU" altLang="ru-RU" sz="1600" kern="0" dirty="0">
                <a:latin typeface="Times New Roman" pitchFamily="18" charset="0"/>
              </a:rPr>
              <a:t>Актуальность данной темы состоит в том, что современное общество,  высочайшие темпы его развития предъявляют всё новые, более высокие требования к человеку и его здоровью. Выпускник новой школы  должен быть развит не только интеллектуально,  но и физически.</a:t>
            </a:r>
          </a:p>
          <a:p>
            <a:pPr lvl="0" algn="just" fontAlgn="base">
              <a:lnSpc>
                <a:spcPct val="80000"/>
              </a:lnSpc>
              <a:spcAft>
                <a:spcPct val="0"/>
              </a:spcAft>
              <a:buNone/>
            </a:pPr>
            <a:r>
              <a:rPr lang="ru-RU" altLang="ru-RU" sz="1600" kern="0" dirty="0">
                <a:latin typeface="Times New Roman" pitchFamily="18" charset="0"/>
                <a:cs typeface="Times New Roman" pitchFamily="18" charset="0"/>
              </a:rPr>
              <a:t>            Современный учебный процесс направлен на формирование устойчивых мотивов и потребностей школьников в бережном отношении к своему здоровью, целостном развитии физических и психических качеств, творческом использовании средств физической культуры в организации здорового образа жизни</a:t>
            </a:r>
            <a:r>
              <a:rPr lang="ru-RU" altLang="ru-RU" sz="1600" kern="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altLang="ru-RU" sz="1600" kern="0" dirty="0">
              <a:latin typeface="Times New Roman" pitchFamily="18" charset="0"/>
              <a:cs typeface="Times New Roman" pitchFamily="18" charset="0"/>
            </a:endParaRPr>
          </a:p>
          <a:p>
            <a:pPr lvl="0" algn="just" fontAlgn="base">
              <a:lnSpc>
                <a:spcPct val="80000"/>
              </a:lnSpc>
              <a:spcAft>
                <a:spcPct val="0"/>
              </a:spcAft>
              <a:buNone/>
            </a:pPr>
            <a:r>
              <a:rPr lang="ru-RU" altLang="ru-RU" sz="1600" kern="0" dirty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altLang="ru-RU" sz="1600" kern="0" dirty="0" smtClean="0">
                <a:latin typeface="Times New Roman" pitchFamily="18" charset="0"/>
                <a:cs typeface="Times New Roman" pitchFamily="18" charset="0"/>
              </a:rPr>
              <a:t>Актуальность темы состоит  </a:t>
            </a:r>
            <a:r>
              <a:rPr lang="ru-RU" altLang="ru-RU" sz="1600" kern="0" dirty="0">
                <a:latin typeface="Times New Roman" pitchFamily="18" charset="0"/>
                <a:cs typeface="Times New Roman" pitchFamily="18" charset="0"/>
              </a:rPr>
              <a:t>и в том, чтобы привлечь  наибольшее  количество детей к участию и  сдаче норм ВФСК «ГТО». Продолжить положительно мотивировать учащихся  к увеличению двигательной активности  через занятия в различных спортивных секциях и участие спортивных соревнованиях.</a:t>
            </a:r>
          </a:p>
          <a:p>
            <a:pPr lvl="0" algn="just" fontAlgn="base">
              <a:lnSpc>
                <a:spcPct val="80000"/>
              </a:lnSpc>
              <a:spcAft>
                <a:spcPct val="0"/>
              </a:spcAft>
              <a:buNone/>
            </a:pPr>
            <a:r>
              <a:rPr lang="ru-RU" altLang="ru-RU" sz="1600" kern="0" dirty="0" smtClean="0">
                <a:latin typeface="Times New Roman" pitchFamily="18" charset="0"/>
              </a:rPr>
              <a:t>Одним </a:t>
            </a:r>
            <a:r>
              <a:rPr lang="ru-RU" altLang="ru-RU" sz="1600" kern="0" dirty="0">
                <a:latin typeface="Times New Roman" pitchFamily="18" charset="0"/>
              </a:rPr>
              <a:t>из главных компонентов образовательного процесса  в школе является повышение двигательной активности и физическое развитие учащихся.</a:t>
            </a:r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035783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1800201" cy="504056"/>
          </a:xfrm>
        </p:spPr>
        <p:txBody>
          <a:bodyPr>
            <a:noAutofit/>
          </a:bodyPr>
          <a:lstStyle/>
          <a:p>
            <a:r>
              <a:rPr lang="ru-RU" altLang="ru-RU" sz="2800" kern="0" dirty="0" smtClean="0">
                <a:solidFill>
                  <a:srgbClr val="0000FF"/>
                </a:solidFill>
                <a:latin typeface="Times New Roman" pitchFamily="18" charset="0"/>
              </a:rPr>
              <a:t>Проблема</a:t>
            </a:r>
            <a:endParaRPr lang="ru-RU" sz="28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lvl="0" fontAlgn="base">
              <a:spcAft>
                <a:spcPct val="0"/>
              </a:spcAft>
              <a:buFontTx/>
              <a:buChar char="•"/>
            </a:pPr>
            <a:r>
              <a:rPr lang="ru-RU" altLang="ru-RU" sz="1800" kern="0" dirty="0" smtClean="0">
                <a:solidFill>
                  <a:srgbClr val="000000"/>
                </a:solidFill>
                <a:latin typeface="Arial"/>
              </a:rPr>
              <a:t>Недостаточная двигательная активность приводит к ухудшению физического развития и заболеваемости учащихся;</a:t>
            </a:r>
          </a:p>
          <a:p>
            <a:pPr lvl="0" fontAlgn="base">
              <a:spcAft>
                <a:spcPct val="0"/>
              </a:spcAft>
              <a:buFontTx/>
              <a:buChar char="•"/>
            </a:pPr>
            <a:r>
              <a:rPr lang="ru-RU" altLang="ru-RU" sz="1800" kern="0" dirty="0" smtClean="0">
                <a:solidFill>
                  <a:srgbClr val="000000"/>
                </a:solidFill>
                <a:latin typeface="Arial"/>
              </a:rPr>
              <a:t>Снижение потребности к систематическим занятиям физической культурой, спортом    и туризмом снижает функциональную подготовленность школьник</a:t>
            </a:r>
            <a:endParaRPr lang="ru-RU" sz="1800" dirty="0"/>
          </a:p>
        </p:txBody>
      </p:sp>
      <p:pic>
        <p:nvPicPr>
          <p:cNvPr id="2050" name="Picture 2" descr="C:\Users\Admin\Desktop\самбо\HPIM394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548680"/>
            <a:ext cx="5472608" cy="50405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PIM38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34255" y="928671"/>
            <a:ext cx="5429288" cy="4071966"/>
          </a:xfrm>
          <a:effectLst>
            <a:softEdge rad="635000"/>
          </a:effectLst>
        </p:spPr>
      </p:pic>
      <p:pic>
        <p:nvPicPr>
          <p:cNvPr id="5" name="Рисунок 4" descr="HPIM38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3000373"/>
            <a:ext cx="5143503" cy="385762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Рисунок 5" descr="DSC_944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5429256" cy="360599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Стрелка влево 6"/>
          <p:cNvSpPr/>
          <p:nvPr/>
        </p:nvSpPr>
        <p:spPr>
          <a:xfrm>
            <a:off x="5292080" y="620688"/>
            <a:ext cx="504056" cy="288032"/>
          </a:xfrm>
          <a:prstGeom prst="lef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лево 7"/>
          <p:cNvSpPr/>
          <p:nvPr/>
        </p:nvSpPr>
        <p:spPr>
          <a:xfrm>
            <a:off x="5364088" y="5301208"/>
            <a:ext cx="504056" cy="288032"/>
          </a:xfrm>
          <a:prstGeom prst="lef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5580112" y="4941168"/>
            <a:ext cx="25202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latin typeface="Garamond" pitchFamily="18" charset="0"/>
              </a:rPr>
              <a:t>Областной кросс (команда </a:t>
            </a:r>
            <a:r>
              <a:rPr lang="ru-RU" sz="2000" b="1" i="1" dirty="0" err="1" smtClean="0">
                <a:latin typeface="Garamond" pitchFamily="18" charset="0"/>
              </a:rPr>
              <a:t>Пичаевской</a:t>
            </a:r>
            <a:r>
              <a:rPr lang="ru-RU" sz="2000" b="1" i="1" dirty="0" smtClean="0">
                <a:latin typeface="Garamond" pitchFamily="18" charset="0"/>
              </a:rPr>
              <a:t> СОШ)</a:t>
            </a:r>
            <a:endParaRPr lang="ru-RU" sz="2000" b="1" i="1" dirty="0">
              <a:latin typeface="Garamond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68144" y="548680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latin typeface="Garamond" pitchFamily="18" charset="0"/>
              </a:rPr>
              <a:t>«А ну-ка, парни!»</a:t>
            </a:r>
            <a:endParaRPr lang="ru-RU" sz="2000" b="1" i="1" dirty="0">
              <a:latin typeface="Garamond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36096" y="6021288"/>
            <a:ext cx="3528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latin typeface="Garamond" pitchFamily="18" charset="0"/>
              </a:rPr>
              <a:t>Туристическая полоса препятствий</a:t>
            </a:r>
            <a:endParaRPr lang="ru-RU" sz="2000" b="1" i="1" dirty="0">
              <a:latin typeface="Garamond" pitchFamily="18" charset="0"/>
            </a:endParaRPr>
          </a:p>
        </p:txBody>
      </p:sp>
      <p:sp>
        <p:nvSpPr>
          <p:cNvPr id="12" name="Стрелка влево 11"/>
          <p:cNvSpPr/>
          <p:nvPr/>
        </p:nvSpPr>
        <p:spPr>
          <a:xfrm rot="5400000">
            <a:off x="8136396" y="5193196"/>
            <a:ext cx="792088" cy="288032"/>
          </a:xfrm>
          <a:prstGeom prst="lef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День здоровья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          </a:t>
            </a:r>
            <a:r>
              <a:rPr lang="ru-RU" dirty="0" smtClean="0">
                <a:solidFill>
                  <a:srgbClr val="00B050"/>
                </a:solidFill>
              </a:rPr>
              <a:t>«Весёлые старты»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                «Кто точнее!»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098" name="Picture 2" descr="F:\День Здоровья\_DSC047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803789"/>
            <a:ext cx="4040188" cy="3433523"/>
          </a:xfrm>
          <a:prstGeom prst="rect">
            <a:avLst/>
          </a:prstGeom>
          <a:noFill/>
        </p:spPr>
      </p:pic>
      <p:pic>
        <p:nvPicPr>
          <p:cNvPr id="4102" name="Picture 6" descr="F:\День Здоровья\_DSC0443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2276872"/>
            <a:ext cx="4041775" cy="32209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  Призёр   областного кросса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76872"/>
            <a:ext cx="3970784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72816"/>
            <a:ext cx="4392488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Занятия прикладными видами спорта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6146" name="Picture 2" descr="C:\Documents and Settings\Admin\Рабочий стол\самбо\HPIM424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772816"/>
            <a:ext cx="4316288" cy="3816424"/>
          </a:xfrm>
          <a:prstGeom prst="rect">
            <a:avLst/>
          </a:prstGeom>
          <a:noFill/>
        </p:spPr>
      </p:pic>
      <p:pic>
        <p:nvPicPr>
          <p:cNvPr id="6147" name="Picture 3" descr="C:\Documents and Settings\Admin\Рабочий стол\самбо\HPIM424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Хоккейная площадка и поле для игры в мини-футбол 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7170" name="Picture 2" descr="C:\Documents and Settings\Admin\Рабочий стол\самбо\HPIM423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348706"/>
            <a:ext cx="4038600" cy="3028950"/>
          </a:xfrm>
          <a:prstGeom prst="rect">
            <a:avLst/>
          </a:prstGeom>
          <a:noFill/>
        </p:spPr>
      </p:pic>
      <p:pic>
        <p:nvPicPr>
          <p:cNvPr id="6" name="Рисунок 4" descr="http://www.top68.ru/sites/default/files/article-images/2013/01/30/top68.ru-sneg-po-koleno-myachi-v-vorota-1701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5"/>
                </a:solidFill>
              </a:rPr>
              <a:t>Патриотическое воспитание</a:t>
            </a:r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50"/>
                </a:solidFill>
              </a:rPr>
              <a:t>      Игра «Зарница»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C000"/>
                </a:solidFill>
              </a:rPr>
              <a:t>« А ну-ка, парни!»</a:t>
            </a: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8194" name="Picture 2" descr="C:\Documents and Settings\Admin\Рабочий стол\самбо\HPIM420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420888"/>
            <a:ext cx="4317876" cy="3816424"/>
          </a:xfrm>
          <a:prstGeom prst="rect">
            <a:avLst/>
          </a:prstGeom>
          <a:noFill/>
        </p:spPr>
      </p:pic>
      <p:pic>
        <p:nvPicPr>
          <p:cNvPr id="8195" name="Picture 3" descr="F:\АНУКА ПАРНИ\DSCN0513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2564905"/>
            <a:ext cx="4041775" cy="3101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/>
              <a:t>Победители областной игры «Победа» и участники Всероссийского финала в г. Москве, 2019г.</a:t>
            </a:r>
            <a:endParaRPr lang="ru-RU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44824"/>
            <a:ext cx="8496944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54912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Сдача комплекса ГТО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Тест на гибкость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Тест Подтягивание</a:t>
            </a:r>
            <a:endParaRPr lang="ru-RU" dirty="0"/>
          </a:p>
        </p:txBody>
      </p:sp>
      <p:pic>
        <p:nvPicPr>
          <p:cNvPr id="3074" name="Picture 2" descr="C:\Users\Admin\Desktop\самбо\HPIM401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276872"/>
            <a:ext cx="4245868" cy="3672408"/>
          </a:xfrm>
          <a:prstGeom prst="rect">
            <a:avLst/>
          </a:prstGeom>
          <a:noFill/>
        </p:spPr>
      </p:pic>
      <p:pic>
        <p:nvPicPr>
          <p:cNvPr id="3075" name="Picture 3" descr="C:\Users\Admin\Desktop\самбо\HPIM4069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2634853"/>
            <a:ext cx="4041775" cy="30313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Участники Всероссийских соревнований «Президентские состязания» г. Адлер</a:t>
            </a:r>
            <a:endParaRPr lang="ru-RU" dirty="0"/>
          </a:p>
        </p:txBody>
      </p:sp>
      <p:pic>
        <p:nvPicPr>
          <p:cNvPr id="9218" name="Picture 2" descr="C:\Documents and Settings\Admin\Рабочий стол\самбо\HPIM421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772816"/>
            <a:ext cx="4244280" cy="4032448"/>
          </a:xfrm>
          <a:prstGeom prst="rect">
            <a:avLst/>
          </a:prstGeom>
          <a:noFill/>
        </p:spPr>
      </p:pic>
      <p:pic>
        <p:nvPicPr>
          <p:cNvPr id="9219" name="Picture 3" descr="C:\Documents and Settings\Admin\Рабочий стол\самбо\HPIM401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2132856"/>
            <a:ext cx="4172272" cy="3244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SC_00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71802" y="-142900"/>
            <a:ext cx="6231642" cy="4143379"/>
          </a:xfrm>
          <a:effectLst>
            <a:softEdge rad="635000"/>
          </a:effectLst>
        </p:spPr>
      </p:pic>
      <p:pic>
        <p:nvPicPr>
          <p:cNvPr id="5" name="Рисунок 4" descr="DSC_00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714620"/>
            <a:ext cx="6231646" cy="414338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TextBox 5"/>
          <p:cNvSpPr txBox="1"/>
          <p:nvPr/>
        </p:nvSpPr>
        <p:spPr>
          <a:xfrm>
            <a:off x="428596" y="928670"/>
            <a:ext cx="27146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Garamond" pitchFamily="18" charset="0"/>
              </a:rPr>
              <a:t>Туристическая эстафета</a:t>
            </a:r>
            <a:endParaRPr lang="ru-RU" sz="2800" b="1" i="1" dirty="0">
              <a:latin typeface="Garamon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Pal97MA7Y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4057" y="0"/>
            <a:ext cx="6009943" cy="400506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Рисунок 2" descr="-ID3PT84QLU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708920"/>
            <a:ext cx="6226052" cy="41490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TextBox 3"/>
          <p:cNvSpPr txBox="1"/>
          <p:nvPr/>
        </p:nvSpPr>
        <p:spPr>
          <a:xfrm>
            <a:off x="251520" y="404664"/>
            <a:ext cx="24482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i="1" dirty="0" smtClean="0">
                <a:latin typeface="Garamond" pitchFamily="18" charset="0"/>
              </a:rPr>
              <a:t>Выпускник  ШСК «ОЛИМП» – волонтёр на Зимних Олимпийских играх в Сочи</a:t>
            </a:r>
            <a:endParaRPr lang="ru-RU" sz="2000" b="1" i="1" dirty="0">
              <a:latin typeface="Garamond" pitchFamily="18" charset="0"/>
            </a:endParaRPr>
          </a:p>
        </p:txBody>
      </p:sp>
      <p:sp>
        <p:nvSpPr>
          <p:cNvPr id="5" name="Стрелка влево 4"/>
          <p:cNvSpPr/>
          <p:nvPr/>
        </p:nvSpPr>
        <p:spPr>
          <a:xfrm rot="5400000" flipH="1">
            <a:off x="1475656" y="2492896"/>
            <a:ext cx="504056" cy="288032"/>
          </a:xfrm>
          <a:prstGeom prst="lef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лево 5"/>
          <p:cNvSpPr/>
          <p:nvPr/>
        </p:nvSpPr>
        <p:spPr>
          <a:xfrm flipH="1">
            <a:off x="2411760" y="1268760"/>
            <a:ext cx="504056" cy="288032"/>
          </a:xfrm>
          <a:prstGeom prst="lef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_DSC02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0381" y="0"/>
            <a:ext cx="6223620" cy="414908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Рисунок 1" descr="_DSC0122.JPG"/>
          <p:cNvPicPr>
            <a:picLocks noChangeAspect="1"/>
          </p:cNvPicPr>
          <p:nvPr/>
        </p:nvPicPr>
        <p:blipFill>
          <a:blip r:embed="rId3" cstate="print"/>
          <a:srcRect r="1036" b="25836"/>
          <a:stretch>
            <a:fillRect/>
          </a:stretch>
        </p:blipFill>
        <p:spPr>
          <a:xfrm>
            <a:off x="-1" y="2996953"/>
            <a:ext cx="7728173" cy="386104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TextBox 4"/>
          <p:cNvSpPr txBox="1"/>
          <p:nvPr/>
        </p:nvSpPr>
        <p:spPr>
          <a:xfrm>
            <a:off x="323528" y="1340768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latin typeface="Garamond" pitchFamily="18" charset="0"/>
              </a:rPr>
              <a:t>Спорт против наркотиков</a:t>
            </a:r>
            <a:endParaRPr lang="ru-RU" sz="2000" b="1" i="1" dirty="0">
              <a:latin typeface="Garamond" pitchFamily="18" charset="0"/>
            </a:endParaRPr>
          </a:p>
        </p:txBody>
      </p:sp>
      <p:sp>
        <p:nvSpPr>
          <p:cNvPr id="7" name="Стрелка влево 6"/>
          <p:cNvSpPr/>
          <p:nvPr/>
        </p:nvSpPr>
        <p:spPr>
          <a:xfrm flipH="1">
            <a:off x="2339752" y="1412776"/>
            <a:ext cx="504056" cy="288032"/>
          </a:xfrm>
          <a:prstGeom prst="lef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лево 7"/>
          <p:cNvSpPr/>
          <p:nvPr/>
        </p:nvSpPr>
        <p:spPr>
          <a:xfrm rot="5400000" flipH="1" flipV="1">
            <a:off x="935596" y="2312876"/>
            <a:ext cx="792088" cy="288032"/>
          </a:xfrm>
          <a:prstGeom prst="lef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Самбо в школе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1266" name="Picture 2" descr="F:\самбо\SAM_093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132856"/>
            <a:ext cx="4172272" cy="3456384"/>
          </a:xfrm>
          <a:prstGeom prst="rect">
            <a:avLst/>
          </a:prstGeom>
          <a:noFill/>
        </p:spPr>
      </p:pic>
      <p:pic>
        <p:nvPicPr>
          <p:cNvPr id="11267" name="Picture 3" descr="F:\самбо\SAM_092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1844824"/>
            <a:ext cx="4244280" cy="38884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331</Words>
  <Application>Microsoft Office PowerPoint</Application>
  <PresentationFormat>Экран (4:3)</PresentationFormat>
  <Paragraphs>41</Paragraphs>
  <Slides>20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СЕРГЕЙ ГРИГОРЬЕВИЧ КУЛИКОВ МБОУ «ПИЧАЕВСКАЯ СОШ»  2020 ГОД </vt:lpstr>
      <vt:lpstr>Творческая презентация  «Я – УЧИТЕЛЬ ЗДОРОВЬЯ».     </vt:lpstr>
      <vt:lpstr>Актуальность темы</vt:lpstr>
      <vt:lpstr>Занятия  в тренажёрном зале</vt:lpstr>
      <vt:lpstr>Презентация PowerPoint</vt:lpstr>
      <vt:lpstr>Актуальность темы</vt:lpstr>
      <vt:lpstr>Проблема</vt:lpstr>
      <vt:lpstr>Презентация PowerPoint</vt:lpstr>
      <vt:lpstr>День здоровья</vt:lpstr>
      <vt:lpstr>  Призёр   областного кросса</vt:lpstr>
      <vt:lpstr>Занятия прикладными видами спорта</vt:lpstr>
      <vt:lpstr>Хоккейная площадка и поле для игры в мини-футбол </vt:lpstr>
      <vt:lpstr>Патриотическое воспитание</vt:lpstr>
      <vt:lpstr>Победители областной игры «Победа» и участники Всероссийского финала в г. Москве, 2019г.</vt:lpstr>
      <vt:lpstr>Сдача комплекса ГТО</vt:lpstr>
      <vt:lpstr>Участники Всероссийских соревнований «Президентские состязания» г. Адлер</vt:lpstr>
      <vt:lpstr>Презентация PowerPoint</vt:lpstr>
      <vt:lpstr>Презентация PowerPoint</vt:lpstr>
      <vt:lpstr>Презентация PowerPoint</vt:lpstr>
      <vt:lpstr>Самбо в школе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Муниципальное бюджетное общеобразовательное учреждение «Пичаевская средняя общеобразовательная  школа»  Привлекательность клуба «ОЛИМП»  С 2014 года в МБОУ «Пичаевская СОШ» села Пичаево функционирует спортивн    </dc:title>
  <cp:lastModifiedBy>ASUS</cp:lastModifiedBy>
  <cp:revision>42</cp:revision>
  <dcterms:modified xsi:type="dcterms:W3CDTF">2020-09-09T17:53:18Z</dcterms:modified>
</cp:coreProperties>
</file>