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  <p:sldId id="260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4" r:id="rId15"/>
    <p:sldId id="272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0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086" y="-1571"/>
            <a:ext cx="9218086" cy="7005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63889" y="2060848"/>
            <a:ext cx="48965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Личность воспитателя</a:t>
            </a:r>
          </a:p>
        </p:txBody>
      </p:sp>
    </p:spTree>
    <p:extLst>
      <p:ext uri="{BB962C8B-B14F-4D97-AF65-F5344CB8AC3E}">
        <p14:creationId xmlns:p14="http://schemas.microsoft.com/office/powerpoint/2010/main" val="3045652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3304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3260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908720"/>
            <a:ext cx="820891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</a:rPr>
              <a:t>Воспитатель </a:t>
            </a:r>
            <a:r>
              <a:rPr lang="ru-RU" sz="3200" dirty="0"/>
              <a:t>– </a:t>
            </a:r>
            <a:r>
              <a:rPr lang="ru-RU" sz="2800" dirty="0">
                <a:solidFill>
                  <a:srgbClr val="002060"/>
                </a:solidFill>
              </a:rPr>
              <a:t>это педагогический работник учреждения дошкольного образования, профессионально осуществляющий разностороннее развитие и социализацию ребенка раннего и дошкольного возраста в соответствии с его возрастными и индивидуальными возможностями, способностями и потребностями.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4653136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Педагог обеспечивает своевременный и полноценный переход ребенка на следующую ступень системы образования</a:t>
            </a:r>
          </a:p>
        </p:txBody>
      </p:sp>
    </p:spTree>
    <p:extLst>
      <p:ext uri="{BB962C8B-B14F-4D97-AF65-F5344CB8AC3E}">
        <p14:creationId xmlns:p14="http://schemas.microsoft.com/office/powerpoint/2010/main" val="272845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052736"/>
            <a:ext cx="792088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>
                <a:solidFill>
                  <a:srgbClr val="C00000"/>
                </a:solidFill>
              </a:rPr>
              <a:t>Функции воспитателя </a:t>
            </a:r>
            <a:r>
              <a:rPr lang="ru-RU" sz="3200" dirty="0">
                <a:solidFill>
                  <a:srgbClr val="002060"/>
                </a:solidFill>
              </a:rPr>
              <a:t>– это профессиональные обязанности, выполнение которых дает возможность успешно достичь цели и выполнить задачи дошкольного </a:t>
            </a:r>
            <a:r>
              <a:rPr lang="ru-RU" sz="3200" dirty="0" smtClean="0">
                <a:solidFill>
                  <a:srgbClr val="002060"/>
                </a:solidFill>
              </a:rPr>
              <a:t>образования.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9447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7744" y="476672"/>
            <a:ext cx="50349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Функции </a:t>
            </a:r>
            <a:r>
              <a:rPr lang="ru-RU" sz="4000" b="1" dirty="0">
                <a:solidFill>
                  <a:srgbClr val="C00000"/>
                </a:solidFill>
              </a:rPr>
              <a:t>воспитателя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268760"/>
            <a:ext cx="770485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</a:rPr>
              <a:t>Охрана </a:t>
            </a:r>
            <a:r>
              <a:rPr lang="ru-RU" sz="2800" b="1" dirty="0">
                <a:solidFill>
                  <a:srgbClr val="002060"/>
                </a:solidFill>
              </a:rPr>
              <a:t>и укрепление здоровья детей (материнская</a:t>
            </a:r>
            <a:r>
              <a:rPr lang="ru-RU" sz="2800" b="1" dirty="0" smtClean="0">
                <a:solidFill>
                  <a:srgbClr val="002060"/>
                </a:solidFill>
              </a:rPr>
              <a:t>).</a:t>
            </a:r>
          </a:p>
          <a:p>
            <a:pPr marL="457200" indent="-457200"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</a:rPr>
              <a:t> </a:t>
            </a:r>
            <a:r>
              <a:rPr lang="ru-RU" sz="2800" b="1" dirty="0">
                <a:solidFill>
                  <a:srgbClr val="002060"/>
                </a:solidFill>
              </a:rPr>
              <a:t>Формирование основ здорового образа </a:t>
            </a:r>
            <a:r>
              <a:rPr lang="ru-RU" sz="2800" b="1" dirty="0" smtClean="0">
                <a:solidFill>
                  <a:srgbClr val="002060"/>
                </a:solidFill>
              </a:rPr>
              <a:t>жизни. </a:t>
            </a:r>
            <a:endParaRPr lang="ru-RU" sz="2800" b="1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</a:rPr>
              <a:t>Воспитательная функция. </a:t>
            </a:r>
            <a:endParaRPr lang="ru-RU" sz="2800" b="1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</a:rPr>
              <a:t>Обучающая функция. </a:t>
            </a:r>
            <a:endParaRPr lang="ru-RU" sz="2800" b="1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r>
              <a:rPr lang="ru-RU" sz="2800" b="1" dirty="0" err="1" smtClean="0">
                <a:solidFill>
                  <a:srgbClr val="002060"/>
                </a:solidFill>
              </a:rPr>
              <a:t>Диагностико</a:t>
            </a:r>
            <a:r>
              <a:rPr lang="ru-RU" sz="2800" b="1" dirty="0" smtClean="0">
                <a:solidFill>
                  <a:srgbClr val="002060"/>
                </a:solidFill>
              </a:rPr>
              <a:t>-коррекционная функция. </a:t>
            </a:r>
            <a:endParaRPr lang="ru-RU" sz="2800" b="1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</a:rPr>
              <a:t>Организационно-хозяйственная функция. </a:t>
            </a:r>
            <a:endParaRPr lang="ru-RU" sz="2800" b="1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</a:rPr>
              <a:t>Взаимодействие </a:t>
            </a:r>
            <a:r>
              <a:rPr lang="ru-RU" sz="2800" b="1" dirty="0">
                <a:solidFill>
                  <a:srgbClr val="002060"/>
                </a:solidFill>
              </a:rPr>
              <a:t>с семьей и </a:t>
            </a:r>
            <a:r>
              <a:rPr lang="ru-RU" sz="2800" b="1" dirty="0" smtClean="0">
                <a:solidFill>
                  <a:srgbClr val="002060"/>
                </a:solidFill>
              </a:rPr>
              <a:t>социумом.</a:t>
            </a:r>
            <a:endParaRPr lang="ru-RU" sz="2800" b="1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</a:rPr>
              <a:t>Исследовательская </a:t>
            </a:r>
            <a:r>
              <a:rPr lang="ru-RU" sz="2800" b="1" dirty="0">
                <a:solidFill>
                  <a:srgbClr val="002060"/>
                </a:solidFill>
              </a:rPr>
              <a:t>функция</a:t>
            </a:r>
            <a:r>
              <a:rPr lang="ru-RU" sz="2800" b="1" dirty="0" smtClean="0">
                <a:solidFill>
                  <a:srgbClr val="002060"/>
                </a:solidFill>
              </a:rPr>
              <a:t>. </a:t>
            </a:r>
            <a:endParaRPr lang="ru-RU" sz="2800" b="1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</a:rPr>
              <a:t>Профессиональное </a:t>
            </a:r>
            <a:r>
              <a:rPr lang="ru-RU" sz="2800" b="1" dirty="0">
                <a:solidFill>
                  <a:srgbClr val="002060"/>
                </a:solidFill>
              </a:rPr>
              <a:t>развитие. </a:t>
            </a:r>
          </a:p>
        </p:txBody>
      </p:sp>
    </p:spTree>
    <p:extLst>
      <p:ext uri="{BB962C8B-B14F-4D97-AF65-F5344CB8AC3E}">
        <p14:creationId xmlns:p14="http://schemas.microsoft.com/office/powerpoint/2010/main" val="17294912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086" y="-1571"/>
            <a:ext cx="9218086" cy="7005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83768" y="836712"/>
            <a:ext cx="604867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err="1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Профессиограмма</a:t>
            </a:r>
            <a:r>
              <a:rPr lang="ru-RU" sz="3600" b="1" dirty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 – </a:t>
            </a:r>
            <a:r>
              <a:rPr lang="ru-RU" sz="2800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это научно обоснованные требования к профессиональным качествам личности педагога, к объему и составу мировоззренческих, общекультурных, психолого-педагогических, специальных знаний, а также перечень педагогических умений и навыков</a:t>
            </a:r>
          </a:p>
        </p:txBody>
      </p:sp>
    </p:spTree>
    <p:extLst>
      <p:ext uri="{BB962C8B-B14F-4D97-AF65-F5344CB8AC3E}">
        <p14:creationId xmlns:p14="http://schemas.microsoft.com/office/powerpoint/2010/main" val="3350280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60648"/>
            <a:ext cx="799288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Познай себя</a:t>
            </a:r>
          </a:p>
          <a:p>
            <a:r>
              <a:rPr lang="ru-RU" sz="2800" b="1" dirty="0">
                <a:solidFill>
                  <a:srgbClr val="002060"/>
                </a:solidFill>
              </a:rPr>
              <a:t>Задание 1. Каждый ли человек может стать воспитателем?</a:t>
            </a:r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110064"/>
              </p:ext>
            </p:extLst>
          </p:nvPr>
        </p:nvGraphicFramePr>
        <p:xfrm>
          <a:off x="1403648" y="1600200"/>
          <a:ext cx="7128792" cy="512344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564023"/>
                <a:gridCol w="3564769"/>
              </a:tblGrid>
              <a:tr h="4345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Кто может стать воспитателем?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Кому не следует выбирать эту профессию?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626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Если вы талантливы в какой-либо сфере искусства (рисуете, поете, танцуете, выразительно читаете), то это поможет создать в группе эмоционально насыщенную атмосферу.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Если вы умеете шить, вязать, лепить, мастерить из бумаги, то и ваши воспитанники приобретут эти навыки.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Если вам интересны люди и они тоже тянутся к вам, то смело становитесь педагогом.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Если, несмотря на долгую и упорную работу над собой, у вас плохая дикция или имеются дефекты речи, то лучше отказаться от профессии воспитателя.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Если, несмотря на все усилия, вы робки и стеснительны, то лучше выбрать профессию, не требующую постоянного общения с людьми.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Если младшие и старшие по возрасту люди вызывают у вас стойкую неприязнь, постоянно раздражают вас, то не стоит становиться педагогом.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Если друзья утверждают, что вам не хватает доброты, вы часто раздражаетесь и бываете нетерпеливы, у вас трудный характер, подумайте, сумеете ли вы избавиться от этих недостатков, прежде чем станете воспитателем</a:t>
                      </a: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?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5124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2809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Задание 2. Качества личности, которые необходимы педагогу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Лист бумаги размером в половину страницы тетради разделите  на четыре части. Получилось четыре прямоугольника. В каждом запишите по одному </a:t>
            </a:r>
            <a:r>
              <a:rPr lang="ru-RU" sz="2000" b="1" dirty="0" smtClean="0">
                <a:solidFill>
                  <a:srgbClr val="002060"/>
                </a:solidFill>
              </a:rPr>
              <a:t>вопросу</a:t>
            </a:r>
            <a:endParaRPr lang="ru-RU" sz="2000" b="1" dirty="0">
              <a:solidFill>
                <a:srgbClr val="00206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444320"/>
              </p:ext>
            </p:extLst>
          </p:nvPr>
        </p:nvGraphicFramePr>
        <p:xfrm>
          <a:off x="1533207" y="2060848"/>
          <a:ext cx="6077585" cy="3539058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038475"/>
                <a:gridCol w="3039110"/>
              </a:tblGrid>
              <a:tr h="14753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Какие черты личности необходимо в себе развить?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Каких качеств личности, по вашему мнению, не хватает окружающим вас людям?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37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Какие черты личности, свойственные педагогу, вам необходимо развивать?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Какие бы качества личности вам хотелось бы обнаружить у будущих воспитанников?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39516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404664"/>
            <a:ext cx="61926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Профессионально </a:t>
            </a:r>
            <a:r>
              <a:rPr lang="ru-RU" sz="3200" b="1" dirty="0">
                <a:solidFill>
                  <a:srgbClr val="C00000"/>
                </a:solidFill>
              </a:rPr>
              <a:t>значимые качества личности педагога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2954" y="1628800"/>
            <a:ext cx="846751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•	</a:t>
            </a:r>
            <a:r>
              <a:rPr lang="ru-RU" b="1" dirty="0"/>
              <a:t>гражданственность</a:t>
            </a:r>
            <a:r>
              <a:rPr lang="ru-RU" dirty="0"/>
              <a:t> (</a:t>
            </a:r>
            <a:r>
              <a:rPr lang="ru-RU" dirty="0">
                <a:solidFill>
                  <a:srgbClr val="002060"/>
                </a:solidFill>
              </a:rPr>
              <a:t>социальная ответственность; готовность личности деятельно, энергично содействовать решению общественных проблем);</a:t>
            </a:r>
          </a:p>
          <a:p>
            <a:r>
              <a:rPr lang="ru-RU" dirty="0">
                <a:solidFill>
                  <a:srgbClr val="002060"/>
                </a:solidFill>
              </a:rPr>
              <a:t>•	</a:t>
            </a:r>
            <a:r>
              <a:rPr lang="ru-RU" b="1" dirty="0">
                <a:solidFill>
                  <a:srgbClr val="002060"/>
                </a:solidFill>
              </a:rPr>
              <a:t>любовь к детям </a:t>
            </a:r>
            <a:r>
              <a:rPr lang="ru-RU" dirty="0">
                <a:solidFill>
                  <a:srgbClr val="002060"/>
                </a:solidFill>
              </a:rPr>
              <a:t>(гуманизм, доброжелательность, чуткость, отзывчивость, внимательность, душевность, вежливость и т.д.);</a:t>
            </a:r>
          </a:p>
          <a:p>
            <a:r>
              <a:rPr lang="ru-RU" dirty="0">
                <a:solidFill>
                  <a:srgbClr val="002060"/>
                </a:solidFill>
              </a:rPr>
              <a:t>•	</a:t>
            </a:r>
            <a:r>
              <a:rPr lang="ru-RU" b="1" dirty="0">
                <a:solidFill>
                  <a:srgbClr val="002060"/>
                </a:solidFill>
              </a:rPr>
              <a:t>оптимизм</a:t>
            </a:r>
            <a:r>
              <a:rPr lang="ru-RU" dirty="0">
                <a:solidFill>
                  <a:srgbClr val="002060"/>
                </a:solidFill>
              </a:rPr>
              <a:t> (вера в силы и возможности позитивного развития ученика);</a:t>
            </a:r>
          </a:p>
          <a:p>
            <a:r>
              <a:rPr lang="ru-RU" dirty="0">
                <a:solidFill>
                  <a:srgbClr val="002060"/>
                </a:solidFill>
              </a:rPr>
              <a:t>•	</a:t>
            </a:r>
            <a:r>
              <a:rPr lang="ru-RU" b="1" dirty="0">
                <a:solidFill>
                  <a:srgbClr val="002060"/>
                </a:solidFill>
              </a:rPr>
              <a:t>справедливость</a:t>
            </a:r>
            <a:r>
              <a:rPr lang="ru-RU" dirty="0">
                <a:solidFill>
                  <a:srgbClr val="002060"/>
                </a:solidFill>
              </a:rPr>
              <a:t> (честность, совестливость, способность действовать беспристрастно);</a:t>
            </a:r>
          </a:p>
          <a:p>
            <a:r>
              <a:rPr lang="ru-RU" dirty="0">
                <a:solidFill>
                  <a:srgbClr val="002060"/>
                </a:solidFill>
              </a:rPr>
              <a:t>•	</a:t>
            </a:r>
            <a:r>
              <a:rPr lang="ru-RU" b="1" dirty="0">
                <a:solidFill>
                  <a:srgbClr val="002060"/>
                </a:solidFill>
              </a:rPr>
              <a:t>общительность</a:t>
            </a:r>
            <a:r>
              <a:rPr lang="ru-RU" dirty="0">
                <a:solidFill>
                  <a:srgbClr val="002060"/>
                </a:solidFill>
              </a:rPr>
              <a:t> (педагогический такт, коммуникабельность);</a:t>
            </a:r>
          </a:p>
          <a:p>
            <a:r>
              <a:rPr lang="ru-RU" dirty="0">
                <a:solidFill>
                  <a:srgbClr val="002060"/>
                </a:solidFill>
              </a:rPr>
              <a:t>•	</a:t>
            </a:r>
            <a:r>
              <a:rPr lang="ru-RU" b="1" dirty="0">
                <a:solidFill>
                  <a:srgbClr val="002060"/>
                </a:solidFill>
              </a:rPr>
              <a:t>требовательность к себе и к детям </a:t>
            </a:r>
            <a:r>
              <a:rPr lang="ru-RU" dirty="0">
                <a:solidFill>
                  <a:srgbClr val="002060"/>
                </a:solidFill>
              </a:rPr>
              <a:t>(ответственность, организованность, самокритичность, добросовестность, правдивость, дисциплинированность, гордость, чувство собственного достоинства, разумность, скромность, инициативность, активность);</a:t>
            </a:r>
          </a:p>
          <a:p>
            <a:r>
              <a:rPr lang="ru-RU" dirty="0">
                <a:solidFill>
                  <a:srgbClr val="002060"/>
                </a:solidFill>
              </a:rPr>
              <a:t>•	</a:t>
            </a:r>
            <a:r>
              <a:rPr lang="ru-RU" b="1" dirty="0">
                <a:solidFill>
                  <a:srgbClr val="002060"/>
                </a:solidFill>
              </a:rPr>
              <a:t>альтруизм – бескорыстие </a:t>
            </a:r>
            <a:r>
              <a:rPr lang="ru-RU" dirty="0">
                <a:solidFill>
                  <a:srgbClr val="002060"/>
                </a:solidFill>
              </a:rPr>
              <a:t>(бескорыстная забота о благе других);</a:t>
            </a:r>
          </a:p>
          <a:p>
            <a:r>
              <a:rPr lang="ru-RU" dirty="0">
                <a:solidFill>
                  <a:srgbClr val="002060"/>
                </a:solidFill>
              </a:rPr>
              <a:t>•	</a:t>
            </a:r>
            <a:r>
              <a:rPr lang="ru-RU" b="1" dirty="0">
                <a:solidFill>
                  <a:srgbClr val="002060"/>
                </a:solidFill>
              </a:rPr>
              <a:t>волевые качества </a:t>
            </a:r>
            <a:r>
              <a:rPr lang="ru-RU" dirty="0">
                <a:solidFill>
                  <a:srgbClr val="002060"/>
                </a:solidFill>
              </a:rPr>
              <a:t>(</a:t>
            </a:r>
            <a:r>
              <a:rPr lang="ru-RU" dirty="0" smtClean="0">
                <a:solidFill>
                  <a:srgbClr val="002060"/>
                </a:solidFill>
              </a:rPr>
              <a:t>целеустремленность, выдержка</a:t>
            </a:r>
            <a:r>
              <a:rPr lang="ru-RU" dirty="0">
                <a:solidFill>
                  <a:srgbClr val="002060"/>
                </a:solidFill>
              </a:rPr>
              <a:t>, самообладание, уравновешенность, настойчивость, энергичность, решительность, терпеливость, смелость</a:t>
            </a:r>
            <a:r>
              <a:rPr lang="ru-RU" dirty="0" smtClean="0">
                <a:solidFill>
                  <a:srgbClr val="002060"/>
                </a:solidFill>
              </a:rPr>
              <a:t>);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644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5846"/>
            <a:ext cx="81369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*               </a:t>
            </a:r>
            <a:r>
              <a:rPr lang="ru-RU" b="1" dirty="0" smtClean="0">
                <a:solidFill>
                  <a:srgbClr val="002060"/>
                </a:solidFill>
              </a:rPr>
              <a:t>толерантность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– терпимость, снисходительность к людям;</a:t>
            </a:r>
          </a:p>
          <a:p>
            <a:r>
              <a:rPr lang="ru-RU" dirty="0">
                <a:solidFill>
                  <a:srgbClr val="002060"/>
                </a:solidFill>
              </a:rPr>
              <a:t>•	</a:t>
            </a:r>
            <a:r>
              <a:rPr lang="ru-RU" b="1" dirty="0">
                <a:solidFill>
                  <a:srgbClr val="002060"/>
                </a:solidFill>
              </a:rPr>
              <a:t>педагогическая наблюдательность </a:t>
            </a:r>
            <a:r>
              <a:rPr lang="ru-RU" dirty="0">
                <a:solidFill>
                  <a:srgbClr val="002060"/>
                </a:solidFill>
              </a:rPr>
              <a:t>(проницательность, педагогическая зоркость);</a:t>
            </a:r>
          </a:p>
          <a:p>
            <a:r>
              <a:rPr lang="ru-RU" dirty="0">
                <a:solidFill>
                  <a:srgbClr val="002060"/>
                </a:solidFill>
              </a:rPr>
              <a:t>•	</a:t>
            </a:r>
            <a:r>
              <a:rPr lang="ru-RU" b="1" dirty="0" err="1">
                <a:solidFill>
                  <a:srgbClr val="002060"/>
                </a:solidFill>
              </a:rPr>
              <a:t>эмпатия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(утаение понимать внутреннее, психическое (эмоциональное) состояние ученика и сопереживать с ним это состояние не только на словах, но и на деле; эмоциональная отзывчивость</a:t>
            </a:r>
            <a:r>
              <a:rPr lang="ru-RU" dirty="0" smtClean="0">
                <a:solidFill>
                  <a:srgbClr val="002060"/>
                </a:solidFill>
              </a:rPr>
              <a:t>);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•	</a:t>
            </a:r>
            <a:r>
              <a:rPr lang="ru-RU" b="1" dirty="0">
                <a:solidFill>
                  <a:srgbClr val="002060"/>
                </a:solidFill>
              </a:rPr>
              <a:t>интеллигентность</a:t>
            </a:r>
            <a:r>
              <a:rPr lang="ru-RU" dirty="0">
                <a:solidFill>
                  <a:srgbClr val="002060"/>
                </a:solidFill>
              </a:rPr>
              <a:t> (обаяние, духовность);</a:t>
            </a:r>
          </a:p>
          <a:p>
            <a:r>
              <a:rPr lang="ru-RU" dirty="0">
                <a:solidFill>
                  <a:srgbClr val="002060"/>
                </a:solidFill>
              </a:rPr>
              <a:t>•	</a:t>
            </a:r>
            <a:r>
              <a:rPr lang="ru-RU" b="1" dirty="0">
                <a:solidFill>
                  <a:srgbClr val="002060"/>
                </a:solidFill>
              </a:rPr>
              <a:t>современность</a:t>
            </a:r>
            <a:r>
              <a:rPr lang="ru-RU" dirty="0">
                <a:solidFill>
                  <a:srgbClr val="002060"/>
                </a:solidFill>
              </a:rPr>
              <a:t> (наличие у учителя ощущения своей принадлежности к одной эпохе с учениками);</a:t>
            </a:r>
          </a:p>
          <a:p>
            <a:r>
              <a:rPr lang="ru-RU" dirty="0">
                <a:solidFill>
                  <a:srgbClr val="002060"/>
                </a:solidFill>
              </a:rPr>
              <a:t>•	</a:t>
            </a:r>
            <a:r>
              <a:rPr lang="ru-RU" b="1" dirty="0" err="1">
                <a:solidFill>
                  <a:srgbClr val="002060"/>
                </a:solidFill>
              </a:rPr>
              <a:t>доминантность</a:t>
            </a:r>
            <a:r>
              <a:rPr lang="ru-RU" dirty="0">
                <a:solidFill>
                  <a:srgbClr val="002060"/>
                </a:solidFill>
              </a:rPr>
              <a:t> (деловитость, склонность вести за собой, принятие ответственности за других, умение руководить);</a:t>
            </a:r>
          </a:p>
          <a:p>
            <a:r>
              <a:rPr lang="ru-RU" dirty="0">
                <a:solidFill>
                  <a:srgbClr val="002060"/>
                </a:solidFill>
              </a:rPr>
              <a:t>•	</a:t>
            </a:r>
            <a:r>
              <a:rPr lang="ru-RU" b="1" dirty="0">
                <a:solidFill>
                  <a:srgbClr val="002060"/>
                </a:solidFill>
              </a:rPr>
              <a:t>креативность</a:t>
            </a:r>
            <a:r>
              <a:rPr lang="ru-RU" dirty="0">
                <a:solidFill>
                  <a:srgbClr val="002060"/>
                </a:solidFill>
              </a:rPr>
              <a:t> (творчество).</a:t>
            </a:r>
          </a:p>
        </p:txBody>
      </p:sp>
    </p:spTree>
    <p:extLst>
      <p:ext uri="{BB962C8B-B14F-4D97-AF65-F5344CB8AC3E}">
        <p14:creationId xmlns:p14="http://schemas.microsoft.com/office/powerpoint/2010/main" val="1281390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6521710"/>
              </p:ext>
            </p:extLst>
          </p:nvPr>
        </p:nvGraphicFramePr>
        <p:xfrm>
          <a:off x="1536700" y="1774825"/>
          <a:ext cx="6069013" cy="3306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Документ" r:id="rId3" imgW="6069141" imgH="3306465" progId="Word.Document.12">
                  <p:embed/>
                </p:oleObj>
              </mc:Choice>
              <mc:Fallback>
                <p:oleObj name="Документ" r:id="rId3" imgW="6069141" imgH="330646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36700" y="1774825"/>
                        <a:ext cx="6069013" cy="33067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77704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859066"/>
            <a:ext cx="806489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600" b="1" dirty="0">
                <a:solidFill>
                  <a:srgbClr val="C00000"/>
                </a:solidFill>
              </a:rPr>
              <a:t>медицинские противопоказания: </a:t>
            </a:r>
            <a:endParaRPr lang="ru-RU" sz="3600" b="1" dirty="0" smtClean="0">
              <a:solidFill>
                <a:srgbClr val="C00000"/>
              </a:solidFill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2060"/>
                </a:solidFill>
              </a:rPr>
              <a:t>заболевания </a:t>
            </a:r>
            <a:r>
              <a:rPr lang="ru-RU" sz="2800" b="1" dirty="0">
                <a:solidFill>
                  <a:srgbClr val="002060"/>
                </a:solidFill>
              </a:rPr>
              <a:t>органов пищеварения (язвенная болезнь и др.); </a:t>
            </a:r>
            <a:endParaRPr lang="ru-RU" sz="2800" b="1" dirty="0" smtClean="0">
              <a:solidFill>
                <a:srgbClr val="002060"/>
              </a:solidFill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2060"/>
                </a:solidFill>
              </a:rPr>
              <a:t>нервно-психические </a:t>
            </a:r>
            <a:r>
              <a:rPr lang="ru-RU" sz="2800" b="1" dirty="0">
                <a:solidFill>
                  <a:srgbClr val="002060"/>
                </a:solidFill>
              </a:rPr>
              <a:t>заболевания (неврозы и др.); </a:t>
            </a:r>
            <a:endParaRPr lang="ru-RU" sz="2800" b="1" dirty="0" smtClean="0">
              <a:solidFill>
                <a:srgbClr val="002060"/>
              </a:solidFill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2060"/>
                </a:solidFill>
              </a:rPr>
              <a:t>значительное </a:t>
            </a:r>
            <a:r>
              <a:rPr lang="ru-RU" sz="2800" b="1" dirty="0">
                <a:solidFill>
                  <a:srgbClr val="002060"/>
                </a:solidFill>
              </a:rPr>
              <a:t>снижение остроты слуха; </a:t>
            </a:r>
            <a:endParaRPr lang="ru-RU" sz="2800" b="1" dirty="0" smtClean="0">
              <a:solidFill>
                <a:srgbClr val="002060"/>
              </a:solidFill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2060"/>
                </a:solidFill>
              </a:rPr>
              <a:t>ярко </a:t>
            </a:r>
            <a:r>
              <a:rPr lang="ru-RU" sz="2800" b="1" dirty="0">
                <a:solidFill>
                  <a:srgbClr val="002060"/>
                </a:solidFill>
              </a:rPr>
              <a:t>выраженные дефекты речи.</a:t>
            </a:r>
          </a:p>
        </p:txBody>
      </p:sp>
    </p:spTree>
    <p:extLst>
      <p:ext uri="{BB962C8B-B14F-4D97-AF65-F5344CB8AC3E}">
        <p14:creationId xmlns:p14="http://schemas.microsoft.com/office/powerpoint/2010/main" val="36906091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332656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«Профессиональные </a:t>
            </a:r>
            <a:r>
              <a:rPr lang="ru-RU" sz="3200" b="1" dirty="0">
                <a:solidFill>
                  <a:srgbClr val="C00000"/>
                </a:solidFill>
              </a:rPr>
              <a:t>противопоказания для работы педагогом».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74416"/>
            <a:ext cx="7230114" cy="4971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18920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260648"/>
            <a:ext cx="71879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err="1" smtClean="0">
                <a:solidFill>
                  <a:srgbClr val="C00000"/>
                </a:solidFill>
              </a:rPr>
              <a:t>Профессиограмма</a:t>
            </a:r>
            <a:r>
              <a:rPr lang="ru-RU" sz="4000" b="1" dirty="0" smtClean="0">
                <a:solidFill>
                  <a:srgbClr val="C00000"/>
                </a:solidFill>
              </a:rPr>
              <a:t> воспитателя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1124744"/>
            <a:ext cx="54726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1. Образование</a:t>
            </a:r>
            <a:r>
              <a:rPr lang="ru-RU" sz="2400" b="1" dirty="0">
                <a:solidFill>
                  <a:srgbClr val="002060"/>
                </a:solidFill>
              </a:rPr>
              <a:t>: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    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2. Функциональные обязанности:</a:t>
            </a:r>
          </a:p>
          <a:p>
            <a:endParaRPr lang="ru-RU" sz="2400" b="1" dirty="0">
              <a:solidFill>
                <a:srgbClr val="002060"/>
              </a:solidFill>
            </a:endParaRPr>
          </a:p>
          <a:p>
            <a:r>
              <a:rPr lang="ru-RU" sz="2400" b="1" dirty="0" smtClean="0">
                <a:solidFill>
                  <a:srgbClr val="002060"/>
                </a:solidFill>
              </a:rPr>
              <a:t>3.Навыки </a:t>
            </a:r>
            <a:r>
              <a:rPr lang="ru-RU" sz="2400" b="1" dirty="0">
                <a:solidFill>
                  <a:srgbClr val="002060"/>
                </a:solidFill>
              </a:rPr>
              <a:t>и умения </a:t>
            </a:r>
            <a:r>
              <a:rPr lang="ru-RU" sz="2400" b="1" dirty="0" smtClean="0">
                <a:solidFill>
                  <a:srgbClr val="002060"/>
                </a:solidFill>
              </a:rPr>
              <a:t>:</a:t>
            </a:r>
            <a:endParaRPr lang="ru-RU" sz="2400" b="1" dirty="0">
              <a:solidFill>
                <a:srgbClr val="002060"/>
              </a:solidFill>
            </a:endParaRPr>
          </a:p>
          <a:p>
            <a:r>
              <a:rPr lang="ru-RU" sz="2400" b="1" dirty="0">
                <a:solidFill>
                  <a:srgbClr val="002060"/>
                </a:solidFill>
              </a:rPr>
              <a:t>       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4.Профессиональные </a:t>
            </a:r>
            <a:r>
              <a:rPr lang="ru-RU" sz="2400" b="1" dirty="0">
                <a:solidFill>
                  <a:srgbClr val="002060"/>
                </a:solidFill>
              </a:rPr>
              <a:t>умения:</a:t>
            </a:r>
          </a:p>
          <a:p>
            <a:endParaRPr lang="ru-RU" sz="2400" b="1" dirty="0">
              <a:solidFill>
                <a:srgbClr val="002060"/>
              </a:solidFill>
            </a:endParaRPr>
          </a:p>
          <a:p>
            <a:r>
              <a:rPr lang="ru-RU" sz="2400" b="1" dirty="0">
                <a:solidFill>
                  <a:srgbClr val="002060"/>
                </a:solidFill>
              </a:rPr>
              <a:t>5. Личностные особенности  педагога:</a:t>
            </a:r>
          </a:p>
          <a:p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867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59" y="1484784"/>
            <a:ext cx="828092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600" b="1" dirty="0">
                <a:solidFill>
                  <a:srgbClr val="C00000"/>
                </a:solidFill>
              </a:rPr>
              <a:t>Быть воспитателем – это </a:t>
            </a:r>
            <a:r>
              <a:rPr lang="ru-RU" sz="3600" b="1" dirty="0" smtClean="0">
                <a:solidFill>
                  <a:srgbClr val="C00000"/>
                </a:solidFill>
              </a:rPr>
              <a:t>призвание!</a:t>
            </a:r>
          </a:p>
          <a:p>
            <a:pPr>
              <a:lnSpc>
                <a:spcPct val="150000"/>
              </a:lnSpc>
            </a:pPr>
            <a:r>
              <a:rPr lang="ru-RU" sz="3600" b="1" dirty="0">
                <a:solidFill>
                  <a:srgbClr val="C00000"/>
                </a:solidFill>
              </a:rPr>
              <a:t>Быть воспитателем – это </a:t>
            </a:r>
            <a:r>
              <a:rPr lang="ru-RU" sz="3600" b="1" dirty="0" smtClean="0">
                <a:solidFill>
                  <a:srgbClr val="C00000"/>
                </a:solidFill>
              </a:rPr>
              <a:t>ответственность!</a:t>
            </a:r>
          </a:p>
          <a:p>
            <a:pPr>
              <a:lnSpc>
                <a:spcPct val="150000"/>
              </a:lnSpc>
            </a:pPr>
            <a:r>
              <a:rPr lang="ru-RU" sz="3600" b="1" dirty="0">
                <a:solidFill>
                  <a:srgbClr val="C00000"/>
                </a:solidFill>
              </a:rPr>
              <a:t>Быть воспитателем – это </a:t>
            </a:r>
            <a:r>
              <a:rPr lang="ru-RU" sz="3600" b="1" dirty="0" smtClean="0">
                <a:solidFill>
                  <a:srgbClr val="C00000"/>
                </a:solidFill>
              </a:rPr>
              <a:t>радость!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7864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842493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i="1" dirty="0">
                <a:solidFill>
                  <a:srgbClr val="002060"/>
                </a:solidFill>
              </a:rPr>
              <a:t>Профессия воспитатель – это…</a:t>
            </a:r>
          </a:p>
          <a:p>
            <a:pPr>
              <a:lnSpc>
                <a:spcPct val="150000"/>
              </a:lnSpc>
            </a:pPr>
            <a:r>
              <a:rPr lang="ru-RU" sz="2800" i="1" dirty="0">
                <a:solidFill>
                  <a:srgbClr val="002060"/>
                </a:solidFill>
              </a:rPr>
              <a:t>Плюсы  профессии воспитатель…</a:t>
            </a:r>
          </a:p>
          <a:p>
            <a:pPr>
              <a:lnSpc>
                <a:spcPct val="150000"/>
              </a:lnSpc>
            </a:pPr>
            <a:r>
              <a:rPr lang="ru-RU" sz="2800" i="1" dirty="0">
                <a:solidFill>
                  <a:srgbClr val="002060"/>
                </a:solidFill>
              </a:rPr>
              <a:t>Цели работы воспитателя…</a:t>
            </a:r>
          </a:p>
          <a:p>
            <a:pPr>
              <a:lnSpc>
                <a:spcPct val="150000"/>
              </a:lnSpc>
            </a:pPr>
            <a:r>
              <a:rPr lang="ru-RU" sz="2800" i="1" dirty="0">
                <a:solidFill>
                  <a:srgbClr val="002060"/>
                </a:solidFill>
              </a:rPr>
              <a:t>Воспитатель должен быть…</a:t>
            </a:r>
          </a:p>
          <a:p>
            <a:pPr>
              <a:lnSpc>
                <a:spcPct val="150000"/>
              </a:lnSpc>
            </a:pPr>
            <a:r>
              <a:rPr lang="ru-RU" sz="2800" i="1" dirty="0">
                <a:solidFill>
                  <a:srgbClr val="002060"/>
                </a:solidFill>
              </a:rPr>
              <a:t>Воспитателем не может быть человек…</a:t>
            </a:r>
          </a:p>
          <a:p>
            <a:pPr>
              <a:lnSpc>
                <a:spcPct val="150000"/>
              </a:lnSpc>
            </a:pPr>
            <a:r>
              <a:rPr lang="ru-RU" sz="2800" i="1" dirty="0">
                <a:solidFill>
                  <a:srgbClr val="002060"/>
                </a:solidFill>
              </a:rPr>
              <a:t>Я смогу (не смогу) стать воспитателем, потому </a:t>
            </a:r>
            <a:r>
              <a:rPr lang="ru-RU" sz="2800" i="1" dirty="0" smtClean="0">
                <a:solidFill>
                  <a:srgbClr val="002060"/>
                </a:solidFill>
              </a:rPr>
              <a:t>что……</a:t>
            </a:r>
            <a:endParaRPr lang="ru-RU" sz="28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59661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547</Words>
  <Application>Microsoft Office PowerPoint</Application>
  <PresentationFormat>Экран (4:3)</PresentationFormat>
  <Paragraphs>74</Paragraphs>
  <Slides>16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Тема Office</vt:lpstr>
      <vt:lpstr>Документ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HOME</cp:lastModifiedBy>
  <cp:revision>46</cp:revision>
  <dcterms:created xsi:type="dcterms:W3CDTF">2023-10-02T12:16:56Z</dcterms:created>
  <dcterms:modified xsi:type="dcterms:W3CDTF">2023-10-04T13:29:48Z</dcterms:modified>
</cp:coreProperties>
</file>