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webextensions/webextension1.xml" ContentType="application/vnd.ms-office.webextension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webextensions/taskpanes.xml" ContentType="application/vnd.ms-office.webextensiontaskpan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11/relationships/webextensiontaskpanes" Target="ppt/webextensions/taskpanes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handoutMasterIdLst>
    <p:handoutMasterId r:id="rId25"/>
  </p:handoutMasterIdLst>
  <p:sldIdLst>
    <p:sldId id="289" r:id="rId5"/>
    <p:sldId id="290" r:id="rId6"/>
    <p:sldId id="302" r:id="rId7"/>
    <p:sldId id="301" r:id="rId8"/>
    <p:sldId id="293" r:id="rId9"/>
    <p:sldId id="294" r:id="rId10"/>
    <p:sldId id="297" r:id="rId11"/>
    <p:sldId id="299" r:id="rId12"/>
    <p:sldId id="303" r:id="rId13"/>
    <p:sldId id="304" r:id="rId14"/>
    <p:sldId id="305" r:id="rId15"/>
    <p:sldId id="312" r:id="rId16"/>
    <p:sldId id="313" r:id="rId17"/>
    <p:sldId id="314" r:id="rId18"/>
    <p:sldId id="310" r:id="rId19"/>
    <p:sldId id="311" r:id="rId20"/>
    <p:sldId id="308" r:id="rId21"/>
    <p:sldId id="307" r:id="rId22"/>
    <p:sldId id="306" r:id="rId23"/>
    <p:sldId id="30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82" autoAdjust="0"/>
    <p:restoredTop sz="93762" autoAdjust="0"/>
  </p:normalViewPr>
  <p:slideViewPr>
    <p:cSldViewPr snapToGrid="0" showGuides="1">
      <p:cViewPr>
        <p:scale>
          <a:sx n="80" d="100"/>
          <a:sy n="80" d="100"/>
        </p:scale>
        <p:origin x="-612" y="-78"/>
      </p:cViewPr>
      <p:guideLst>
        <p:guide orient="horz" pos="1344"/>
        <p:guide orient="horz" pos="3744"/>
        <p:guide pos="576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rPr/>
              <a:pPr/>
              <a:t>8/16/2020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rPr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=""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2520" y="823791"/>
            <a:ext cx="10711542" cy="2228168"/>
          </a:xfrm>
        </p:spPr>
        <p:txBody>
          <a:bodyPr>
            <a:normAutofit fontScale="55000" lnSpcReduction="20000"/>
          </a:bodyPr>
          <a:lstStyle/>
          <a:p>
            <a:endParaRPr lang="ru-RU" b="1" dirty="0" smtClean="0">
              <a:solidFill>
                <a:srgbClr val="7030A0"/>
              </a:solidFill>
            </a:endParaRP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Информационно-творческий проект </a:t>
            </a: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«Что может герб наш рассказать»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8B348B4-1179-40C0-B903-717D79F0A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16716" y="5968538"/>
            <a:ext cx="3775284" cy="64008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Подготовила </a:t>
            </a:r>
          </a:p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воспитатель Волкова Е.Г.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6" name="Picture 2" descr="C:\Users\Sadik\Downloads\1647645437_1-amiel-club-p-krasivie-kartinki-pro-semyu-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468585" y="2870530"/>
            <a:ext cx="5259779" cy="35065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3755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90650" y="987160"/>
            <a:ext cx="7410202" cy="4206240"/>
          </a:xfrm>
        </p:spPr>
        <p:txBody>
          <a:bodyPr>
            <a:normAutofit lnSpcReduction="10000"/>
          </a:bodyPr>
          <a:lstStyle/>
          <a:p>
            <a:r>
              <a:rPr lang="ru-RU" sz="2800" b="1" u="sng" dirty="0" smtClean="0"/>
              <a:t>Вид проекта:</a:t>
            </a:r>
            <a:r>
              <a:rPr lang="ru-RU" sz="2800" dirty="0" smtClean="0"/>
              <a:t> творческий, краткосрочный, информационный, социально-просветительский.</a:t>
            </a:r>
          </a:p>
          <a:p>
            <a:endParaRPr lang="ru-RU" sz="2800" dirty="0" smtClean="0"/>
          </a:p>
          <a:p>
            <a:r>
              <a:rPr lang="ru-RU" sz="2800" b="1" u="sng" dirty="0" smtClean="0"/>
              <a:t>Возраст и состав участников:</a:t>
            </a:r>
            <a:r>
              <a:rPr lang="ru-RU" sz="2800" dirty="0" smtClean="0"/>
              <a:t>  педагоги, воспитанники средней группы, семьи воспитанников.</a:t>
            </a:r>
          </a:p>
          <a:p>
            <a:endParaRPr lang="ru-RU" sz="2800" dirty="0" smtClean="0"/>
          </a:p>
          <a:p>
            <a:r>
              <a:rPr lang="ru-RU" sz="2800" b="1" u="sng" dirty="0" smtClean="0"/>
              <a:t>Время, планируемое на реализацию проекта:</a:t>
            </a:r>
            <a:r>
              <a:rPr lang="ru-RU" sz="2800" dirty="0" smtClean="0"/>
              <a:t> 1 неделя. </a:t>
            </a:r>
          </a:p>
          <a:p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="" xmlns:a16="http://schemas.microsoft.com/office/drawing/2014/main" id="{155DC304-4CC2-4AA6-99F0-241F19673C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11" descr="Illustration of a pencil character ">
            <a:extLst>
              <a:ext uri="{FF2B5EF4-FFF2-40B4-BE49-F238E27FC236}">
                <a16:creationId xmlns=""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77964">
            <a:off x="9158717" y="784603"/>
            <a:ext cx="2531245" cy="43180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195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=""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Цель проекта: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Freeform: Shape 14">
            <a:extLst>
              <a:ext uri="{FF2B5EF4-FFF2-40B4-BE49-F238E27FC236}">
                <a16:creationId xmlns="" xmlns:a16="http://schemas.microsoft.com/office/drawing/2014/main" id="{868E2822-F0BF-D949-B8E2-C5C9D59940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 descr="Illustration of a purple book character">
            <a:extLst>
              <a:ext uri="{FF2B5EF4-FFF2-40B4-BE49-F238E27FC236}">
                <a16:creationId xmlns="" xmlns:a16="http://schemas.microsoft.com/office/drawing/2014/main" id="{66D65075-912A-0B45-A895-6C8FA62F34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88912" y="2074690"/>
            <a:ext cx="2240025" cy="2708619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89120" y="1935634"/>
            <a:ext cx="6858000" cy="4233672"/>
          </a:xfrm>
        </p:spPr>
        <p:txBody>
          <a:bodyPr/>
          <a:lstStyle/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внедрение метода детских проектов с целью вовлечения родителей в педагогический процесс; </a:t>
            </a:r>
          </a:p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стимулирование интереса родителей к взаимодействию с педагогами в вопросах патриотического воспитания детей дошкольного возраста; </a:t>
            </a:r>
          </a:p>
          <a:p>
            <a:pPr marL="342900" indent="-342900">
              <a:lnSpc>
                <a:spcPts val="28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воспитание в детях семейного патриотизма.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473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=""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проекта: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30035" y="2517569"/>
            <a:ext cx="9512135" cy="4049486"/>
          </a:xfrm>
        </p:spPr>
        <p:txBody>
          <a:bodyPr>
            <a:normAutofit fontScale="92500"/>
          </a:bodyPr>
          <a:lstStyle/>
          <a:p>
            <a:pPr lvl="0"/>
            <a:r>
              <a:rPr lang="ru-RU" sz="2000" dirty="0" smtClean="0"/>
              <a:t>1. Познакомить детей с изображением и значением гербов, изучить герб России.</a:t>
            </a:r>
          </a:p>
          <a:p>
            <a:r>
              <a:rPr lang="ru-RU" sz="2000" dirty="0" smtClean="0"/>
              <a:t>2. Формировать у детей представление о себе, своей семье, ее истории и традициях.</a:t>
            </a:r>
          </a:p>
          <a:p>
            <a:r>
              <a:rPr lang="ru-RU" sz="2000" dirty="0" smtClean="0"/>
              <a:t>2. Закреплять у детей понимание символического смысла изображений на гербах.</a:t>
            </a:r>
          </a:p>
          <a:p>
            <a:r>
              <a:rPr lang="ru-RU" sz="2000" dirty="0" smtClean="0"/>
              <a:t>3. Учить детей использовать при составлении рассказа о гербе своей семьи лексику, связанную с символикой.</a:t>
            </a:r>
          </a:p>
          <a:p>
            <a:r>
              <a:rPr lang="ru-RU" sz="2000" dirty="0" smtClean="0"/>
              <a:t>4. Развивать у детей творческие навыки ручного труда и изобразительной деятельности.</a:t>
            </a:r>
          </a:p>
          <a:p>
            <a:r>
              <a:rPr lang="ru-RU" sz="2000" dirty="0" smtClean="0"/>
              <a:t>5. Формировать у детей духовно-нравственное отношение и чувство сопричастности к своей семье.</a:t>
            </a:r>
          </a:p>
          <a:p>
            <a:r>
              <a:rPr lang="ru-RU" sz="2000" dirty="0" smtClean="0"/>
              <a:t>6. Вовлечь родителей в работу над проектом, показать, насколько интересным и радостным может быть совместное с ребенком творчество в домашних условиях.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2493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148" y="605643"/>
            <a:ext cx="6400800" cy="685800"/>
          </a:xfrm>
        </p:spPr>
        <p:txBody>
          <a:bodyPr/>
          <a:lstStyle/>
          <a:p>
            <a:pPr algn="ctr"/>
            <a:r>
              <a:rPr lang="ru-RU" dirty="0" smtClean="0"/>
              <a:t>Актуальность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1881" y="1555668"/>
            <a:ext cx="7172696" cy="5302332"/>
          </a:xfrm>
        </p:spPr>
        <p:txBody>
          <a:bodyPr>
            <a:normAutofit/>
          </a:bodyPr>
          <a:lstStyle/>
          <a:p>
            <a:pPr marL="285750" indent="-285750">
              <a:lnSpc>
                <a:spcPts val="2800"/>
              </a:lnSpc>
            </a:pPr>
            <a:r>
              <a:rPr lang="ru-RU" dirty="0" smtClean="0"/>
              <a:t>       Семья - это первый социальный институт, с которым ребенок встречается в жизни, это мир, в котором закладываются основы морали, отношения к людям. От того, каков психологический климат в семье, какие сложились отношения, традиции, обычаи, во многом зависит личность ребёнка в будущем. </a:t>
            </a:r>
          </a:p>
          <a:p>
            <a:pPr marL="285750" indent="-285750">
              <a:lnSpc>
                <a:spcPts val="2800"/>
              </a:lnSpc>
            </a:pPr>
            <a:r>
              <a:rPr lang="ru-RU" dirty="0" smtClean="0"/>
              <a:t>         Поэтому, мы, взрослые, должны помочь детям понять значимость семьи, воспитывать у детей любовь и уважение к членам семьи, прививать чувство привязанности к семье и дому. Совместная исследовательская деятельность дошкольников, родителей и педагогов по созданию герба своей семьи способствует формированию знаний детей о своей семье, толерантности, культурно-ценностных ориентаций, духовно – нравственному развитию.</a:t>
            </a:r>
          </a:p>
          <a:p>
            <a:pPr marL="285750" indent="-285750">
              <a:lnSpc>
                <a:spcPts val="2800"/>
              </a:lnSpc>
            </a:pPr>
            <a:endParaRPr lang="en-US" b="1" dirty="0"/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B4E64823-B1F6-4468-BC94-C8D367BF35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837692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0" name="Picture 2" descr="C:\Users\Sadik\Downloads\1647645460_2-amiel-club-p-krasivie-kartinki-pro-semyu-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252362" y="1710048"/>
            <a:ext cx="4826563" cy="3491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0224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3FB7C4AF-BB0C-400D-A8AA-F137B0266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7867" y="507266"/>
            <a:ext cx="6857999" cy="653547"/>
          </a:xfrm>
        </p:spPr>
        <p:txBody>
          <a:bodyPr/>
          <a:lstStyle/>
          <a:p>
            <a:r>
              <a:rPr lang="ru-RU" dirty="0" smtClean="0"/>
              <a:t>Планируемые результаты</a:t>
            </a: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AA4F2D27-80D1-43A4-B893-7086233F71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646716" y="1714500"/>
            <a:ext cx="3429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ruler character ">
            <a:extLst>
              <a:ext uri="{FF2B5EF4-FFF2-40B4-BE49-F238E27FC236}">
                <a16:creationId xmlns="" xmlns:a16="http://schemas.microsoft.com/office/drawing/2014/main" id="{4B6C31E8-1BAB-42D1-B428-60F38E95BF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0423556" flipH="1">
            <a:off x="900791" y="3052708"/>
            <a:ext cx="3041146" cy="96426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562FEA6-8248-4738-93E1-2DBD6D4DB6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63241" y="1484416"/>
            <a:ext cx="7576458" cy="5373584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 </a:t>
            </a:r>
            <a:r>
              <a:rPr lang="ru-RU" sz="2400" dirty="0" smtClean="0"/>
              <a:t> Дети узнают больше о своей семье: о членах семьи, о профессиях родителях, традициях, о жизни бабушек и дедушек.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  Научатся разбираться в родственных отношениях.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  Расширится кругозор, обогатится словарный запас детей.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  Произойдет привлечение родителей  к процессу совместной деятельности с детьми и, как следствие, сближение между ними и педагогами группы;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  Совместная деятельность будет способствовать укреплению детско-родительских отношений.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  Повышение интереса родителей к совместной деятельности детей и педагогов.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586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="" xmlns:a16="http://schemas.microsoft.com/office/drawing/2014/main" id="{1B916BCB-384D-4A08-BEE7-8E8B4C216B7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8763000" y="1334490"/>
            <a:ext cx="3429000" cy="3429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phic 9" descr="Illustration of a green pencil sharpener character ">
            <a:extLst>
              <a:ext uri="{FF2B5EF4-FFF2-40B4-BE49-F238E27FC236}">
                <a16:creationId xmlns="" xmlns:a16="http://schemas.microsoft.com/office/drawing/2014/main" id="{A5A4FC33-D142-4E28-8346-35D781135E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9750496" y="1736937"/>
            <a:ext cx="1572593" cy="224409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6CC9A77-60CE-4D42-8E97-990157A99D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04007" y="640622"/>
            <a:ext cx="8412481" cy="5617674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этап (подготовительный)</a:t>
            </a: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Задачи:</a:t>
            </a:r>
          </a:p>
          <a:p>
            <a:pPr lvl="0">
              <a:buFont typeface="Arial" pitchFamily="34" charset="0"/>
              <a:buChar char="•"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пробудить интерес родителей к взаимодействию с педагогами в вопросах патриотического воспитания детей дошкольного возраста;</a:t>
            </a:r>
          </a:p>
          <a:p>
            <a:pPr lvl="0">
              <a:buFont typeface="Arial" pitchFamily="34" charset="0"/>
              <a:buChar char="•"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способствовать сплочению семьи ребенка посредством развития интереса к общему делу.</a:t>
            </a:r>
          </a:p>
          <a:p>
            <a:pPr lvl="0">
              <a:buFont typeface="Arial" pitchFamily="34" charset="0"/>
              <a:buChar char="•"/>
            </a:pPr>
            <a:endParaRPr lang="ru-RU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II этап (практический) </a:t>
            </a: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Задачи:</a:t>
            </a:r>
          </a:p>
          <a:p>
            <a:pPr lvl="0">
              <a:buFont typeface="Arial" pitchFamily="34" charset="0"/>
              <a:buChar char="•"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знакомить  детей с видами и значениями гербов своей страны и города;</a:t>
            </a:r>
          </a:p>
          <a:p>
            <a:pPr lvl="0">
              <a:buFont typeface="Arial" pitchFamily="34" charset="0"/>
              <a:buChar char="•"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формировать у детей элементарные представления о гербе, как эмблеме духовной общности семьи;</a:t>
            </a:r>
          </a:p>
          <a:p>
            <a:pPr lvl="0">
              <a:buFont typeface="Arial" pitchFamily="34" charset="0"/>
              <a:buChar char="•"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формировать у детей </a:t>
            </a:r>
            <a:r>
              <a:rPr lang="ru-RU" sz="2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гендерную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семейную, гражданскую принадлежность.</a:t>
            </a:r>
          </a:p>
          <a:p>
            <a:pPr lvl="0">
              <a:buFont typeface="Arial" pitchFamily="34" charset="0"/>
              <a:buChar char="•"/>
            </a:pPr>
            <a:endParaRPr lang="ru-RU" sz="2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0051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2E089901-0028-451D-BEFF-E66F1CA09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Содержание работы: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3379B97-A3DA-7541-9D49-39EC686F9E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sz="2800" dirty="0" smtClean="0"/>
              <a:t>     Опрос детей: «Что я знаю о семье?»</a:t>
            </a:r>
          </a:p>
          <a:p>
            <a:r>
              <a:rPr lang="ru-RU" sz="2800" dirty="0" smtClean="0"/>
              <a:t>       Обсуждение с родителями проекта, выяснение возможностей, средств, необходимых для реализации проекта, определение содержания деятельности всех участников проекта.</a:t>
            </a:r>
          </a:p>
          <a:p>
            <a:pPr marL="285750" indent="-285750">
              <a:lnSpc>
                <a:spcPts val="2800"/>
              </a:lnSpc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6933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C4917F77-243B-4BBF-93F5-981B78189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8826" y="151006"/>
            <a:ext cx="9240190" cy="727768"/>
          </a:xfrm>
        </p:spPr>
        <p:txBody>
          <a:bodyPr>
            <a:normAutofit fontScale="90000"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ru-RU" sz="4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Содержание </a:t>
            </a:r>
            <a:r>
              <a:rPr lang="ru-RU" sz="4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деятельности педагога с детьми:</a:t>
            </a:r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Freeform: Shape 14">
            <a:extLst>
              <a:ext uri="{FF2B5EF4-FFF2-40B4-BE49-F238E27FC236}">
                <a16:creationId xmlns="" xmlns:a16="http://schemas.microsoft.com/office/drawing/2014/main" id="{868E2822-F0BF-D949-B8E2-C5C9D59940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401658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28851" y="1412216"/>
            <a:ext cx="8312727" cy="4774828"/>
          </a:xfrm>
        </p:spPr>
        <p:txBody>
          <a:bodyPr>
            <a:normAutofit/>
          </a:bodyPr>
          <a:lstStyle/>
          <a:p>
            <a:pPr algn="ctr"/>
            <a:r>
              <a:rPr lang="ru-RU" sz="2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РЕЧЕВОЕ РАЗВИТИЕ</a:t>
            </a:r>
          </a:p>
          <a:p>
            <a:endParaRPr lang="ru-RU" sz="2400" b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 Чтение и заучивание стихов и сказок о семье: Е. Благинина «Посидим в тишине», Рассказ Л. Н. Толстова «Бабушка и внучка», сказки: «Гуси-лебеди», «Кукушка», «Сестрица  </a:t>
            </a:r>
            <a:r>
              <a:rPr lang="ru-RU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Алёнушка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и братец  Иванушка», «</a:t>
            </a:r>
            <a:r>
              <a:rPr lang="ru-RU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Морозко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».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Показ сказки «Гуси-лебеди».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Беседа: «Отдых всей семьей», «Как я маме помогаю», «Кем работают мои родители».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 Чтение и иллюстрирование пословиц и поговорок о семье, загадки.</a:t>
            </a:r>
          </a:p>
          <a:p>
            <a:endParaRPr lang="ru-RU" sz="2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3074" name="Picture 2" descr="C:\Users\Sadik\Desktop\проект герб\фото\IMG_20240206_094109_91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33299" y="1377044"/>
            <a:ext cx="3090924" cy="4121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233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="" xmlns:a16="http://schemas.microsoft.com/office/drawing/2014/main" id="{AA4F2D27-80D1-43A4-B893-7086233F71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771911" y="1488869"/>
            <a:ext cx="3429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562FEA6-8248-4738-93E1-2DBD6D4DB6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08758" y="320634"/>
            <a:ext cx="7944593" cy="6537366"/>
          </a:xfrm>
        </p:spPr>
        <p:txBody>
          <a:bodyPr>
            <a:normAutofit/>
          </a:bodyPr>
          <a:lstStyle/>
          <a:p>
            <a:pPr algn="ctr"/>
            <a:r>
              <a:rPr lang="ru-RU" sz="2000" b="1" u="sng" dirty="0" smtClean="0"/>
              <a:t>ПОЗНАВАТЕЛЬНОЕ РАЗВИТИЕ: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  Словесные игры: «Кто старше?», «Кто младше?», «Исправь Незнайку», «Подскажи словечко», «Родственные отношения», «Раз, два, три, четыре, пять…про кого хочу сказать».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 Настольно-печатная игра «Семья», «Кем быть», «Профессии».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Просмотр </a:t>
            </a:r>
            <a:r>
              <a:rPr lang="ru-RU" sz="2400" dirty="0" err="1" smtClean="0"/>
              <a:t>лэпбука</a:t>
            </a:r>
            <a:r>
              <a:rPr lang="ru-RU" sz="2400" dirty="0" smtClean="0"/>
              <a:t> «Россия».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 Рассматривание фотографий членов семьи;</a:t>
            </a:r>
          </a:p>
          <a:p>
            <a:endParaRPr lang="ru-RU" sz="2000" dirty="0" smtClean="0"/>
          </a:p>
          <a:p>
            <a:pPr marL="285750" indent="-285750" algn="ctr">
              <a:lnSpc>
                <a:spcPts val="2800"/>
              </a:lnSpc>
            </a:pPr>
            <a:r>
              <a:rPr lang="ru-RU" sz="2000" b="1" u="sng" dirty="0" smtClean="0"/>
              <a:t>СОЦИАЛЬНО-КОММУНИКАТИВНОЕ РАЗВИТИЕ: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 Сюжетно-ролевые игры «Семья», «Дочки-матери»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 Строительная игра «Мой дом, моя крепость»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en-US" dirty="0"/>
          </a:p>
        </p:txBody>
      </p:sp>
      <p:sp>
        <p:nvSpPr>
          <p:cNvPr id="4" name="Oval 6">
            <a:extLst>
              <a:ext uri="{FF2B5EF4-FFF2-40B4-BE49-F238E27FC236}">
                <a16:creationId xmlns="" xmlns:a16="http://schemas.microsoft.com/office/drawing/2014/main" id="{AA4F2D27-80D1-43A4-B893-7086233F71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924311" y="1641269"/>
            <a:ext cx="3429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2" name="Picture 2" descr="C:\Users\Sadik\Desktop\проект герб\фото\IMG_20231201_10511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099964" y="712521"/>
            <a:ext cx="3883232" cy="51776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586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6880" y="368135"/>
            <a:ext cx="7493331" cy="5759533"/>
          </a:xfrm>
        </p:spPr>
        <p:txBody>
          <a:bodyPr>
            <a:normAutofit/>
          </a:bodyPr>
          <a:lstStyle/>
          <a:p>
            <a:r>
              <a:rPr lang="ru-RU" sz="2000" b="1" u="sng" dirty="0" smtClean="0"/>
              <a:t>ХУДОЖЕСТВЕННО-ЭСТЕТИЧЕСКОЕ РАЗВИТИЕ: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Рисование «Герб»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/>
              <a:t> Создание Герба нашей группы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Оформление альбома «Моя семья»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 Прослушивание и разучивание песен о семье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 Драматизация по сказке «Репка»</a:t>
            </a:r>
          </a:p>
          <a:p>
            <a:pPr marL="285750" indent="-285750">
              <a:lnSpc>
                <a:spcPts val="2800"/>
              </a:lnSpc>
            </a:pPr>
            <a:endParaRPr lang="ru-RU" sz="2000" b="1" dirty="0" smtClean="0"/>
          </a:p>
          <a:p>
            <a:pPr marL="285750" indent="-285750">
              <a:lnSpc>
                <a:spcPts val="2800"/>
              </a:lnSpc>
            </a:pPr>
            <a:endParaRPr lang="ru-RU" sz="2000" b="1" dirty="0" smtClean="0"/>
          </a:p>
          <a:p>
            <a:r>
              <a:rPr lang="ru-RU" sz="2400" b="1" u="sng" dirty="0" smtClean="0"/>
              <a:t>С родителями</a:t>
            </a:r>
            <a:r>
              <a:rPr lang="ru-RU" sz="2400" i="1" u="sng" dirty="0" smtClean="0"/>
              <a:t>:</a:t>
            </a:r>
            <a:endParaRPr lang="ru-RU" sz="2400" u="sng" dirty="0" smtClean="0"/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 консультация «Духовно-нравственное воспитание»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  беседа «Семейные традиции».</a:t>
            </a:r>
          </a:p>
          <a:p>
            <a:pPr marL="285750" indent="-285750">
              <a:lnSpc>
                <a:spcPts val="2800"/>
              </a:lnSpc>
            </a:pPr>
            <a:endParaRPr lang="en-US" b="1" dirty="0"/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B4E64823-B1F6-4468-BC94-C8D367BF35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837692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8" name="Picture 4" descr="C:\Users\Sadik\Desktop\заготовки\картинки\семья\1647645409_6-amiel-club-p-krasivie-kartinki-pro-semyu-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394369" y="1698172"/>
            <a:ext cx="4572000" cy="34082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0224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379" y="403762"/>
            <a:ext cx="11851575" cy="685800"/>
          </a:xfrm>
        </p:spPr>
        <p:txBody>
          <a:bodyPr/>
          <a:lstStyle/>
          <a:p>
            <a:r>
              <a:rPr lang="ru-RU" sz="2400" dirty="0" smtClean="0"/>
              <a:t>Сюжетно-ролевая игра «Семья»        Конструирование «Мой дом – моя крепость»          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Sadik\Desktop\проект герб\фото\PhotoCollage_170915613267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294409"/>
            <a:ext cx="5355773" cy="5355773"/>
          </a:xfrm>
          <a:prstGeom prst="rect">
            <a:avLst/>
          </a:prstGeom>
          <a:noFill/>
        </p:spPr>
      </p:pic>
      <p:pic>
        <p:nvPicPr>
          <p:cNvPr id="7171" name="Picture 3" descr="C:\Users\Sadik\Desktop\проект герб\фото\PhotoCollage_170915552785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82639" y="1318160"/>
            <a:ext cx="5317673" cy="5317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6" y="0"/>
            <a:ext cx="11578442" cy="685800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Настольно-печатные игры, игры с </a:t>
            </a:r>
            <a:r>
              <a:rPr lang="ru-RU" sz="2400" dirty="0" err="1" smtClean="0">
                <a:solidFill>
                  <a:schemeClr val="tx1"/>
                </a:solidFill>
              </a:rPr>
              <a:t>лэпбуком</a:t>
            </a:r>
            <a:r>
              <a:rPr lang="ru-RU" sz="2400" dirty="0" smtClean="0">
                <a:solidFill>
                  <a:schemeClr val="tx1"/>
                </a:solidFill>
              </a:rPr>
              <a:t>, раскрашивание герба России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Sadik\Desktop\проект герб\фото\PhotoCollage_170915643467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23951" y="731520"/>
            <a:ext cx="7269431" cy="5815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880" y="249382"/>
            <a:ext cx="11827823" cy="685800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  Показ детьми сказки «Репка»                                Показ сказки «Гуси-лебеди»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Sadik\Desktop\проект герб\фото\PhotoCollage_170915658547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8733" y="688769"/>
            <a:ext cx="5823362" cy="5823362"/>
          </a:xfrm>
          <a:prstGeom prst="rect">
            <a:avLst/>
          </a:prstGeom>
          <a:noFill/>
        </p:spPr>
      </p:pic>
      <p:pic>
        <p:nvPicPr>
          <p:cNvPr id="9219" name="Picture 3" descr="C:\Users\Sadik\Desktop\проект герб\фото\PhotoCollage_170915680901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97386" y="712519"/>
            <a:ext cx="5759531" cy="57595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8863" y="593767"/>
            <a:ext cx="3906982" cy="519545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Рассказ о своей семье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по фотографиям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Sadik\Desktop\проект герб\фото\IMG_20231127_09273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7038"/>
            <a:ext cx="4269177" cy="3201883"/>
          </a:xfrm>
          <a:prstGeom prst="rect">
            <a:avLst/>
          </a:prstGeom>
          <a:noFill/>
        </p:spPr>
      </p:pic>
      <p:pic>
        <p:nvPicPr>
          <p:cNvPr id="1028" name="Picture 4" descr="C:\Users\Sadik\Desktop\проект герб\фото\IMG_20231127_09283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18962" y="249382"/>
            <a:ext cx="4310741" cy="3233056"/>
          </a:xfrm>
          <a:prstGeom prst="rect">
            <a:avLst/>
          </a:prstGeom>
          <a:noFill/>
        </p:spPr>
      </p:pic>
      <p:pic>
        <p:nvPicPr>
          <p:cNvPr id="1029" name="Picture 5" descr="C:\Users\Sadik\Desktop\проект герб\фото\IMG_20231201_10503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772896" y="3531923"/>
            <a:ext cx="2247406" cy="2996541"/>
          </a:xfrm>
          <a:prstGeom prst="rect">
            <a:avLst/>
          </a:prstGeom>
          <a:noFill/>
        </p:spPr>
      </p:pic>
      <p:pic>
        <p:nvPicPr>
          <p:cNvPr id="1030" name="Picture 6" descr="C:\Users\Sadik\Desktop\проект герб\фото\IMG_20231201_10460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306040" y="3460667"/>
            <a:ext cx="2249632" cy="2999509"/>
          </a:xfrm>
          <a:prstGeom prst="rect">
            <a:avLst/>
          </a:prstGeom>
          <a:noFill/>
        </p:spPr>
      </p:pic>
      <p:pic>
        <p:nvPicPr>
          <p:cNvPr id="1032" name="Picture 8" descr="C:\Users\Sadik\Desktop\проект герб\фото\IMG_20231201_10534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38354" y="2011878"/>
            <a:ext cx="2988870" cy="3985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335" y="0"/>
            <a:ext cx="6400800" cy="685800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Показ герба своей семьи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Sadik\Desktop\проект герб\фото\PhotoCollage_170915619527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07380" y="760021"/>
            <a:ext cx="5918365" cy="5918365"/>
          </a:xfrm>
          <a:prstGeom prst="rect">
            <a:avLst/>
          </a:prstGeom>
          <a:noFill/>
        </p:spPr>
      </p:pic>
      <p:pic>
        <p:nvPicPr>
          <p:cNvPr id="4099" name="Picture 3" descr="C:\Users\Sadik\Desktop\проект герб\фото\PhotoCollage_170915632497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760021"/>
            <a:ext cx="5936175" cy="5936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C4917F77-243B-4BBF-93F5-981B78189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0686" y="0"/>
            <a:ext cx="9240190" cy="727768"/>
          </a:xfrm>
        </p:spPr>
        <p:txBody>
          <a:bodyPr>
            <a:normAutofit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ru-RU" sz="1600" dirty="0"/>
              <a:t/>
            </a:r>
            <a:br>
              <a:rPr lang="ru-RU" sz="1600" dirty="0"/>
            </a:br>
            <a:endParaRPr lang="en-US" dirty="0"/>
          </a:p>
        </p:txBody>
      </p:sp>
      <p:sp>
        <p:nvSpPr>
          <p:cNvPr id="6" name="Freeform: Shape 14">
            <a:extLst>
              <a:ext uri="{FF2B5EF4-FFF2-40B4-BE49-F238E27FC236}">
                <a16:creationId xmlns="" xmlns:a16="http://schemas.microsoft.com/office/drawing/2014/main" id="{868E2822-F0BF-D949-B8E2-C5C9D59940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401658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50" name="Picture 2" descr="C:\Users\Sadik\Desktop\проект герб\фото\PhotoCollage_170915576508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88181" y="405739"/>
            <a:ext cx="6125689" cy="6125689"/>
          </a:xfrm>
          <a:prstGeom prst="rect">
            <a:avLst/>
          </a:prstGeom>
          <a:noFill/>
        </p:spPr>
      </p:pic>
      <p:pic>
        <p:nvPicPr>
          <p:cNvPr id="2051" name="Picture 3" descr="C:\Users\Sadik\Desktop\проект герб\фото\PhotoCollage_170915590188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53786" y="380010"/>
            <a:ext cx="6127668" cy="61276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233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600696" y="273133"/>
            <a:ext cx="7065818" cy="6858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Выставка семейных работ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adik\Desktop\проект герб\фото\IMG_20240228_113953_89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53293" y="1295896"/>
            <a:ext cx="7218217" cy="54136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0224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=""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1576" y="174757"/>
            <a:ext cx="6857999" cy="65354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Результаты: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7550585-CA92-EB41-9898-BB8983638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1257" y="854979"/>
            <a:ext cx="11495313" cy="5462694"/>
          </a:xfrm>
        </p:spPr>
        <p:txBody>
          <a:bodyPr>
            <a:normAutofit lnSpcReduction="10000"/>
          </a:bodyPr>
          <a:lstStyle/>
          <a:p>
            <a:r>
              <a:rPr lang="ru-RU" sz="2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Детей</a:t>
            </a:r>
            <a:endParaRPr lang="ru-RU" sz="2400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Дети узнали больше о своей семье: о членах семьи, о профессиях родителях, традициях, о жизни бабушек и дедушек.</a:t>
            </a: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Расширился кругозор и обогатился словарный запас детей.</a:t>
            </a: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Научились разбираться в родственных отношениях.</a:t>
            </a:r>
          </a:p>
          <a:p>
            <a:r>
              <a:rPr lang="ru-RU" sz="2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Родителей</a:t>
            </a:r>
            <a:endParaRPr lang="ru-RU" sz="2400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Совместная деятельность способствовала укреплению детско-родительских отношений.</a:t>
            </a: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С помощью родителей организовали выставку «Герб моей семьи»</a:t>
            </a:r>
          </a:p>
          <a:p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Воспитателей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Повысился интерес родителей к совместной деятельности детей, педагогов и родителей.</a:t>
            </a: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   Укрепились отношения с родителями, появилось желание чаще проводить совместные детско-взрослые проекты.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7473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23655" y="1531944"/>
            <a:ext cx="2133404" cy="685800"/>
          </a:xfrm>
        </p:spPr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Воспитание патриотических чувств ребенка является важнейшим разделом нравственного воспитания.  А истоки этого воспитания  - в семье. Семья для ребенка – это источник общественного опыта. Здесь он находит примеры для подражания и здесь происходит его социальное становление. И если мы хотим вырастить нравственно здоровое поколение, то должны решать эту проблему «всем миром»: детский сад, семья, общественность.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40C9AB-22E5-4B15-9968-9BFD9A52E7C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DC9E6C82-D0C1-4F22-874F-B9325F072B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E904B8-1FB4-44AD-B9D5-D31AAFA711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417</Words>
  <Application>Microsoft Office PowerPoint</Application>
  <PresentationFormat>Произвольный</PresentationFormat>
  <Paragraphs>95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Слайд 1</vt:lpstr>
      <vt:lpstr>Слайд 2</vt:lpstr>
      <vt:lpstr>Цель проекта: </vt:lpstr>
      <vt:lpstr>Задачи проекта:</vt:lpstr>
      <vt:lpstr>Актуальность</vt:lpstr>
      <vt:lpstr>Планируемые результаты</vt:lpstr>
      <vt:lpstr>Слайд 7</vt:lpstr>
      <vt:lpstr>Содержание работы: </vt:lpstr>
      <vt:lpstr>Содержание деятельности педагога с детьми: </vt:lpstr>
      <vt:lpstr>Слайд 10</vt:lpstr>
      <vt:lpstr>Слайд 11</vt:lpstr>
      <vt:lpstr>Сюжетно-ролевая игра «Семья»        Конструирование «Мой дом – моя крепость»          </vt:lpstr>
      <vt:lpstr>Настольно-печатные игры, игры с лэпбуком, раскрашивание герба России</vt:lpstr>
      <vt:lpstr>  Показ детьми сказки «Репка»                                Показ сказки «Гуси-лебеди»</vt:lpstr>
      <vt:lpstr>Рассказ о своей семье по фотографиям</vt:lpstr>
      <vt:lpstr>Показ герба своей семьи</vt:lpstr>
      <vt:lpstr> </vt:lpstr>
      <vt:lpstr>Выставка семейных работ</vt:lpstr>
      <vt:lpstr>Результаты: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2020-08-16T23:01:46Z</dcterms:created>
  <dcterms:modified xsi:type="dcterms:W3CDTF">2024-04-07T13:18:26Z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