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5" r:id="rId3"/>
    <p:sldId id="256" r:id="rId4"/>
    <p:sldId id="259" r:id="rId5"/>
    <p:sldId id="258" r:id="rId6"/>
    <p:sldId id="260" r:id="rId7"/>
    <p:sldId id="271" r:id="rId8"/>
    <p:sldId id="261" r:id="rId9"/>
    <p:sldId id="262" r:id="rId10"/>
    <p:sldId id="263" r:id="rId11"/>
    <p:sldId id="264" r:id="rId12"/>
    <p:sldId id="265" r:id="rId13"/>
    <p:sldId id="267" r:id="rId14"/>
    <p:sldId id="269" r:id="rId15"/>
    <p:sldId id="268" r:id="rId16"/>
    <p:sldId id="272" r:id="rId17"/>
    <p:sldId id="273" r:id="rId18"/>
    <p:sldId id="270" r:id="rId19"/>
    <p:sldId id="276" r:id="rId20"/>
    <p:sldId id="25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9900CC"/>
    <a:srgbClr val="6600CC"/>
    <a:srgbClr val="CC99FF"/>
    <a:srgbClr val="99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2C65F-B77C-4679-98ED-69A408C8E116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B4F15-8E77-42E8-AD7C-CC2931AE7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culture.ru/images/0ac73eb6-9fa9-5684-b0b2-8df07f0f15f0" TargetMode="External"/><Relationship Id="rId2" Type="http://schemas.openxmlformats.org/officeDocument/2006/relationships/hyperlink" Target="https://kartinkin.net/uploads/posts/2020-07/1595711920_31-p-fon-velikaya-otechestvennaya-voina-dlya-pr-40.jpg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otkritkis.com/wp-content/uploads/2022/07/hu0fu.gif" TargetMode="External"/><Relationship Id="rId4" Type="http://schemas.openxmlformats.org/officeDocument/2006/relationships/hyperlink" Target="https://img1.liveinternet.ru/images/attach/d/2/152/39/152039953_oie_96466rmIgTXNB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75856" y="5229200"/>
            <a:ext cx="41764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b="1" dirty="0" smtClean="0">
              <a:solidFill>
                <a:srgbClr val="9900CC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7" name="Управляющая кнопка: сведения 6">
            <a:hlinkClick r:id="rId2" action="ppaction://hlinksldjump" highlightClick="1"/>
          </p:cNvPr>
          <p:cNvSpPr/>
          <p:nvPr/>
        </p:nvSpPr>
        <p:spPr>
          <a:xfrm>
            <a:off x="107552" y="116688"/>
            <a:ext cx="432000" cy="504000"/>
          </a:xfrm>
          <a:prstGeom prst="actionButtonInformation">
            <a:avLst/>
          </a:prstGeom>
          <a:solidFill>
            <a:srgbClr val="CC99FF"/>
          </a:solidFill>
          <a:ln>
            <a:solidFill>
              <a:srgbClr val="66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691680" y="1562016"/>
            <a:ext cx="57606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«Что я знаю о войне?»</a:t>
            </a:r>
            <a:endParaRPr lang="ru-R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11760" y="683404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9900CC"/>
                </a:solidFill>
                <a:latin typeface="Comic Sans MS" pitchFamily="66" charset="0"/>
              </a:rPr>
              <a:t>Интерактивная викторина. 1-4 классы</a:t>
            </a:r>
            <a:endParaRPr lang="ru-RU" dirty="0">
              <a:solidFill>
                <a:srgbClr val="9900CC"/>
              </a:solidFill>
              <a:latin typeface="Comic Sans MS" pitchFamily="66" charset="0"/>
            </a:endParaRPr>
          </a:p>
        </p:txBody>
      </p:sp>
      <p:pic>
        <p:nvPicPr>
          <p:cNvPr id="13" name="Рисунок 12" descr="0ac73eb6-9fa9-5684-b0b2-8df07f0f15f0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08104" y="2996952"/>
            <a:ext cx="2688299" cy="2016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340768"/>
            <a:ext cx="7200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  <a:t>Великая Отечественная война – самая масштабная и самая кровопролитная война в истории нашего государства.</a:t>
            </a:r>
            <a:endParaRPr lang="ru-RU" sz="3600" dirty="0">
              <a:ln>
                <a:solidFill>
                  <a:srgbClr val="6600CC"/>
                </a:solidFill>
              </a:ln>
              <a:solidFill>
                <a:srgbClr val="9900CC"/>
              </a:solidFill>
              <a:latin typeface="Comic Sans MS" pitchFamily="66" charset="0"/>
            </a:endParaRPr>
          </a:p>
        </p:txBody>
      </p:sp>
      <p:pic>
        <p:nvPicPr>
          <p:cNvPr id="3" name="Рисунок 2" descr="152039953_oie_96466rmIgTXNB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3789040"/>
            <a:ext cx="3810000" cy="2543175"/>
          </a:xfrm>
          <a:prstGeom prst="rect">
            <a:avLst/>
          </a:prstGeom>
        </p:spPr>
      </p:pic>
      <p:sp>
        <p:nvSpPr>
          <p:cNvPr id="4" name="Нашивка 3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Comic Sans MS" pitchFamily="66" charset="0"/>
              </a:rPr>
              <a:t>В каком году началась Великая Отечественная война?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1941</a:t>
            </a:r>
          </a:p>
          <a:p>
            <a:pPr algn="ctr"/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125963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1945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1935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Comic Sans MS" pitchFamily="66" charset="0"/>
              </a:rPr>
              <a:t>В каком году закончилась Великая Отечественная война?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125995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1945</a:t>
            </a:r>
          </a:p>
          <a:p>
            <a:pPr algn="ctr"/>
            <a:endParaRPr lang="ru-RU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1942</a:t>
            </a:r>
          </a:p>
          <a:p>
            <a:pPr algn="ctr"/>
            <a:endParaRPr lang="ru-RU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1943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0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Comic Sans MS" pitchFamily="66" charset="0"/>
              </a:rPr>
              <a:t>Сколько лет длилась Великая Отечественная война?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4 года</a:t>
            </a:r>
          </a:p>
          <a:p>
            <a:pPr algn="ctr"/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125963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5 лет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3 года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7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700" b="1" dirty="0" smtClean="0">
                <a:solidFill>
                  <a:srgbClr val="6600CC"/>
                </a:solidFill>
                <a:latin typeface="Comic Sans MS" pitchFamily="66" charset="0"/>
              </a:rPr>
              <a:t>Какое государство вторглось на территорию нашей страны 22 июня 1941 года?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125995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Германия</a:t>
            </a:r>
          </a:p>
          <a:p>
            <a:pPr algn="ctr"/>
            <a:endParaRPr lang="ru-RU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Франция</a:t>
            </a:r>
          </a:p>
          <a:p>
            <a:pPr algn="ctr"/>
            <a:endParaRPr lang="ru-RU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Америка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0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700" b="1" dirty="0" smtClean="0">
                <a:solidFill>
                  <a:srgbClr val="6600CC"/>
                </a:solidFill>
                <a:latin typeface="Comic Sans MS" pitchFamily="66" charset="0"/>
              </a:rPr>
              <a:t>Какой советский город-герой одним из первых принял удар германских войск?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Брест</a:t>
            </a:r>
          </a:p>
          <a:p>
            <a:pPr algn="ctr"/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125963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Тула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Новороссийск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700" b="1" dirty="0" smtClean="0">
                <a:solidFill>
                  <a:srgbClr val="6600CC"/>
                </a:solidFill>
                <a:latin typeface="Comic Sans MS" pitchFamily="66" charset="0"/>
              </a:rPr>
              <a:t>Какой город-герой во время Великой Отечественной войны находился в блокаде?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Ленинград </a:t>
            </a:r>
          </a:p>
          <a:p>
            <a:pPr algn="ctr"/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125963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Керчь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Севастополь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Comic Sans MS" pitchFamily="66" charset="0"/>
              </a:rPr>
              <a:t>Сколько дней длилась блокада Ленинграда?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872</a:t>
            </a:r>
            <a:endParaRPr lang="ru-RU" sz="2800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125963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100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600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Comic Sans MS" pitchFamily="66" charset="0"/>
              </a:rPr>
              <a:t>Через какое озеро проходила «Дорога жизни» во время блокады Ленинграда?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Ладожское</a:t>
            </a:r>
          </a:p>
          <a:p>
            <a:pPr algn="ctr"/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125963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Онежское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Таймыр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Comic Sans MS" pitchFamily="66" charset="0"/>
              </a:rPr>
              <a:t>Как звали девочку, которая вела дневник в блокадном Ленинграде?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125995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700" b="1" dirty="0" smtClean="0">
                <a:solidFill>
                  <a:srgbClr val="9900CC"/>
                </a:solidFill>
                <a:latin typeface="Comic Sans MS" pitchFamily="66" charset="0"/>
              </a:rPr>
              <a:t>Таня Савичева</a:t>
            </a:r>
          </a:p>
          <a:p>
            <a:pPr algn="ctr"/>
            <a:endParaRPr lang="ru-RU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700" b="1" dirty="0" smtClean="0">
                <a:solidFill>
                  <a:srgbClr val="9900CC"/>
                </a:solidFill>
                <a:latin typeface="Comic Sans MS" pitchFamily="66" charset="0"/>
              </a:rPr>
              <a:t>Таня Сычёва</a:t>
            </a:r>
          </a:p>
          <a:p>
            <a:pPr algn="ctr"/>
            <a:endParaRPr lang="ru-RU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700" b="1" dirty="0" smtClean="0">
                <a:solidFill>
                  <a:srgbClr val="9900CC"/>
                </a:solidFill>
                <a:latin typeface="Comic Sans MS" pitchFamily="66" charset="0"/>
              </a:rPr>
              <a:t>Таня Свиридова</a:t>
            </a:r>
            <a:endParaRPr lang="ru-RU" sz="27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0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Comic Sans MS" pitchFamily="66" charset="0"/>
              </a:rPr>
              <a:t>Мамаев курган находится в городе-герое … 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125995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Волгоград</a:t>
            </a:r>
          </a:p>
          <a:p>
            <a:pPr algn="ctr"/>
            <a:endParaRPr lang="ru-RU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Смоленск</a:t>
            </a:r>
          </a:p>
          <a:p>
            <a:pPr algn="ctr"/>
            <a:endParaRPr lang="ru-RU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Брест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0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700" b="1" dirty="0" smtClean="0">
                <a:solidFill>
                  <a:srgbClr val="6600CC"/>
                </a:solidFill>
                <a:latin typeface="Comic Sans MS" pitchFamily="66" charset="0"/>
              </a:rPr>
              <a:t>Кто исполнял обязанности верховного Главнокомандующего Вооружёнными силами СССР во время войны? 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125995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И.В. Сталин</a:t>
            </a:r>
          </a:p>
          <a:p>
            <a:pPr algn="ctr"/>
            <a:endParaRPr lang="ru-RU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Г.К. Жуков</a:t>
            </a:r>
          </a:p>
          <a:p>
            <a:pPr algn="ctr"/>
            <a:endParaRPr lang="ru-RU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И.С. Конев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0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700" b="1" dirty="0" smtClean="0">
                <a:solidFill>
                  <a:srgbClr val="6600CC"/>
                </a:solidFill>
                <a:latin typeface="Comic Sans MS" pitchFamily="66" charset="0"/>
              </a:rPr>
              <a:t>Какое женское название носила ракетная установка, изобретённая незадолго до окончания войны?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«Катюша»</a:t>
            </a:r>
          </a:p>
          <a:p>
            <a:pPr algn="ctr"/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125963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«Светлана»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«Валентина»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Comic Sans MS" pitchFamily="66" charset="0"/>
              </a:rPr>
              <a:t>Где было водружено Знамя Победы </a:t>
            </a:r>
          </a:p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Comic Sans MS" pitchFamily="66" charset="0"/>
              </a:rPr>
              <a:t>30 апреля 1945 года?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500" b="1" dirty="0" smtClean="0">
                <a:solidFill>
                  <a:srgbClr val="9900CC"/>
                </a:solidFill>
                <a:latin typeface="Comic Sans MS" pitchFamily="66" charset="0"/>
              </a:rPr>
              <a:t>в Берлине над рейхстагом</a:t>
            </a:r>
          </a:p>
          <a:p>
            <a:pPr algn="ctr"/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125963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9900CC"/>
                </a:solidFill>
                <a:latin typeface="Comic Sans MS" pitchFamily="66" charset="0"/>
              </a:rPr>
              <a:t>В Москве</a:t>
            </a:r>
            <a:endParaRPr lang="ru-RU" sz="25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500" b="1" dirty="0" smtClean="0">
                <a:solidFill>
                  <a:srgbClr val="9900CC"/>
                </a:solidFill>
                <a:latin typeface="Comic Sans MS" pitchFamily="66" charset="0"/>
              </a:rPr>
              <a:t>в Дрездене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Comic Sans MS" pitchFamily="66" charset="0"/>
              </a:rPr>
              <a:t>Где состоялся первый парад Победы?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в Москве</a:t>
            </a:r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125963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в Берлине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в Ленинграде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700" b="1" dirty="0" smtClean="0">
                <a:solidFill>
                  <a:srgbClr val="6600CC"/>
                </a:solidFill>
                <a:latin typeface="Comic Sans MS" pitchFamily="66" charset="0"/>
              </a:rPr>
              <a:t>Народная память о героях, которые отдали свою жизнь, защищая Родину – это …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125995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Вечный огонь</a:t>
            </a:r>
          </a:p>
          <a:p>
            <a:pPr algn="ctr"/>
            <a:endParaRPr lang="ru-RU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памятник</a:t>
            </a:r>
          </a:p>
          <a:p>
            <a:pPr algn="ctr"/>
            <a:endParaRPr lang="ru-RU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звезда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0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827584" y="764704"/>
            <a:ext cx="7560840" cy="108012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rgbClr val="66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Comic Sans MS" pitchFamily="66" charset="0"/>
              </a:rPr>
              <a:t>Когда наша страна отмечает великий праздник День Победы?</a:t>
            </a:r>
          </a:p>
          <a:p>
            <a:pPr algn="ctr"/>
            <a:endParaRPr lang="ru-RU" sz="2800" dirty="0"/>
          </a:p>
        </p:txBody>
      </p:sp>
      <p:sp>
        <p:nvSpPr>
          <p:cNvPr id="9" name="Нашивка 8">
            <a:hlinkClick r:id="" action="ppaction://hlinkshowjump?jump=nextslide"/>
          </p:cNvPr>
          <p:cNvSpPr/>
          <p:nvPr/>
        </p:nvSpPr>
        <p:spPr>
          <a:xfrm>
            <a:off x="7956376" y="5877272"/>
            <a:ext cx="648072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5076056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9 мая</a:t>
            </a:r>
          </a:p>
          <a:p>
            <a:pPr algn="ctr"/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1259632" y="2996952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1 мая</a:t>
            </a:r>
            <a:endParaRPr lang="ru-RU" sz="2800" b="1" dirty="0">
              <a:solidFill>
                <a:srgbClr val="9900CC"/>
              </a:solidFill>
              <a:latin typeface="Comic Sans MS" pitchFamily="66" charset="0"/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3131840" y="4509120"/>
            <a:ext cx="2880000" cy="720080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9900CC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9900CC"/>
                </a:solidFill>
                <a:latin typeface="Comic Sans MS" pitchFamily="66" charset="0"/>
              </a:rPr>
              <a:t>23 февраля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thrd12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92696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  <a:t>«Никто не забыт и ничто не забыто» -</a:t>
            </a:r>
            <a:br>
              <a:rPr lang="ru-RU" sz="32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</a:br>
            <a:r>
              <a:rPr lang="ru-RU" sz="32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  <a:t>Горящая надпись на глыбе гранита.</a:t>
            </a:r>
            <a:br>
              <a:rPr lang="ru-RU" sz="32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</a:br>
            <a:r>
              <a:rPr lang="ru-RU" sz="32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  <a:t>Поблёкшими листьями ветер играет,</a:t>
            </a:r>
            <a:br>
              <a:rPr lang="ru-RU" sz="32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</a:br>
            <a:r>
              <a:rPr lang="ru-RU" sz="32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  <a:t>И снегом холодным венки засыпает.</a:t>
            </a:r>
            <a:br>
              <a:rPr lang="ru-RU" sz="32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</a:br>
            <a:r>
              <a:rPr lang="ru-RU" sz="32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  <a:t>Но, словно огонь, у подножья – гвоздика.</a:t>
            </a:r>
            <a:br>
              <a:rPr lang="ru-RU" sz="32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</a:br>
            <a:r>
              <a:rPr lang="ru-RU" sz="3200" dirty="0" smtClean="0">
                <a:ln>
                  <a:solidFill>
                    <a:srgbClr val="6600CC"/>
                  </a:solidFill>
                </a:ln>
                <a:solidFill>
                  <a:srgbClr val="9900CC"/>
                </a:solidFill>
                <a:latin typeface="Comic Sans MS" pitchFamily="66" charset="0"/>
              </a:rPr>
              <a:t>Никто не забыт и ничто не забыто.</a:t>
            </a:r>
            <a:endParaRPr lang="ru-RU" sz="3200" dirty="0">
              <a:ln>
                <a:solidFill>
                  <a:srgbClr val="6600CC"/>
                </a:solidFill>
              </a:ln>
              <a:solidFill>
                <a:srgbClr val="9900CC"/>
              </a:solidFill>
              <a:latin typeface="Comic Sans MS" pitchFamily="66" charset="0"/>
            </a:endParaRPr>
          </a:p>
        </p:txBody>
      </p:sp>
      <p:pic>
        <p:nvPicPr>
          <p:cNvPr id="6" name="Рисунок 5" descr="hu0fu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73424" y="4137248"/>
            <a:ext cx="5715000" cy="1524000"/>
          </a:xfrm>
          <a:prstGeom prst="rect">
            <a:avLst/>
          </a:prstGeom>
        </p:spPr>
      </p:pic>
      <p:sp>
        <p:nvSpPr>
          <p:cNvPr id="7" name="Блок-схема: узел суммирования 6">
            <a:hlinkClick r:id="" action="ppaction://hlinkshowjump?jump=endshow"/>
          </p:cNvPr>
          <p:cNvSpPr/>
          <p:nvPr/>
        </p:nvSpPr>
        <p:spPr>
          <a:xfrm>
            <a:off x="8244408" y="5949280"/>
            <a:ext cx="432000" cy="432000"/>
          </a:xfrm>
          <a:prstGeom prst="flowChartSummingJunction">
            <a:avLst/>
          </a:prstGeom>
          <a:solidFill>
            <a:srgbClr val="CC99FF"/>
          </a:solidFill>
          <a:ln>
            <a:solidFill>
              <a:srgbClr val="66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1196752"/>
            <a:ext cx="82089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https://kartinkin.net/uploads/posts/2020-07/1595711920_31-p-fon-velikaya-otechestvennaya-voina-dlya-pr-40.jpg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фон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https://cdn.culture.ru/images/0ac73eb6-9fa9-5684-b0b2-8df07f0f15f0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пилотка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https://img1.liveinternet.ru/images/attach/d/2/152/39/152039953_oie_96466rmIgTXNB.gif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вечный огонь</a:t>
            </a:r>
          </a:p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https://otkritkis.com/wp-content/uploads/2022/07/hu0fu.gif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Живу! Помню! Горжусь1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Стихи А.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Шамарина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07504" y="116632"/>
            <a:ext cx="432000" cy="504000"/>
          </a:xfrm>
          <a:prstGeom prst="actionButtonHome">
            <a:avLst/>
          </a:prstGeom>
          <a:solidFill>
            <a:srgbClr val="CC99FF"/>
          </a:solidFill>
          <a:ln>
            <a:solidFill>
              <a:srgbClr val="66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915816" y="652626"/>
            <a:ext cx="33123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Используемые источники: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301</Words>
  <Application>Microsoft Office PowerPoint</Application>
  <PresentationFormat>Экран (4:3)</PresentationFormat>
  <Paragraphs>122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Катюха</cp:lastModifiedBy>
  <cp:revision>51</cp:revision>
  <dcterms:created xsi:type="dcterms:W3CDTF">2023-04-28T15:48:25Z</dcterms:created>
  <dcterms:modified xsi:type="dcterms:W3CDTF">2025-03-24T06:24:23Z</dcterms:modified>
</cp:coreProperties>
</file>