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6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0" r:id="rId1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>
      <p:cViewPr>
        <p:scale>
          <a:sx n="70" d="100"/>
          <a:sy n="70" d="100"/>
        </p:scale>
        <p:origin x="-12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39B4-C6C9-4014-983E-700A81EF04D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4D528A-13F1-4C46-80B6-D667B8A30BE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26318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7B773A-858B-4ACA-997D-B254E956228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01C146-BA75-4B7B-86BB-71441EB82E59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9355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B9DAFD-1D76-42C4-857E-A7DE42CCB81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A0668C-9557-4892-BC2C-42735A645FA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9693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9D4239-3145-4FE3-9BF4-6D02C9016048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5385EA-A441-4493-BEC5-677137EACE6B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844280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A360F8-2D34-45AE-9C30-B2BC02A8A8F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0B466D-0730-4723-A816-856EBD3CB1D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046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5A5BF8-CEFF-4498-9E5B-0659B1BEA14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6411B1-DBE8-4504-9E58-03DE57CD9BB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1803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952A29-64BE-47EC-A752-C8237B6688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57791E-071A-435A-9D78-115F50E04F6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07020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0AE6D3-526A-4EA5-9047-E4221578B1B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3A9D2F-F98D-4F0F-8F02-8D6D8CF8A86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2819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59C37D-6148-4073-A707-89C011CF425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DF4AC6-615E-4D93-8FB4-7688C78EC8A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7960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BF9F7F-5352-40D1-BD8E-9BA614EAEF0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1B9D75-5F4A-4397-B546-220AD97F79BF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296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BA8855-9A38-465B-8435-939E589A421F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C72D64-D744-4C39-9201-9AD5484F536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493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/>
              <a:pPr>
                <a:defRPr/>
              </a:pPr>
              <a:t>05.10.2021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A9B792C-5FB1-435C-9C95-B405F1DDDF59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05.10.2021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1530D3-511C-4B54-ADD1-26E4A84C043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4698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Заголовок 1"/>
          <p:cNvSpPr>
            <a:spLocks noGrp="1"/>
          </p:cNvSpPr>
          <p:nvPr>
            <p:ph type="ctrTitle"/>
          </p:nvPr>
        </p:nvSpPr>
        <p:spPr>
          <a:xfrm>
            <a:off x="1259632" y="3068961"/>
            <a:ext cx="7416825" cy="2448272"/>
          </a:xfrm>
        </p:spPr>
        <p:txBody>
          <a:bodyPr/>
          <a:lstStyle/>
          <a:p>
            <a:pPr>
              <a:spcAft>
                <a:spcPts val="0"/>
              </a:spcAft>
              <a:tabLst>
                <a:tab pos="733425" algn="l"/>
              </a:tabLst>
            </a:pPr>
            <a:r>
              <a:rPr lang="ru-RU" sz="2400" b="1" dirty="0" smtClean="0">
                <a:latin typeface="Times New Roman"/>
              </a:rPr>
              <a:t/>
            </a:r>
            <a:br>
              <a:rPr lang="ru-RU" sz="2400" b="1" dirty="0" smtClean="0">
                <a:latin typeface="Times New Roman"/>
              </a:rPr>
            </a:br>
            <a:r>
              <a:rPr lang="ru-RU" sz="2400" b="1" dirty="0" smtClean="0">
                <a:latin typeface="Times New Roman"/>
              </a:rPr>
              <a:t/>
            </a:r>
            <a:br>
              <a:rPr lang="ru-RU" sz="2400" b="1" dirty="0" smtClean="0">
                <a:latin typeface="Times New Roman"/>
              </a:rPr>
            </a:br>
            <a:r>
              <a:rPr lang="ru-RU" sz="2800" b="1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Проект по адаптации детей раннего возраста </a:t>
            </a:r>
            <a:r>
              <a:rPr lang="ru-RU" sz="2800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ru-RU" sz="2800" b="1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к условиям дошкольного образовательного учреждения</a:t>
            </a:r>
            <a:r>
              <a:rPr lang="ru-RU" sz="2800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ru-RU" sz="2800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ru-RU" sz="2800" b="1" dirty="0" smtClean="0">
                <a:solidFill>
                  <a:schemeClr val="tx2"/>
                </a:solidFill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>«Адаптация без слёз»</a:t>
            </a:r>
            <a:r>
              <a:rPr lang="ru-RU" dirty="0" smtClean="0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ru-RU" dirty="0" smtClean="0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ru-RU" dirty="0" smtClean="0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  <a:t/>
            </a:r>
            <a:br>
              <a:rPr lang="ru-RU" dirty="0" smtClean="0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</a:rPr>
            </a:br>
            <a:r>
              <a:rPr lang="ru-RU" sz="1400" b="1" dirty="0" smtClean="0">
                <a:effectLst>
                  <a:outerShdw blurRad="50800" dist="38100" dir="10800000" algn="r" rotWithShape="0">
                    <a:prstClr val="black">
                      <a:alpha val="40000"/>
                    </a:prstClr>
                  </a:outerShdw>
                </a:effectLst>
                <a:cs typeface="Times New Roman" pitchFamily="18" charset="0"/>
              </a:rPr>
              <a:t>2019</a:t>
            </a:r>
            <a:endParaRPr lang="ru-RU" sz="1400" b="1" i="1" dirty="0" smtClean="0">
              <a:effectLst>
                <a:outerShdw blurRad="50800" dist="38100" dir="10800000" algn="r" rotWithShape="0">
                  <a:prstClr val="black">
                    <a:alpha val="40000"/>
                  </a:prstClr>
                </a:outerShdw>
              </a:effectLst>
              <a:cs typeface="Times New Roman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7544" y="225254"/>
            <a:ext cx="8280920" cy="126034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latin typeface="+mj-lt"/>
                <a:ea typeface="Calibri"/>
                <a:cs typeface="Times New Roman"/>
              </a:rPr>
              <a:t>Муниципальное бюджетное дошкольное образовательное учреждение детский сад №3</a:t>
            </a:r>
            <a:endParaRPr lang="ru-RU" sz="1200" dirty="0">
              <a:latin typeface="+mj-lt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latin typeface="+mj-lt"/>
                <a:ea typeface="Calibri"/>
                <a:cs typeface="Times New Roman"/>
              </a:rPr>
              <a:t>«Родничок» с. Правда муниципального образования «Холмский городской округ»</a:t>
            </a:r>
            <a:endParaRPr lang="ru-RU" sz="1200" dirty="0">
              <a:latin typeface="+mj-lt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b="1" u="sng" dirty="0">
                <a:latin typeface="+mj-lt"/>
                <a:ea typeface="Calibri"/>
                <a:cs typeface="Times New Roman"/>
              </a:rPr>
              <a:t>_____________________________________________________________________________</a:t>
            </a:r>
            <a:endParaRPr lang="ru-RU" sz="1200" dirty="0">
              <a:latin typeface="+mj-lt"/>
              <a:ea typeface="Calibri"/>
              <a:cs typeface="Times New Roman"/>
            </a:endParaRPr>
          </a:p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1200" b="1" dirty="0">
                <a:latin typeface="+mj-lt"/>
                <a:ea typeface="Calibri"/>
                <a:cs typeface="Times New Roman"/>
              </a:rPr>
              <a:t>694615, Сахалинская область, Холмский район, с. Правда ул. Речная д. 48 А, телефон 93-2-96</a:t>
            </a:r>
            <a:endParaRPr lang="ru-RU" sz="1200" dirty="0">
              <a:latin typeface="+mj-lt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ru-RU" dirty="0">
                <a:latin typeface="+mj-lt"/>
                <a:ea typeface="Calibri"/>
                <a:cs typeface="Times New Roman"/>
              </a:rPr>
              <a:t> </a:t>
            </a:r>
            <a:endParaRPr lang="ru-RU" dirty="0">
              <a:effectLst/>
              <a:latin typeface="+mj-lt"/>
              <a:ea typeface="Calibri"/>
              <a:cs typeface="Times New Roman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5796136" y="5517233"/>
            <a:ext cx="24482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spcAft>
                <a:spcPts val="0"/>
              </a:spcAft>
            </a:pPr>
            <a:r>
              <a:rPr lang="ru-RU" sz="1400" b="1" dirty="0">
                <a:latin typeface="+mj-lt"/>
                <a:ea typeface="Calibri"/>
                <a:cs typeface="Times New Roman"/>
              </a:rPr>
              <a:t>Воспитатель:</a:t>
            </a:r>
          </a:p>
          <a:p>
            <a:pPr algn="r">
              <a:spcAft>
                <a:spcPts val="0"/>
              </a:spcAft>
            </a:pPr>
            <a:r>
              <a:rPr lang="ru-RU" sz="1400" b="1" dirty="0">
                <a:latin typeface="+mj-lt"/>
                <a:ea typeface="Calibri"/>
                <a:cs typeface="Times New Roman"/>
              </a:rPr>
              <a:t>Маркова Екатерина Николаевна</a:t>
            </a:r>
            <a:endParaRPr lang="ru-RU" sz="1400" b="1" dirty="0">
              <a:effectLst/>
              <a:latin typeface="+mj-lt"/>
              <a:ea typeface="Calibri"/>
              <a:cs typeface="Times New Roman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Содержимое 2"/>
          <p:cNvSpPr>
            <a:spLocks noGrp="1"/>
          </p:cNvSpPr>
          <p:nvPr>
            <p:ph idx="1"/>
          </p:nvPr>
        </p:nvSpPr>
        <p:spPr>
          <a:xfrm>
            <a:off x="467544" y="1988841"/>
            <a:ext cx="8262119" cy="4565948"/>
          </a:xfrm>
        </p:spPr>
        <p:txBody>
          <a:bodyPr/>
          <a:lstStyle/>
          <a:p>
            <a:r>
              <a:rPr lang="ru-RU" sz="2400" b="1" dirty="0">
                <a:cs typeface="Times New Roman" pitchFamily="18" charset="0"/>
              </a:rPr>
              <a:t>Тема: </a:t>
            </a:r>
            <a:r>
              <a:rPr lang="ru-RU" sz="2400" dirty="0">
                <a:cs typeface="Times New Roman" pitchFamily="18" charset="0"/>
              </a:rPr>
              <a:t>«Адаптация без слёз»</a:t>
            </a:r>
          </a:p>
          <a:p>
            <a:r>
              <a:rPr lang="ru-RU" sz="2400" b="1" dirty="0">
                <a:cs typeface="Times New Roman" pitchFamily="18" charset="0"/>
              </a:rPr>
              <a:t>Вид проекта</a:t>
            </a:r>
            <a:r>
              <a:rPr lang="ru-RU" sz="2400" dirty="0">
                <a:cs typeface="Times New Roman" pitchFamily="18" charset="0"/>
              </a:rPr>
              <a:t>: социально- педагогический.</a:t>
            </a:r>
          </a:p>
          <a:p>
            <a:r>
              <a:rPr lang="ru-RU" sz="2400" b="1" dirty="0">
                <a:cs typeface="Times New Roman" pitchFamily="18" charset="0"/>
              </a:rPr>
              <a:t>Продолжительность проекта:</a:t>
            </a:r>
            <a:r>
              <a:rPr lang="ru-RU" sz="2400" dirty="0">
                <a:cs typeface="Times New Roman" pitchFamily="18" charset="0"/>
              </a:rPr>
              <a:t> среднесрочный .</a:t>
            </a:r>
          </a:p>
          <a:p>
            <a:r>
              <a:rPr lang="ru-RU" sz="2400" b="1" dirty="0">
                <a:cs typeface="Times New Roman" pitchFamily="18" charset="0"/>
              </a:rPr>
              <a:t>Срок реализации проекта: </a:t>
            </a:r>
            <a:r>
              <a:rPr lang="ru-RU" sz="2400" dirty="0">
                <a:cs typeface="Times New Roman" pitchFamily="18" charset="0"/>
              </a:rPr>
              <a:t>сентябрь - декабрь 2019 года</a:t>
            </a:r>
          </a:p>
          <a:p>
            <a:r>
              <a:rPr lang="ru-RU" sz="2400" b="1" dirty="0">
                <a:cs typeface="Times New Roman" pitchFamily="18" charset="0"/>
              </a:rPr>
              <a:t>Участники проекта:</a:t>
            </a:r>
            <a:r>
              <a:rPr lang="ru-RU" sz="2400" dirty="0">
                <a:cs typeface="Times New Roman" pitchFamily="18" charset="0"/>
              </a:rPr>
              <a:t> дети 1 младшей группы, воспитатели, мед.  работник, родители. </a:t>
            </a:r>
            <a:endParaRPr lang="ru-RU" sz="2400" dirty="0" smtClean="0">
              <a:cs typeface="Times New Roman" pitchFamily="18" charset="0"/>
            </a:endParaRPr>
          </a:p>
          <a:p>
            <a:r>
              <a:rPr lang="ru-RU" sz="2400" b="1" dirty="0">
                <a:cs typeface="Times New Roman" pitchFamily="18" charset="0"/>
              </a:rPr>
              <a:t>Цель проекта: </a:t>
            </a:r>
            <a:r>
              <a:rPr lang="ru-RU" sz="2400" dirty="0">
                <a:cs typeface="Times New Roman" pitchFamily="18" charset="0"/>
              </a:rPr>
              <a:t>Создание оптимальных условий для совместной деятельности всех участников образовательного процесса, направленных на успешную адаптацию ребенка в детском саду</a:t>
            </a:r>
            <a:r>
              <a:rPr lang="ru-RU" sz="2400" dirty="0" smtClean="0">
                <a:cs typeface="Times New Roman" pitchFamily="18" charset="0"/>
              </a:rPr>
              <a:t>.</a:t>
            </a:r>
          </a:p>
          <a:p>
            <a:endParaRPr lang="ru-RU" sz="1800" dirty="0"/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  <a:p>
            <a:endParaRPr lang="ru-RU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>
        <p:randomBar dir="vert"/>
      </p:transition>
    </mc:Choice>
    <mc:Fallback>
      <p:transition spd="slow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500063" y="332656"/>
            <a:ext cx="6448201" cy="6336432"/>
          </a:xfrm>
        </p:spPr>
        <p:txBody>
          <a:bodyPr/>
          <a:lstStyle/>
          <a:p>
            <a:pPr marL="0" indent="0">
              <a:buNone/>
            </a:pPr>
            <a:r>
              <a:rPr lang="ru-RU" sz="2400" b="1" dirty="0" smtClean="0">
                <a:cs typeface="Times New Roman" pitchFamily="18" charset="0"/>
              </a:rPr>
              <a:t>     Задачи</a:t>
            </a:r>
            <a:r>
              <a:rPr lang="ru-RU" sz="2400" b="1" dirty="0">
                <a:cs typeface="Times New Roman" pitchFamily="18" charset="0"/>
              </a:rPr>
              <a:t>:</a:t>
            </a:r>
            <a:endParaRPr lang="ru-RU" sz="2400" dirty="0">
              <a:cs typeface="Times New Roman" pitchFamily="18" charset="0"/>
            </a:endParaRPr>
          </a:p>
          <a:p>
            <a:pPr lvl="0">
              <a:buFont typeface="Wingdings" pitchFamily="2" charset="2"/>
              <a:buChar char="Ø"/>
            </a:pPr>
            <a:r>
              <a:rPr lang="ru-RU" sz="2400" dirty="0">
                <a:cs typeface="Times New Roman" pitchFamily="18" charset="0"/>
              </a:rPr>
              <a:t>Создавать условия для организации адаптации детей раннего возраста к условиям дошкольного образовательного учреждения.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>
                <a:cs typeface="Times New Roman" pitchFamily="18" charset="0"/>
              </a:rPr>
              <a:t>Оказывать помощь детям в осознании себя как члена детского коллектива и освоении разных социальных ролей.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>
                <a:cs typeface="Times New Roman" pitchFamily="18" charset="0"/>
              </a:rPr>
              <a:t>Повышение уровня компетентности родителей в вопросах адаптации ребенка к условиям детского сада и их мотивации к взаимодействию с ДОУ на основе включения в совместную проектную деятельность.</a:t>
            </a:r>
          </a:p>
          <a:p>
            <a:pPr lvl="0">
              <a:buFont typeface="Wingdings" pitchFamily="2" charset="2"/>
              <a:buChar char="Ø"/>
            </a:pPr>
            <a:r>
              <a:rPr lang="ru-RU" sz="2400" dirty="0">
                <a:cs typeface="Times New Roman" pitchFamily="18" charset="0"/>
              </a:rPr>
              <a:t>Формировать у детей культурно-гигиенические навыки.</a:t>
            </a:r>
          </a:p>
          <a:p>
            <a:endParaRPr lang="ru-RU" dirty="0" smtClean="0"/>
          </a:p>
        </p:txBody>
      </p:sp>
    </p:spTree>
    <p:extLst>
      <p:ext uri="{BB962C8B-B14F-4D97-AF65-F5344CB8AC3E}">
        <p14:creationId xmlns:p14="http://schemas.microsoft.com/office/powerpoint/2010/main" val="390804777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988840"/>
            <a:ext cx="8712968" cy="4752528"/>
          </a:xfrm>
        </p:spPr>
        <p:txBody>
          <a:bodyPr/>
          <a:lstStyle/>
          <a:p>
            <a:pPr marL="0" indent="0">
              <a:buNone/>
            </a:pP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1600" b="1" dirty="0" smtClean="0">
                <a:cs typeface="Times New Roman" pitchFamily="18" charset="0"/>
              </a:rPr>
              <a:t>Актуальность проекта:</a:t>
            </a:r>
            <a:endParaRPr lang="ru-RU" sz="1600" dirty="0" smtClean="0"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1600" dirty="0" smtClean="0">
                <a:cs typeface="Times New Roman" pitchFamily="18" charset="0"/>
              </a:rPr>
              <a:t>Адаптация </a:t>
            </a:r>
            <a:r>
              <a:rPr lang="ru-RU" sz="1600" dirty="0">
                <a:cs typeface="Times New Roman" pitchFamily="18" charset="0"/>
              </a:rPr>
              <a:t>– процесс развития приспособительных реакций организма в ответ на новые для него условия. Это приспособление организма к новой обстановке, а для ребенка детский сад, несомненно, является новым, еще неизвестным пространством, с новым окружением и новыми отношениями. 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>
                <a:cs typeface="Times New Roman" pitchFamily="18" charset="0"/>
              </a:rPr>
              <a:t>Тема адаптации детей раннего возраста к условиям детского образовательного учреждения является актуальной, так как проблема адаптации детей 2-3 года жизни к условиям детского сада имеет большое значение. От того как проходит привыкание ребенка к новому режиму, к незнакомым людям зависит его физическое и психическое развитие, состояние здоровья, психологический комфорт в детском саду и семье. Правильное воспитание увеличивает способность детского организма целесообразно реагировать на изменение окружения. Благоприятные бытовые условия, соблюдение режима питания, сна, спокойные взаимоотношения членов семьи и многое другое – все это не только полезно для здоровья, но и является основой для нормальной адаптации ребенка при поступлении в детский сад.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>
                <a:cs typeface="Times New Roman" pitchFamily="18" charset="0"/>
              </a:rPr>
              <a:t>От того, насколько ребенок подготовлен в семье к переходу в детское учреждение, зависит и течение адаптационного периода, и его дальнейшее развитие. Чтобы период адаптации детей проходил легче, необходима профессиональная помощь семье. На помощь семье должен прийти детский сад.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78784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2"/>
          <p:cNvSpPr txBox="1">
            <a:spLocks/>
          </p:cNvSpPr>
          <p:nvPr/>
        </p:nvSpPr>
        <p:spPr>
          <a:xfrm>
            <a:off x="457200" y="1988840"/>
            <a:ext cx="8229600" cy="4137323"/>
          </a:xfrm>
          <a:prstGeom prst="rect">
            <a:avLst/>
          </a:prstGeom>
        </p:spPr>
        <p:txBody>
          <a:bodyPr/>
          <a:lstStyle>
            <a:lvl1pPr marL="342900" indent="-3429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charset="0"/>
              <a:buNone/>
            </a:pPr>
            <a:r>
              <a:rPr lang="ru-RU" sz="2400" b="1" dirty="0" smtClean="0">
                <a:cs typeface="Times New Roman" pitchFamily="18" charset="0"/>
              </a:rPr>
              <a:t>     Ожидаемые результаты:</a:t>
            </a:r>
            <a:endParaRPr lang="ru-RU" sz="2400" dirty="0" smtClean="0"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cs typeface="Times New Roman" pitchFamily="18" charset="0"/>
              </a:rPr>
              <a:t>Успешное прохождение детьми  адаптационного периода с высокой вероятностью  легкой и средней степени адаптации.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cs typeface="Times New Roman" pitchFamily="18" charset="0"/>
              </a:rPr>
              <a:t>Повышение компетентности родителей в воспитании и обучении детей.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cs typeface="Times New Roman" pitchFamily="18" charset="0"/>
              </a:rPr>
              <a:t>Возрастание активности родителей и включенности их в образовательный процесс.</a:t>
            </a:r>
          </a:p>
          <a:p>
            <a:pPr>
              <a:buFont typeface="Wingdings" pitchFamily="2" charset="2"/>
              <a:buChar char="Ø"/>
            </a:pPr>
            <a:r>
              <a:rPr lang="ru-RU" sz="2400" dirty="0" smtClean="0">
                <a:cs typeface="Times New Roman" pitchFamily="18" charset="0"/>
              </a:rPr>
              <a:t>Тесный эмоциональный контакт между воспитателями и детьми.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03633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2105714"/>
            <a:ext cx="8784976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+mn-lt"/>
                <a:cs typeface="Times New Roman" pitchFamily="18" charset="0"/>
              </a:rPr>
              <a:t>Этапы проекта:</a:t>
            </a:r>
            <a:endParaRPr lang="ru-RU" dirty="0">
              <a:latin typeface="+mn-lt"/>
              <a:cs typeface="Times New Roman" pitchFamily="18" charset="0"/>
            </a:endParaRPr>
          </a:p>
          <a:p>
            <a:r>
              <a:rPr lang="ru-RU" b="1" dirty="0">
                <a:latin typeface="+mn-lt"/>
                <a:cs typeface="Times New Roman" pitchFamily="18" charset="0"/>
              </a:rPr>
              <a:t>Подготовительный этап (сентябрь):</a:t>
            </a:r>
            <a:endParaRPr lang="ru-RU" dirty="0">
              <a:latin typeface="+mn-lt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Составление перспективного плана мероприятий проекта.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Подбор художественной литературы, дидактических, пальчиковых игр. Игровая деятельность с детьми, чтение стихотворений, сказок.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Анкетирование родителей, памятки, индивидуальные рекомендации для родителей в период адаптации ребенка.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Заполнение адаптационных листов на определение уровней адаптации</a:t>
            </a:r>
          </a:p>
          <a:p>
            <a:r>
              <a:rPr lang="ru-RU" b="1" dirty="0">
                <a:latin typeface="+mn-lt"/>
                <a:cs typeface="Times New Roman" pitchFamily="18" charset="0"/>
              </a:rPr>
              <a:t>Основной этап (реализация проекта-октябрь-ноябрь)</a:t>
            </a:r>
            <a:endParaRPr lang="ru-RU" dirty="0">
              <a:latin typeface="+mn-lt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Реализация разработанной системы работы по адаптации детей раннего возраста к условиям дошкольного образовательного учреждения; 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Исследование навыков самообслуживания детей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Работа с родителями </a:t>
            </a:r>
          </a:p>
          <a:p>
            <a:r>
              <a:rPr lang="ru-RU" b="1" dirty="0">
                <a:latin typeface="+mn-lt"/>
                <a:cs typeface="Times New Roman" pitchFamily="18" charset="0"/>
              </a:rPr>
              <a:t>Заключительный этап (итог проекта - декабрь):</a:t>
            </a:r>
            <a:endParaRPr lang="ru-RU" dirty="0">
              <a:latin typeface="+mn-lt"/>
              <a:cs typeface="Times New Roman" pitchFamily="18" charset="0"/>
            </a:endParaRP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Подведение итогов работы </a:t>
            </a:r>
          </a:p>
          <a:p>
            <a:pPr marL="285750" lvl="0" indent="-285750">
              <a:buFont typeface="Wingdings" pitchFamily="2" charset="2"/>
              <a:buChar char="Ø"/>
            </a:pPr>
            <a:r>
              <a:rPr lang="ru-RU" dirty="0">
                <a:latin typeface="+mn-lt"/>
                <a:cs typeface="Times New Roman" pitchFamily="18" charset="0"/>
              </a:rPr>
              <a:t>Определение уровней адаптации детей.</a:t>
            </a:r>
          </a:p>
        </p:txBody>
      </p:sp>
    </p:spTree>
    <p:extLst>
      <p:ext uri="{BB962C8B-B14F-4D97-AF65-F5344CB8AC3E}">
        <p14:creationId xmlns:p14="http://schemas.microsoft.com/office/powerpoint/2010/main" val="210211933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60848"/>
            <a:ext cx="8229600" cy="64807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  <a:cs typeface="Times New Roman" pitchFamily="18" charset="0"/>
              </a:rPr>
              <a:t>ДИДАКТИЧЕСКИЕ И НАСТОЛЬНЫЕ ИГРЫ</a:t>
            </a:r>
            <a:endParaRPr lang="ru-RU" sz="3200" b="1" dirty="0">
              <a:solidFill>
                <a:srgbClr val="FF0000"/>
              </a:solidFill>
              <a:cs typeface="Times New Roman" pitchFamily="18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708920"/>
            <a:ext cx="4974033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2623" y="2708920"/>
            <a:ext cx="4734212" cy="374441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solidFill>
              <a:srgbClr val="FF0000"/>
            </a:solidFill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3165517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060849"/>
            <a:ext cx="5400600" cy="405045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155188" y="2584922"/>
            <a:ext cx="4256454" cy="319234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6095103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44824"/>
            <a:ext cx="8229600" cy="648072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B0F0"/>
                </a:solidFill>
              </a:rPr>
              <a:t>ИНДИВИДУАЛЬНАЯ РАБОТА</a:t>
            </a:r>
            <a:endParaRPr lang="ru-RU" sz="3200" b="1" dirty="0">
              <a:solidFill>
                <a:srgbClr val="00B0F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2492896"/>
            <a:ext cx="3024336" cy="232225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838237" y="2522803"/>
            <a:ext cx="3295061" cy="3091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854493" y="3736355"/>
            <a:ext cx="3381782" cy="25363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1427747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700808"/>
            <a:ext cx="8291264" cy="864096"/>
          </a:xfrm>
        </p:spPr>
        <p:txBody>
          <a:bodyPr/>
          <a:lstStyle/>
          <a:p>
            <a:r>
              <a:rPr lang="ru-RU" sz="3200" b="1" dirty="0" smtClean="0">
                <a:solidFill>
                  <a:srgbClr val="7030A0"/>
                </a:solidFill>
              </a:rPr>
              <a:t>МУЗЫКАЛЬНЫЙ И ФИЗКУЛЬТУРНЫЙ ДОСУГ</a:t>
            </a:r>
            <a:endParaRPr lang="ru-RU" sz="3200" b="1" dirty="0">
              <a:solidFill>
                <a:srgbClr val="7030A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07" y="4564106"/>
            <a:ext cx="2691181" cy="21256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4515" y="2339163"/>
            <a:ext cx="2898438" cy="220736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501" y="2474707"/>
            <a:ext cx="2902533" cy="387004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75433" y="4584294"/>
            <a:ext cx="2898438" cy="21738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9" name="Объект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9512" y="2339163"/>
            <a:ext cx="2763927" cy="20729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875837615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844824"/>
            <a:ext cx="8568952" cy="72008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B050"/>
                </a:solidFill>
              </a:rPr>
              <a:t>ИГРЫ НА СПЛОЧЕНИЕ КОЛЛЕКТИВА</a:t>
            </a:r>
            <a:endParaRPr lang="ru-RU" sz="3200" b="1" dirty="0">
              <a:solidFill>
                <a:srgbClr val="00B05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11560" y="2996952"/>
            <a:ext cx="4032448" cy="3312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420888"/>
            <a:ext cx="3629525" cy="398200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9022951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1700808"/>
            <a:ext cx="8219256" cy="720080"/>
          </a:xfrm>
        </p:spPr>
        <p:txBody>
          <a:bodyPr/>
          <a:lstStyle/>
          <a:p>
            <a:r>
              <a:rPr lang="ru-RU" sz="3200" b="1" dirty="0" smtClean="0">
                <a:solidFill>
                  <a:srgbClr val="0070C0"/>
                </a:solidFill>
              </a:rPr>
              <a:t>НОВЫЕ ДРУЗЬЯ</a:t>
            </a:r>
            <a:endParaRPr lang="ru-RU" sz="3200" b="1" dirty="0">
              <a:solidFill>
                <a:srgbClr val="0070C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3" y="2348881"/>
            <a:ext cx="3528392" cy="2646294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10139" y="2276872"/>
            <a:ext cx="3611893" cy="270892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933056"/>
            <a:ext cx="3707904" cy="278092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5986655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563072" cy="562074"/>
          </a:xfrm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txBody>
          <a:bodyPr/>
          <a:lstStyle/>
          <a:p>
            <a:r>
              <a:rPr lang="ru-RU" sz="3200" b="1" dirty="0" smtClean="0">
                <a:solidFill>
                  <a:srgbClr val="FF0000"/>
                </a:solidFill>
              </a:rPr>
              <a:t>Вывод</a:t>
            </a:r>
            <a:endParaRPr lang="ru-RU" sz="3200" b="1" dirty="0" smtClean="0">
              <a:solidFill>
                <a:srgbClr val="FF0000"/>
              </a:solidFill>
            </a:endParaRPr>
          </a:p>
        </p:txBody>
      </p:sp>
      <p:sp>
        <p:nvSpPr>
          <p:cNvPr id="4099" name="Содержимое 2"/>
          <p:cNvSpPr>
            <a:spLocks noGrp="1"/>
          </p:cNvSpPr>
          <p:nvPr>
            <p:ph idx="1"/>
          </p:nvPr>
        </p:nvSpPr>
        <p:spPr>
          <a:xfrm>
            <a:off x="251521" y="836712"/>
            <a:ext cx="6696743" cy="5832376"/>
          </a:xfrm>
        </p:spPr>
        <p:txBody>
          <a:bodyPr/>
          <a:lstStyle/>
          <a:p>
            <a:pPr>
              <a:buFont typeface="Wingdings" pitchFamily="2" charset="2"/>
              <a:buChar char="Ø"/>
            </a:pPr>
            <a:r>
              <a:rPr lang="ru-RU" sz="1600" dirty="0"/>
              <a:t>Тема проекта выбрана с учетом возрастных особенностей детей и актуальностью проблемы.</a:t>
            </a:r>
            <a:endParaRPr lang="ru-RU" sz="1600" dirty="0"/>
          </a:p>
          <a:p>
            <a:pPr>
              <a:buFont typeface="Wingdings" pitchFamily="2" charset="2"/>
              <a:buChar char="Ø"/>
            </a:pPr>
            <a:r>
              <a:rPr lang="ru-RU" sz="1600" dirty="0"/>
              <a:t>Создана эмоционально благоприятная атмосфера в группе, которая обеспечивает психологическую безопасность каждого ребенка.</a:t>
            </a:r>
            <a:endParaRPr lang="ru-RU" sz="1600" dirty="0"/>
          </a:p>
          <a:p>
            <a:pPr>
              <a:buFont typeface="Wingdings" pitchFamily="2" charset="2"/>
              <a:buChar char="Ø"/>
            </a:pPr>
            <a:r>
              <a:rPr lang="ru-RU" sz="1600" dirty="0"/>
              <a:t>У детей возникло доверие к педагогам и персоналу детского сада.</a:t>
            </a:r>
            <a:endParaRPr lang="ru-RU" sz="1600" dirty="0"/>
          </a:p>
          <a:p>
            <a:pPr>
              <a:buFont typeface="Wingdings" pitchFamily="2" charset="2"/>
              <a:buChar char="Ø"/>
            </a:pPr>
            <a:r>
              <a:rPr lang="ru-RU" sz="1600" dirty="0"/>
              <a:t>Размещается актуальная информация в приемной, организуются  индивидуальные консультации по запросу родителей.</a:t>
            </a:r>
            <a:endParaRPr lang="ru-RU" sz="1600" dirty="0"/>
          </a:p>
          <a:p>
            <a:pPr>
              <a:buFont typeface="Wingdings" pitchFamily="2" charset="2"/>
              <a:buChar char="Ø"/>
            </a:pPr>
            <a:r>
              <a:rPr lang="ru-RU" sz="1600" dirty="0"/>
              <a:t>Детские потребности в физическом, интеллектуальном и эстетическом развитии удовлетворяются.</a:t>
            </a:r>
          </a:p>
          <a:p>
            <a:pPr>
              <a:buFont typeface="Wingdings" pitchFamily="2" charset="2"/>
              <a:buChar char="Ø"/>
            </a:pPr>
            <a:r>
              <a:rPr lang="ru-RU" sz="1600" dirty="0"/>
              <a:t>Цель адаптации ребенка к коллективу детского учреждения вовсе не заключается в нарушении связей с родителями, давно образовавшихся и закрепившихся в те первые месяцы жизни, которые ребенок при нормальных семейных условиях проводит исключительно в семье. Речь идет о временной разлуке с близкими взрослыми и о формировании новых связей. Выполнение требований, стоящих перед ребенком с момента знакомства с новыми условиями среды, безусловно, является для него трудной задачей. Степень трудности зависит от индивидуальных особенностей, уровня развития и состояния здоровья ребенка. </a:t>
            </a:r>
            <a:endParaRPr lang="ru-RU" sz="1600" dirty="0"/>
          </a:p>
          <a:p>
            <a:pPr>
              <a:buFont typeface="Wingdings" pitchFamily="2" charset="2"/>
              <a:buChar char="Ø"/>
            </a:pPr>
            <a:r>
              <a:rPr lang="ru-RU" sz="1600" dirty="0"/>
              <a:t>Можно сделать вывод, что в целом процесс адаптации прошел успешно, так как наблюдались значительные улучшения показателей эмоционального благополучия.</a:t>
            </a:r>
            <a:endParaRPr lang="ru-RU" sz="1600" dirty="0"/>
          </a:p>
          <a:p>
            <a:pPr>
              <a:buFont typeface="Wingdings" pitchFamily="2" charset="2"/>
              <a:buChar char="Ø"/>
            </a:pPr>
            <a:endParaRPr lang="ru-RU" sz="1600" dirty="0" smtClean="0"/>
          </a:p>
        </p:txBody>
      </p:sp>
    </p:spTree>
    <p:extLst>
      <p:ext uri="{BB962C8B-B14F-4D97-AF65-F5344CB8AC3E}">
        <p14:creationId xmlns:p14="http://schemas.microsoft.com/office/powerpoint/2010/main" val="964048299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иц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лица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Шаблон 2</Template>
  <TotalTime>168</TotalTime>
  <Words>715</Words>
  <Application>Microsoft Office PowerPoint</Application>
  <PresentationFormat>Экран (4:3)</PresentationFormat>
  <Paragraphs>55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13</vt:i4>
      </vt:variant>
    </vt:vector>
  </HeadingPairs>
  <TitlesOfParts>
    <vt:vector size="15" baseType="lpstr">
      <vt:lpstr>лица</vt:lpstr>
      <vt:lpstr>1_лица</vt:lpstr>
      <vt:lpstr>  Проект по адаптации детей раннего возраста  к условиям дошкольного образовательного учреждения «Адаптация без слёз»  2019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ДИДАКТИЧЕСКИЕ И НАСТОЛЬНЫЕ ИГРЫ</vt:lpstr>
      <vt:lpstr>Презентация PowerPoint</vt:lpstr>
      <vt:lpstr>ИНДИВИДУАЛЬНАЯ РАБОТА</vt:lpstr>
      <vt:lpstr>МУЗЫКАЛЬНЫЙ И ФИЗКУЛЬТУРНЫЙ ДОСУГ</vt:lpstr>
      <vt:lpstr>ИГРЫ НА СПЛОЧЕНИЕ КОЛЛЕКТИВА</vt:lpstr>
      <vt:lpstr>НОВЫЕ ДРУЗЬЯ</vt:lpstr>
      <vt:lpstr>Вывод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Название презентации</dc:title>
  <dc:creator>jul</dc:creator>
  <cp:lastModifiedBy>ЗдРасть</cp:lastModifiedBy>
  <cp:revision>14</cp:revision>
  <dcterms:created xsi:type="dcterms:W3CDTF">2016-05-11T09:30:30Z</dcterms:created>
  <dcterms:modified xsi:type="dcterms:W3CDTF">2021-10-05T10:01:17Z</dcterms:modified>
</cp:coreProperties>
</file>