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26" r:id="rId3"/>
    <p:sldId id="319" r:id="rId4"/>
    <p:sldId id="310" r:id="rId5"/>
    <p:sldId id="299" r:id="rId6"/>
    <p:sldId id="306" r:id="rId7"/>
    <p:sldId id="304" r:id="rId8"/>
    <p:sldId id="307" r:id="rId9"/>
    <p:sldId id="309" r:id="rId10"/>
    <p:sldId id="262" r:id="rId11"/>
    <p:sldId id="267" r:id="rId12"/>
    <p:sldId id="303" r:id="rId13"/>
    <p:sldId id="305" r:id="rId14"/>
    <p:sldId id="311" r:id="rId15"/>
    <p:sldId id="322" r:id="rId16"/>
    <p:sldId id="323" r:id="rId17"/>
    <p:sldId id="312" r:id="rId18"/>
    <p:sldId id="321" r:id="rId19"/>
    <p:sldId id="316" r:id="rId20"/>
    <p:sldId id="313" r:id="rId21"/>
    <p:sldId id="324" r:id="rId22"/>
    <p:sldId id="318" r:id="rId23"/>
    <p:sldId id="314" r:id="rId24"/>
    <p:sldId id="317" r:id="rId25"/>
    <p:sldId id="328" r:id="rId26"/>
    <p:sldId id="325" r:id="rId27"/>
    <p:sldId id="332" r:id="rId28"/>
    <p:sldId id="330" r:id="rId29"/>
    <p:sldId id="331" r:id="rId30"/>
    <p:sldId id="30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425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2B394E-07FD-411E-9D8E-A4D6812D8A18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AB9AD-0684-40D6-8EF4-48D47F58C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905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EAB9AD-0684-40D6-8EF4-48D47F58C08F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427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5.wmf"/><Relationship Id="rId7" Type="http://schemas.openxmlformats.org/officeDocument/2006/relationships/slide" Target="slide2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4.xml"/><Relationship Id="rId10" Type="http://schemas.openxmlformats.org/officeDocument/2006/relationships/slide" Target="slide27.xml"/><Relationship Id="rId4" Type="http://schemas.openxmlformats.org/officeDocument/2006/relationships/slide" Target="slide9.xml"/><Relationship Id="rId9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1142976" y="1571612"/>
            <a:ext cx="4986350" cy="12573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100010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14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онкурсная заставка 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4047" y="428604"/>
            <a:ext cx="375539" cy="357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785786" y="3600077"/>
            <a:ext cx="5572164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59832" y="5373216"/>
            <a:ext cx="22145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90925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Выполнила воспитатель: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Фадеева  Татьяна  Михайловна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9092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90925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34932" y="440675"/>
            <a:ext cx="58024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Викторина-путешествие по правилам дорожного движения</a:t>
            </a:r>
          </a:p>
          <a:p>
            <a:pPr algn="ctr"/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«Приключение зелёного автомобильчика»</a:t>
            </a:r>
            <a:endParaRPr lang="ru-RU" sz="4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Предисловие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1196752"/>
            <a:ext cx="6192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</a:rPr>
              <a:t>В одной видеоигре жил маленький зелёный автомобиль, которым целый день управляли мальчики и девочки.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   У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автомобиля была мечта стать большой настоящей машиной, но для этого надо хорошо знать правила дорожного движения и  проехать по всем населённым пунктам страны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Безопасных дорог. Автомобильчик очень просит ребят помочь ему осуществить свою мечту. И так начинаем наше весёлое путешествие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                        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приключениями по необычной стране…</a:t>
            </a:r>
            <a:endParaRPr lang="ru-RU" sz="11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</a:rPr>
              <a:t>  </a:t>
            </a:r>
            <a:endParaRPr lang="ru-RU" sz="1100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5" name="Рисунок 4" descr="C:\Users\--\Desktop\Un8o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59074"/>
            <a:ext cx="4176464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028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Program Files\Microsoft Office\MEDIA\CAGCAT10\j0212957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2973" flipH="1">
            <a:off x="1693058" y="1677281"/>
            <a:ext cx="146209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Program Files\Microsoft Office\MEDIA\CAGCAT10\j0212957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6293" flipH="1">
            <a:off x="4141415" y="467069"/>
            <a:ext cx="146209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Program Files\Microsoft Office\MEDIA\CAGCAT10\j0212957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2799" flipH="1">
            <a:off x="6714584" y="1806044"/>
            <a:ext cx="146209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Program Files\Microsoft Office\MEDIA\CAGCAT10\j0212957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9204">
            <a:off x="5609917" y="3288848"/>
            <a:ext cx="138413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Program Files\Microsoft Office\MEDIA\CAGCAT10\j0212957.wm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73" y="3294928"/>
            <a:ext cx="138413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Program Files\Microsoft Office\MEDIA\CAGCAT10\j0212957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0514">
            <a:off x="3784758" y="1776959"/>
            <a:ext cx="138413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Program Files\Microsoft Office\MEDIA\CAGCAT10\j0212957.wm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2973" flipH="1">
            <a:off x="4008577" y="3764614"/>
            <a:ext cx="146209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Program Files\Microsoft Office\MEDIA\CAGCAT10\j0212957.wm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2973" flipH="1">
            <a:off x="5800946" y="5081011"/>
            <a:ext cx="1462090" cy="9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триховая стрелка вправо 4"/>
          <p:cNvSpPr/>
          <p:nvPr/>
        </p:nvSpPr>
        <p:spPr>
          <a:xfrm rot="19536211">
            <a:off x="2966179" y="1305236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триховая стрелка вправо 16"/>
          <p:cNvSpPr/>
          <p:nvPr/>
        </p:nvSpPr>
        <p:spPr>
          <a:xfrm rot="2255344">
            <a:off x="5764010" y="1194438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триховая стрелка вправо 17"/>
          <p:cNvSpPr/>
          <p:nvPr/>
        </p:nvSpPr>
        <p:spPr>
          <a:xfrm rot="8756472">
            <a:off x="6773723" y="3108927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 rot="13883835">
            <a:off x="5157086" y="2519118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триховая стрелка вправо 19"/>
          <p:cNvSpPr/>
          <p:nvPr/>
        </p:nvSpPr>
        <p:spPr>
          <a:xfrm rot="8267319">
            <a:off x="2730583" y="2813434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триховая стрелка вправо 20"/>
          <p:cNvSpPr/>
          <p:nvPr/>
        </p:nvSpPr>
        <p:spPr>
          <a:xfrm rot="1078696">
            <a:off x="2933997" y="4309205"/>
            <a:ext cx="999335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 rot="2244084">
            <a:off x="5506983" y="4481621"/>
            <a:ext cx="978408" cy="484632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2263996" y="2117924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4686180" y="913440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2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4382949" y="2200103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5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2265302" y="3724210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6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Овал 26">
            <a:hlinkClick r:id="rId5" action="ppaction://hlinksldjump"/>
          </p:cNvPr>
          <p:cNvSpPr/>
          <p:nvPr/>
        </p:nvSpPr>
        <p:spPr>
          <a:xfrm>
            <a:off x="7203830" y="2183895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 27">
            <a:hlinkClick r:id="rId9" action="ppaction://hlinksldjump"/>
          </p:cNvPr>
          <p:cNvSpPr/>
          <p:nvPr/>
        </p:nvSpPr>
        <p:spPr>
          <a:xfrm>
            <a:off x="4534964" y="4234300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Овал 28">
            <a:hlinkClick r:id="rId6" action="ppaction://hlinksldjump"/>
          </p:cNvPr>
          <p:cNvSpPr/>
          <p:nvPr/>
        </p:nvSpPr>
        <p:spPr>
          <a:xfrm>
            <a:off x="6074877" y="3724210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4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Овал 29">
            <a:hlinkClick r:id="rId10" action="ppaction://hlinksldjump"/>
          </p:cNvPr>
          <p:cNvSpPr/>
          <p:nvPr/>
        </p:nvSpPr>
        <p:spPr>
          <a:xfrm>
            <a:off x="6394169" y="5550697"/>
            <a:ext cx="356673" cy="315611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38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Посёлок Загадки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772816"/>
            <a:ext cx="6048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Чтобы проехать через этот населённый пункт</a:t>
            </a:r>
          </a:p>
          <a:p>
            <a:pPr algn="ctr"/>
            <a:r>
              <a:rPr lang="ru-RU" sz="3200" b="1" dirty="0">
                <a:solidFill>
                  <a:srgbClr val="000000"/>
                </a:solidFill>
                <a:latin typeface="Times New Roman"/>
              </a:rPr>
              <a:t>н</a:t>
            </a: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ужно отгадать все загадки, которые встречаются на пути.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2148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500174"/>
            <a:ext cx="5808138" cy="714380"/>
          </a:xfrm>
        </p:spPr>
        <p:txBody>
          <a:bodyPr>
            <a:normAutofit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31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8" name="Picture 8" descr="https://profi-prim.ru/storage/app/media/Blog/Relulir/prf-illyustratsii-06.jpg"/>
          <p:cNvPicPr>
            <a:picLocks noChangeAspect="1" noChangeArrowheads="1"/>
          </p:cNvPicPr>
          <p:nvPr/>
        </p:nvPicPr>
        <p:blipFill rotWithShape="1">
          <a:blip r:embed="rId2" cstate="print"/>
          <a:srcRect l="9161" t="1740" r="72216" b="5852"/>
          <a:stretch/>
        </p:blipFill>
        <p:spPr bwMode="auto">
          <a:xfrm>
            <a:off x="3917953" y="3456730"/>
            <a:ext cx="1252122" cy="258632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664567" y="2686746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6056" y="3209966"/>
            <a:ext cx="2229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регулировщик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637783"/>
            <a:ext cx="4572000" cy="3065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Командуя жезлом, </a:t>
            </a:r>
            <a:b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Он всех направляет, </a:t>
            </a:r>
            <a:b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всем перекрёстком </a:t>
            </a:r>
            <a:b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один управляет. </a:t>
            </a:r>
            <a:b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Он словно волшебник,</a:t>
            </a:r>
            <a:b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Машин дрессировщик,                                                  </a:t>
            </a:r>
            <a:r>
              <a:rPr lang="ru-RU" sz="2400" b="1" dirty="0">
                <a:solidFill>
                  <a:srgbClr val="000000"/>
                </a:solidFill>
                <a:latin typeface="Times New Roman"/>
                <a:cs typeface="Times New Roman"/>
              </a:rPr>
              <a:t>А имя ему…</a:t>
            </a:r>
            <a:endParaRPr lang="ru-RU" sz="24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611932"/>
            <a:ext cx="63367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Зорко смотрит постовой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широкой мостовой.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 посмотрит красным глазом —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Остановятся все сразу.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зеленый подмигнет —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машины, и народ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Отправляются </a:t>
            </a: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вперед. Что это?</a:t>
            </a:r>
          </a:p>
          <a:p>
            <a:endParaRPr lang="ru-RU" sz="2800" b="1" i="0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19748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https://kartinkin.net/uploads/posts/2022-12/1670296693_3-kartinkin-net-p-svetofor-kartinki-pinterest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74417"/>
            <a:ext cx="1963621" cy="259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57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764704"/>
            <a:ext cx="52200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Полосатая лошадка,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Ее зеброю зовут,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не та, что в зоопарке, —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ней люди все </a:t>
            </a: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идут. Что это?</a:t>
            </a:r>
          </a:p>
          <a:p>
            <a:endParaRPr lang="ru-RU" sz="2800" b="1" i="0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795" y="2492896"/>
            <a:ext cx="3798887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https://dvd-auto.ru/800/600/https/ds04.infourok.ru/uploads/ex/0240/0009510f-cdd6c888/img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138" y="3573016"/>
            <a:ext cx="2982585" cy="223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8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9362" y="1050836"/>
            <a:ext cx="59095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обочине дороги,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 солдатики, стоят.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 мы с вами выполняем,</a:t>
            </a:r>
          </a:p>
          <a:p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Все, что нам они </a:t>
            </a: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велят. Что это?</a:t>
            </a:r>
          </a:p>
          <a:p>
            <a:pPr algn="just"/>
            <a:endParaRPr lang="ru-RU" sz="28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98454"/>
            <a:ext cx="312102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Оксана\AppData\Local\Microsoft\Windows\INetCache\IE\BBG1NC18\700px-Знаки_и_разметка-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42991"/>
            <a:ext cx="2911293" cy="254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>
            <a:hlinkClick r:id="rId4" action="ppaction://hlinksldjump"/>
          </p:cNvPr>
          <p:cNvSpPr/>
          <p:nvPr/>
        </p:nvSpPr>
        <p:spPr>
          <a:xfrm>
            <a:off x="7740352" y="105273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2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Город Ребусов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1988840"/>
            <a:ext cx="540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000000"/>
                </a:solidFill>
                <a:latin typeface="Times New Roman"/>
              </a:rPr>
              <a:t>Чтобы проехать через этот </a:t>
            </a: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город</a:t>
            </a:r>
            <a:endParaRPr lang="ru-RU" sz="3200" b="1" dirty="0">
              <a:solidFill>
                <a:srgbClr val="000000"/>
              </a:solidFill>
              <a:latin typeface="Times New Roman"/>
            </a:endParaRPr>
          </a:p>
          <a:p>
            <a:pPr lvl="0" algn="ctr"/>
            <a:r>
              <a:rPr lang="ru-RU" sz="3200" b="1" dirty="0">
                <a:solidFill>
                  <a:srgbClr val="000000"/>
                </a:solidFill>
                <a:latin typeface="Times New Roman"/>
              </a:rPr>
              <a:t>нужно </a:t>
            </a: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прочитать ребусы.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18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бусы по правилам дорожного движени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8" t="11925" r="9932" b="14212"/>
          <a:stretch/>
        </p:blipFill>
        <p:spPr bwMode="auto">
          <a:xfrm>
            <a:off x="2483768" y="980728"/>
            <a:ext cx="5075165" cy="346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642918"/>
            <a:ext cx="7015154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Пешеход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По какой стороне тротуара должен двигаться пешеход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431021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ебусы по ПДД &quot;Дорожное движение&quot; - Кроссворды и головоломки - Конкурс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6" t="12414" r="9183" b="10328"/>
          <a:stretch/>
        </p:blipFill>
        <p:spPr bwMode="auto">
          <a:xfrm>
            <a:off x="2555776" y="1024932"/>
            <a:ext cx="5044936" cy="371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79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Segnali di pericolo: domande vere e 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125" y="1988840"/>
            <a:ext cx="38100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узел 2">
            <a:hlinkClick r:id="rId3" action="ppaction://hlinksldjump"/>
          </p:cNvPr>
          <p:cNvSpPr/>
          <p:nvPr/>
        </p:nvSpPr>
        <p:spPr>
          <a:xfrm>
            <a:off x="7740352" y="119675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67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412776"/>
            <a:ext cx="6224673" cy="266429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Село Умных вопросов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 бы проехать через этот населённый пункт необходимо ответить на несколько вопросов. Ответы должны быть не только верными но и содержать объяснения. </a:t>
            </a:r>
            <a:endParaRPr lang="ru-RU" sz="3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5759" y="220486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45807" y="392628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</a:rPr>
              <a:t/>
            </a:r>
            <a:br>
              <a:rPr lang="ru-RU" sz="2400" dirty="0">
                <a:solidFill>
                  <a:srgbClr val="0070C0"/>
                </a:solidFill>
              </a:rPr>
            </a:b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0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7647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 какой причине нельзя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возле дороги?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0884" y="2957135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называется человек, находящийся в машине, но не являющийся водителем? </a:t>
            </a:r>
          </a:p>
          <a:p>
            <a:pPr lvl="0"/>
            <a:r>
              <a:rPr lang="ru-RU" sz="2400" dirty="0">
                <a:solidFill>
                  <a:srgbClr val="0070C0"/>
                </a:solidFill>
              </a:rPr>
              <a:t/>
            </a:r>
            <a:br>
              <a:rPr lang="ru-RU" sz="2400" dirty="0">
                <a:solidFill>
                  <a:srgbClr val="0070C0"/>
                </a:solidFill>
              </a:rPr>
            </a:br>
            <a:r>
              <a:rPr lang="ru-RU" sz="2400" dirty="0" smtClean="0">
                <a:solidFill>
                  <a:srgbClr val="0070C0"/>
                </a:solidFill>
              </a:rPr>
              <a:t>   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26211" y="4275449"/>
            <a:ext cx="17850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(Пассажир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40211" y="170080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(Можно попасть под колеса. Дети могут мешать движению).</a:t>
            </a:r>
          </a:p>
        </p:txBody>
      </p:sp>
      <p:sp>
        <p:nvSpPr>
          <p:cNvPr id="8" name="Блок-схема: извлечение 7"/>
          <p:cNvSpPr/>
          <p:nvPr/>
        </p:nvSpPr>
        <p:spPr>
          <a:xfrm>
            <a:off x="2059017" y="864441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извлечение 8"/>
          <p:cNvSpPr/>
          <p:nvPr/>
        </p:nvSpPr>
        <p:spPr>
          <a:xfrm>
            <a:off x="2081745" y="306896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51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92482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Можно ли перебегать дорогу, если очень торопишься?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306896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Если рядом нет пешеходного перехода, что делать?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>
            <a:hlinkClick r:id="rId2" action="ppaction://hlinksldjump"/>
          </p:cNvPr>
          <p:cNvSpPr/>
          <p:nvPr/>
        </p:nvSpPr>
        <p:spPr>
          <a:xfrm>
            <a:off x="7705073" y="92482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191683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(Ни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коем случае: жизнь дороже)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50444" y="4077072"/>
            <a:ext cx="34329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(Дойти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ближайшего </a:t>
            </a:r>
          </a:p>
          <a:p>
            <a:pPr lvl="0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перехода)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извлечение 6"/>
          <p:cNvSpPr/>
          <p:nvPr/>
        </p:nvSpPr>
        <p:spPr>
          <a:xfrm>
            <a:off x="1862745" y="103714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извлечение 7"/>
          <p:cNvSpPr/>
          <p:nvPr/>
        </p:nvSpPr>
        <p:spPr>
          <a:xfrm>
            <a:off x="1767371" y="3177621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81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Станица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Продолжи словечко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844824"/>
            <a:ext cx="552636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algn="ctr"/>
            <a:r>
              <a:rPr lang="ru-RU" sz="3200" b="1" dirty="0" smtClean="0">
                <a:latin typeface="Times New Roman"/>
              </a:rPr>
              <a:t>Что бы проехать станцу, необходимо закончить предложенную фразу правильно.</a:t>
            </a:r>
          </a:p>
          <a:p>
            <a:pPr algn="just"/>
            <a:endParaRPr lang="ru-RU" sz="3200" dirty="0">
              <a:solidFill>
                <a:srgbClr val="000000"/>
              </a:solidFill>
              <a:latin typeface="Times New Roman"/>
            </a:endParaRPr>
          </a:p>
          <a:p>
            <a:pPr algn="just"/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</a:rPr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91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71450" y="528548"/>
            <a:ext cx="66817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/>
              </a:rPr>
              <a:t>На остановке собралось много народу, потому что...                                  </a:t>
            </a:r>
          </a:p>
          <a:p>
            <a:r>
              <a:rPr lang="ru-RU" sz="2200" b="1" dirty="0">
                <a:latin typeface="Times New Roman"/>
              </a:rPr>
              <a:t> </a:t>
            </a:r>
            <a:r>
              <a:rPr lang="ru-RU" sz="2200" b="1" dirty="0" smtClean="0">
                <a:latin typeface="Times New Roman"/>
              </a:rPr>
              <a:t>                                             </a:t>
            </a:r>
            <a:r>
              <a:rPr lang="ru-RU" sz="2200" b="1" dirty="0" smtClean="0">
                <a:solidFill>
                  <a:srgbClr val="0070C0"/>
                </a:solidFill>
                <a:latin typeface="Times New Roman"/>
              </a:rPr>
              <a:t>долго не было автобуса</a:t>
            </a:r>
            <a:endParaRPr lang="ru-RU" sz="2200" b="1" dirty="0" smtClean="0">
              <a:solidFill>
                <a:srgbClr val="0070C0"/>
              </a:solidFill>
            </a:endParaRPr>
          </a:p>
          <a:p>
            <a:r>
              <a:rPr lang="ru-RU" sz="2200" b="1" dirty="0" smtClean="0">
                <a:latin typeface="Times New Roman"/>
              </a:rPr>
              <a:t>Водитель затормозил у пешеходного перехода, потому что... </a:t>
            </a:r>
          </a:p>
          <a:p>
            <a:r>
              <a:rPr lang="ru-RU" sz="2200" b="1" dirty="0">
                <a:latin typeface="Times New Roman"/>
              </a:rPr>
              <a:t> </a:t>
            </a:r>
            <a:r>
              <a:rPr lang="ru-RU" sz="2200" b="1" dirty="0" smtClean="0">
                <a:latin typeface="Times New Roman"/>
              </a:rPr>
              <a:t>                                    </a:t>
            </a:r>
            <a:r>
              <a:rPr lang="ru-RU" sz="2200" b="1" dirty="0" smtClean="0">
                <a:solidFill>
                  <a:srgbClr val="0070C0"/>
                </a:solidFill>
                <a:latin typeface="Times New Roman"/>
              </a:rPr>
              <a:t>пешеходы переходили дорогу</a:t>
            </a:r>
            <a:endParaRPr lang="ru-RU" sz="2200" b="1" dirty="0" smtClean="0">
              <a:solidFill>
                <a:srgbClr val="0070C0"/>
              </a:solidFill>
            </a:endParaRPr>
          </a:p>
          <a:p>
            <a:r>
              <a:rPr lang="ru-RU" sz="2200" b="1" dirty="0" smtClean="0">
                <a:latin typeface="Times New Roman"/>
              </a:rPr>
              <a:t>Водитель сигналил мальчику, потому что...</a:t>
            </a:r>
          </a:p>
          <a:p>
            <a:r>
              <a:rPr lang="ru-RU" sz="2200" b="1" dirty="0">
                <a:latin typeface="Times New Roman"/>
              </a:rPr>
              <a:t> </a:t>
            </a:r>
            <a:r>
              <a:rPr lang="ru-RU" sz="2200" b="1" dirty="0" smtClean="0">
                <a:latin typeface="Times New Roman"/>
              </a:rPr>
              <a:t>   </a:t>
            </a:r>
            <a:r>
              <a:rPr lang="ru-RU" sz="2200" b="1" dirty="0" smtClean="0">
                <a:solidFill>
                  <a:srgbClr val="0070C0"/>
                </a:solidFill>
                <a:latin typeface="Times New Roman"/>
              </a:rPr>
              <a:t>он переходил дорогу на красный свет светофора</a:t>
            </a:r>
          </a:p>
          <a:p>
            <a:r>
              <a:rPr lang="ru-RU" sz="2200" b="1" dirty="0" smtClean="0">
                <a:latin typeface="Times New Roman"/>
              </a:rPr>
              <a:t>Нельзя появляться внезапно перед близко идущим транспортом, потому что…</a:t>
            </a:r>
          </a:p>
          <a:p>
            <a:r>
              <a:rPr lang="ru-RU" sz="2200" b="1" dirty="0">
                <a:latin typeface="Times New Roman"/>
              </a:rPr>
              <a:t> </a:t>
            </a:r>
            <a:r>
              <a:rPr lang="ru-RU" sz="2200" b="1" dirty="0" smtClean="0">
                <a:latin typeface="Times New Roman"/>
              </a:rPr>
              <a:t>                                </a:t>
            </a:r>
            <a:r>
              <a:rPr lang="ru-RU" sz="2200" b="1" dirty="0" smtClean="0">
                <a:solidFill>
                  <a:srgbClr val="0070C0"/>
                </a:solidFill>
                <a:latin typeface="Times New Roman"/>
              </a:rPr>
              <a:t>водитель может тебя не заметить</a:t>
            </a:r>
          </a:p>
          <a:p>
            <a:r>
              <a:rPr lang="ru-RU" sz="2200" b="1" dirty="0" smtClean="0">
                <a:latin typeface="Times New Roman"/>
              </a:rPr>
              <a:t>Носить фликеры нужно, потому что…</a:t>
            </a:r>
          </a:p>
          <a:p>
            <a:pPr algn="ctr"/>
            <a:r>
              <a:rPr lang="ru-RU" sz="2200" b="1" dirty="0" smtClean="0">
                <a:latin typeface="Times New Roman"/>
              </a:rPr>
              <a:t> </a:t>
            </a:r>
            <a:r>
              <a:rPr lang="ru-RU" sz="2200" b="1" dirty="0" smtClean="0">
                <a:solidFill>
                  <a:srgbClr val="0070C0"/>
                </a:solidFill>
                <a:latin typeface="Times New Roman"/>
              </a:rPr>
              <a:t>в темноте они светятся и водителю хорошо           видно </a:t>
            </a:r>
            <a:r>
              <a:rPr lang="ru-RU" sz="2200" b="1" dirty="0">
                <a:solidFill>
                  <a:srgbClr val="0070C0"/>
                </a:solidFill>
                <a:latin typeface="Times New Roman"/>
              </a:rPr>
              <a:t>пешехода</a:t>
            </a:r>
            <a:endParaRPr lang="ru-RU" sz="2200" b="1" dirty="0">
              <a:solidFill>
                <a:srgbClr val="0070C0"/>
              </a:solidFill>
            </a:endParaRPr>
          </a:p>
        </p:txBody>
      </p:sp>
      <p:sp>
        <p:nvSpPr>
          <p:cNvPr id="2" name="Блок-схема: узел 1">
            <a:hlinkClick r:id="rId2" action="ppaction://hlinksldjump"/>
          </p:cNvPr>
          <p:cNvSpPr/>
          <p:nvPr/>
        </p:nvSpPr>
        <p:spPr>
          <a:xfrm>
            <a:off x="4644008" y="536064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извлечение 4"/>
          <p:cNvSpPr/>
          <p:nvPr/>
        </p:nvSpPr>
        <p:spPr>
          <a:xfrm>
            <a:off x="1865178" y="161225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извлечение 5"/>
          <p:cNvSpPr/>
          <p:nvPr/>
        </p:nvSpPr>
        <p:spPr>
          <a:xfrm>
            <a:off x="1862745" y="620688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извлечение 6"/>
          <p:cNvSpPr/>
          <p:nvPr/>
        </p:nvSpPr>
        <p:spPr>
          <a:xfrm>
            <a:off x="1857601" y="2636912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извлечение 7"/>
          <p:cNvSpPr/>
          <p:nvPr/>
        </p:nvSpPr>
        <p:spPr>
          <a:xfrm>
            <a:off x="1854890" y="3356992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извлечение 8"/>
          <p:cNvSpPr/>
          <p:nvPr/>
        </p:nvSpPr>
        <p:spPr>
          <a:xfrm>
            <a:off x="1821976" y="4308609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75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336704" cy="344218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Город Дорожных знаков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Что бы проехать город, необходимо дать правильное название дорожному знаку и объяснить его назначение.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9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idebook.ru/article/pdd-dlya-velosipedistov/znak-3.9-dvizhenie-velosipedov-zapreshen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181956"/>
            <a:ext cx="1454955" cy="145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orznak196.ru/wp-content/uploads/2020/02/1.2-768x7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127" y="3284984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79912" y="351607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Предупреждающий знак-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железнодорожный переезд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без шлагбаума.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143479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Запрещающий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знак-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движение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велосипеде запрещено.</a:t>
            </a:r>
          </a:p>
        </p:txBody>
      </p:sp>
    </p:spTree>
    <p:extLst>
      <p:ext uri="{BB962C8B-B14F-4D97-AF65-F5344CB8AC3E}">
        <p14:creationId xmlns:p14="http://schemas.microsoft.com/office/powerpoint/2010/main" val="2746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s://avatars.mds.yandex.net/i?id=4dfc922f8703b0f1c1ee7dd3854baef54c8201a1-6505870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43885"/>
            <a:ext cx="1373773" cy="137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31515" y="1347735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Предписывающий знак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–пешеходная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дорога.</a:t>
            </a:r>
          </a:p>
        </p:txBody>
      </p:sp>
      <p:pic>
        <p:nvPicPr>
          <p:cNvPr id="6" name="Picture 12" descr="https://avatars.mds.yandex.net/i?id=359d9aeed3686374896f01a406f77dab_l-5888810-images-thumbs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6" t="268" r="9101" b="-268"/>
          <a:stretch/>
        </p:blipFill>
        <p:spPr bwMode="auto">
          <a:xfrm>
            <a:off x="2378065" y="3429000"/>
            <a:ext cx="1346185" cy="146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29578" y="3747294"/>
            <a:ext cx="36708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Информационный знак-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есто стоянки.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>
            <a:hlinkClick r:id="rId4" action="ppaction://hlinksldjump"/>
          </p:cNvPr>
          <p:cNvSpPr/>
          <p:nvPr/>
        </p:nvSpPr>
        <p:spPr>
          <a:xfrm>
            <a:off x="7717532" y="78995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79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6624736" cy="38884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Деревня 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Мульти –Пульти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Что бы проехать деревню необходимо угадать вид транспорта на котором передвигались мульт-герои, и пропеть часть песни из мультфильма, где говорится об этом транспорте.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94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51720" y="469105"/>
            <a:ext cx="61926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Смешарики   -   «От винта»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самолёт 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Приключение Фунтика –           «Хорошо бродить по свету»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автомобиль</a:t>
            </a:r>
          </a:p>
          <a:p>
            <a:pPr lvl="0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Бременские музыканты –                «Песенка друзей» </a:t>
            </a:r>
          </a:p>
          <a:p>
            <a:pPr lvl="0"/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повозка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Кот Леопольд – «Кручу педали»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велосипед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Блок-схема: узел 1">
            <a:hlinkClick r:id="rId3" action="ppaction://hlinksldjump"/>
          </p:cNvPr>
          <p:cNvSpPr/>
          <p:nvPr/>
        </p:nvSpPr>
        <p:spPr>
          <a:xfrm>
            <a:off x="2890664" y="534135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thumbs.dreamstime.com/b/%D1%81%D0%B0%D0%BC%D0%BE%D0%BB%D0%B5%D1%82-jet-%D0%BA%D0%B0%D1%80%D1%82%D0%B8%D0%BD%D0%BA%D0%B0-%D0%B8%D0%BB%D0%BB%D1%8E%D1%81%D1%82%D1%80%D0%B8%D1%80%D1%83%D1%8E%D1%89%D0%B0%D1%8F-1639643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167" y="76470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www.igrushka24.ru/upload/iblock/8d8/8d82c53cb6661cb31d16bb96b3e96b8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91" b="17418"/>
          <a:stretch/>
        </p:blipFill>
        <p:spPr bwMode="auto">
          <a:xfrm>
            <a:off x="7245509" y="2564904"/>
            <a:ext cx="1180751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cdn5.vectorstock.com/i/1000x1000/39/44/western-covered-wagon-cartoon-icon-vector-752394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5" t="14474" r="11634" b="22402"/>
          <a:stretch/>
        </p:blipFill>
        <p:spPr bwMode="auto">
          <a:xfrm>
            <a:off x="7302537" y="3562020"/>
            <a:ext cx="1019010" cy="93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s://ridecycle.ru/wa-data/public/shop/products/72/20/2072/images/4623/4623.150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09" b="20967"/>
          <a:stretch/>
        </p:blipFill>
        <p:spPr bwMode="auto">
          <a:xfrm>
            <a:off x="5667544" y="5432115"/>
            <a:ext cx="1239560" cy="73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лок-схема: извлечение 8"/>
          <p:cNvSpPr/>
          <p:nvPr/>
        </p:nvSpPr>
        <p:spPr>
          <a:xfrm>
            <a:off x="1897248" y="678482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извлечение 9"/>
          <p:cNvSpPr/>
          <p:nvPr/>
        </p:nvSpPr>
        <p:spPr>
          <a:xfrm>
            <a:off x="1934276" y="161225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извлечение 10"/>
          <p:cNvSpPr/>
          <p:nvPr/>
        </p:nvSpPr>
        <p:spPr>
          <a:xfrm>
            <a:off x="1847518" y="3107418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извлечение 11"/>
          <p:cNvSpPr/>
          <p:nvPr/>
        </p:nvSpPr>
        <p:spPr>
          <a:xfrm>
            <a:off x="1839756" y="452525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11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76673"/>
            <a:ext cx="6624736" cy="3960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Хутор 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Можно -Нельзя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Что бы проехать этот населённый пункт,  вы должны продолжить предложенную фразу словами «разрешается» или «запрещается».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6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764704"/>
            <a:ext cx="3456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мостовой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91723" y="1029170"/>
            <a:ext cx="1950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1258676"/>
            <a:ext cx="4680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Переходить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улицу на зелёный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сигнал 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светофора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51712" y="1732212"/>
            <a:ext cx="2025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разрешается 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36552" y="2121238"/>
            <a:ext cx="4610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Выбегать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проезжую часть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84323" y="2335750"/>
            <a:ext cx="20162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816996" y="2490570"/>
            <a:ext cx="6481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Переходить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улицу по подземному переходу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845328" y="3859190"/>
            <a:ext cx="61830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Болтать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громко смеяться в транспорте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491723" y="4329494"/>
            <a:ext cx="202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51711" y="3364072"/>
            <a:ext cx="2025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разрешается 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Блок-схема: извлечение 13"/>
          <p:cNvSpPr/>
          <p:nvPr/>
        </p:nvSpPr>
        <p:spPr>
          <a:xfrm>
            <a:off x="1888840" y="879249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извлечение 14"/>
          <p:cNvSpPr/>
          <p:nvPr/>
        </p:nvSpPr>
        <p:spPr>
          <a:xfrm>
            <a:off x="1897178" y="1374548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извлечение 15"/>
          <p:cNvSpPr/>
          <p:nvPr/>
        </p:nvSpPr>
        <p:spPr>
          <a:xfrm>
            <a:off x="1897178" y="2219463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извлечение 16"/>
          <p:cNvSpPr/>
          <p:nvPr/>
        </p:nvSpPr>
        <p:spPr>
          <a:xfrm>
            <a:off x="1907098" y="2958127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извлечение 17"/>
          <p:cNvSpPr/>
          <p:nvPr/>
        </p:nvSpPr>
        <p:spPr>
          <a:xfrm>
            <a:off x="1907098" y="3973735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76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узел 2">
            <a:hlinkClick r:id="rId2" action="ppaction://hlinksldjump"/>
          </p:cNvPr>
          <p:cNvSpPr/>
          <p:nvPr/>
        </p:nvSpPr>
        <p:spPr>
          <a:xfrm>
            <a:off x="3623320" y="536102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620688"/>
            <a:ext cx="619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Играть во дворе на специально отведённых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площадках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868143" y="1437192"/>
            <a:ext cx="2025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разрешается 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191334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Кататься на велосипеде, не держась за руль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89915" y="2513514"/>
            <a:ext cx="202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запрещается 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08889" y="301350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Уступать место в транспорте пожилым людям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929021" y="3666828"/>
            <a:ext cx="2025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разрешается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308889" y="406554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Соблюдать правила дорожного движения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909898" y="4676299"/>
            <a:ext cx="2025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разрешается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  <p:sp>
        <p:nvSpPr>
          <p:cNvPr id="2" name="Блок-схема: извлечение 1"/>
          <p:cNvSpPr/>
          <p:nvPr/>
        </p:nvSpPr>
        <p:spPr>
          <a:xfrm>
            <a:off x="1957200" y="678482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извлечение 12"/>
          <p:cNvSpPr/>
          <p:nvPr/>
        </p:nvSpPr>
        <p:spPr>
          <a:xfrm>
            <a:off x="1953662" y="2037070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извлечение 13"/>
          <p:cNvSpPr/>
          <p:nvPr/>
        </p:nvSpPr>
        <p:spPr>
          <a:xfrm>
            <a:off x="1913828" y="3167351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извлечение 14"/>
          <p:cNvSpPr/>
          <p:nvPr/>
        </p:nvSpPr>
        <p:spPr>
          <a:xfrm>
            <a:off x="1953662" y="4138702"/>
            <a:ext cx="234888" cy="23257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96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54868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Городок Пазлов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30532" y="1783880"/>
            <a:ext cx="58326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Для чудесного превращения автомобильчика в большую машину нужно собрать пазл с его портретом.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274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-147" r="4024" b="832"/>
          <a:stretch/>
        </p:blipFill>
        <p:spPr bwMode="auto">
          <a:xfrm>
            <a:off x="1906851" y="800896"/>
            <a:ext cx="6480000" cy="374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6851" y="800896"/>
            <a:ext cx="6480000" cy="3744256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74" t="74902" r="4024" b="832"/>
          <a:stretch/>
        </p:blipFill>
        <p:spPr bwMode="auto">
          <a:xfrm>
            <a:off x="6628582" y="3601331"/>
            <a:ext cx="1619919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135" r="73325" b="74756"/>
          <a:stretch/>
        </p:blipFill>
        <p:spPr bwMode="auto">
          <a:xfrm>
            <a:off x="1768676" y="843787"/>
            <a:ext cx="1620674" cy="94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7" t="610" r="4024" b="74660"/>
          <a:stretch/>
        </p:blipFill>
        <p:spPr bwMode="auto">
          <a:xfrm>
            <a:off x="6652022" y="839911"/>
            <a:ext cx="1593086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9" t="135" r="50578" b="75135"/>
          <a:stretch/>
        </p:blipFill>
        <p:spPr bwMode="auto">
          <a:xfrm>
            <a:off x="3389350" y="823463"/>
            <a:ext cx="1619328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3" t="1626" r="27180" b="75417"/>
          <a:stretch/>
        </p:blipFill>
        <p:spPr bwMode="auto">
          <a:xfrm>
            <a:off x="4995599" y="826814"/>
            <a:ext cx="1646914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24668" r="72960" b="51247"/>
          <a:stretch/>
        </p:blipFill>
        <p:spPr bwMode="auto">
          <a:xfrm>
            <a:off x="1847793" y="1783294"/>
            <a:ext cx="1646237" cy="908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7" t="24423" r="50676" b="51125"/>
          <a:stretch/>
        </p:blipFill>
        <p:spPr bwMode="auto">
          <a:xfrm>
            <a:off x="3416603" y="1755805"/>
            <a:ext cx="1592912" cy="921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51" t="24882" r="25338" b="50849"/>
          <a:stretch/>
        </p:blipFill>
        <p:spPr bwMode="auto">
          <a:xfrm>
            <a:off x="5008678" y="1772253"/>
            <a:ext cx="1620756" cy="90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86" t="25617" r="4024" b="50016"/>
          <a:stretch/>
        </p:blipFill>
        <p:spPr bwMode="auto">
          <a:xfrm>
            <a:off x="6629434" y="1795668"/>
            <a:ext cx="1619067" cy="918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49337" r="72948" b="25272"/>
          <a:stretch/>
        </p:blipFill>
        <p:spPr bwMode="auto">
          <a:xfrm>
            <a:off x="1886964" y="2680732"/>
            <a:ext cx="1647089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36" t="48854" r="4024" b="25550"/>
          <a:stretch/>
        </p:blipFill>
        <p:spPr bwMode="auto">
          <a:xfrm>
            <a:off x="6656429" y="2673023"/>
            <a:ext cx="1615532" cy="964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2" t="49156" r="50698" b="25248"/>
          <a:stretch/>
        </p:blipFill>
        <p:spPr bwMode="auto">
          <a:xfrm>
            <a:off x="3534053" y="2673023"/>
            <a:ext cx="1593764" cy="964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1" t="48843" r="27552" b="25562"/>
          <a:stretch/>
        </p:blipFill>
        <p:spPr bwMode="auto">
          <a:xfrm>
            <a:off x="5099125" y="2680732"/>
            <a:ext cx="1620934" cy="964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74902" r="73322" b="832"/>
          <a:stretch/>
        </p:blipFill>
        <p:spPr bwMode="auto">
          <a:xfrm>
            <a:off x="1906851" y="3628677"/>
            <a:ext cx="1620850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8" t="74902" r="50231" b="832"/>
          <a:stretch/>
        </p:blipFill>
        <p:spPr bwMode="auto">
          <a:xfrm>
            <a:off x="3494030" y="3646071"/>
            <a:ext cx="1619150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43" t="75106" r="27552" b="832"/>
          <a:stretch/>
        </p:blipFill>
        <p:spPr bwMode="auto">
          <a:xfrm>
            <a:off x="5064101" y="3646071"/>
            <a:ext cx="1620080" cy="907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939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-147" r="4024" b="832"/>
          <a:stretch/>
        </p:blipFill>
        <p:spPr bwMode="auto">
          <a:xfrm>
            <a:off x="1906851" y="800896"/>
            <a:ext cx="6480000" cy="374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6851" y="800896"/>
            <a:ext cx="6480000" cy="3744256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74" t="74902" r="4024" b="832"/>
          <a:stretch/>
        </p:blipFill>
        <p:spPr bwMode="auto">
          <a:xfrm>
            <a:off x="6767784" y="3637995"/>
            <a:ext cx="1619919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135" r="73325" b="74756"/>
          <a:stretch/>
        </p:blipFill>
        <p:spPr bwMode="auto">
          <a:xfrm>
            <a:off x="1907027" y="836712"/>
            <a:ext cx="1620674" cy="94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7" t="610" r="4024" b="74660"/>
          <a:stretch/>
        </p:blipFill>
        <p:spPr bwMode="auto">
          <a:xfrm>
            <a:off x="7251846" y="620291"/>
            <a:ext cx="1593086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9" t="135" r="50578" b="75135"/>
          <a:stretch/>
        </p:blipFill>
        <p:spPr bwMode="auto">
          <a:xfrm>
            <a:off x="3527701" y="417337"/>
            <a:ext cx="1619328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3" t="1626" r="27180" b="75417"/>
          <a:stretch/>
        </p:blipFill>
        <p:spPr bwMode="auto">
          <a:xfrm>
            <a:off x="5229288" y="188640"/>
            <a:ext cx="1646914" cy="93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24668" r="72960" b="51247"/>
          <a:stretch/>
        </p:blipFill>
        <p:spPr bwMode="auto">
          <a:xfrm>
            <a:off x="1623349" y="875321"/>
            <a:ext cx="1646237" cy="908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7" t="24423" r="50676" b="51125"/>
          <a:stretch/>
        </p:blipFill>
        <p:spPr bwMode="auto">
          <a:xfrm>
            <a:off x="3059832" y="2492896"/>
            <a:ext cx="1592912" cy="921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51" t="24882" r="25338" b="50849"/>
          <a:stretch/>
        </p:blipFill>
        <p:spPr bwMode="auto">
          <a:xfrm>
            <a:off x="4788024" y="1484784"/>
            <a:ext cx="1620756" cy="90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86" t="25617" r="4024" b="50016"/>
          <a:stretch/>
        </p:blipFill>
        <p:spPr bwMode="auto">
          <a:xfrm>
            <a:off x="7380312" y="1592533"/>
            <a:ext cx="1619067" cy="918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49337" r="72948" b="25272"/>
          <a:stretch/>
        </p:blipFill>
        <p:spPr bwMode="auto">
          <a:xfrm>
            <a:off x="827584" y="2690906"/>
            <a:ext cx="1647089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36" t="48854" r="4024" b="25550"/>
          <a:stretch/>
        </p:blipFill>
        <p:spPr bwMode="auto">
          <a:xfrm>
            <a:off x="7164288" y="3694043"/>
            <a:ext cx="1615532" cy="964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2" t="49156" r="50698" b="25248"/>
          <a:stretch/>
        </p:blipFill>
        <p:spPr bwMode="auto">
          <a:xfrm>
            <a:off x="3553941" y="2673025"/>
            <a:ext cx="1593764" cy="964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1" t="48843" r="27552" b="25562"/>
          <a:stretch/>
        </p:blipFill>
        <p:spPr bwMode="auto">
          <a:xfrm>
            <a:off x="5145559" y="3302741"/>
            <a:ext cx="1620934" cy="964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74902" r="73322" b="832"/>
          <a:stretch/>
        </p:blipFill>
        <p:spPr bwMode="auto">
          <a:xfrm>
            <a:off x="1084048" y="3810281"/>
            <a:ext cx="1620850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8" t="74902" r="50231" b="832"/>
          <a:stretch/>
        </p:blipFill>
        <p:spPr bwMode="auto">
          <a:xfrm>
            <a:off x="3275856" y="4725144"/>
            <a:ext cx="1619150" cy="9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43" t="75106" r="27552" b="832"/>
          <a:stretch/>
        </p:blipFill>
        <p:spPr bwMode="auto">
          <a:xfrm>
            <a:off x="5203804" y="4735174"/>
            <a:ext cx="1620080" cy="907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65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humbs.gfycat.com/ScientificRareHarvestmouse-size_restricte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764704"/>
            <a:ext cx="4566320" cy="456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518</Words>
  <Application>Microsoft Office PowerPoint</Application>
  <PresentationFormat>Экран (4:3)</PresentationFormat>
  <Paragraphs>112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Предисловие</vt:lpstr>
      <vt:lpstr>Презентация PowerPoint</vt:lpstr>
      <vt:lpstr>     Посёлок Загадки</vt:lpstr>
      <vt:lpstr> </vt:lpstr>
      <vt:lpstr>Презентация PowerPoint</vt:lpstr>
      <vt:lpstr>Презентация PowerPoint</vt:lpstr>
      <vt:lpstr>Презентация PowerPoint</vt:lpstr>
      <vt:lpstr>   Город Ребусов</vt:lpstr>
      <vt:lpstr>Презентация PowerPoint</vt:lpstr>
      <vt:lpstr>Пешеход</vt:lpstr>
      <vt:lpstr>Презентация PowerPoint</vt:lpstr>
      <vt:lpstr>Знак</vt:lpstr>
      <vt:lpstr>Село Умных вопросов  Что бы проехать через этот населённый пункт необходимо ответить на несколько вопросов. Ответы должны быть не только верными но и содержать объяснения. </vt:lpstr>
      <vt:lpstr>Презентация PowerPoint</vt:lpstr>
      <vt:lpstr>Презентация PowerPoint</vt:lpstr>
      <vt:lpstr>          Станица            Продолжи словечко</vt:lpstr>
      <vt:lpstr>Презентация PowerPoint</vt:lpstr>
      <vt:lpstr>Город Дорожных знаков  Что бы проехать город, необходимо дать правильное название дорожному знаку и объяснить его назначение.</vt:lpstr>
      <vt:lpstr>Презентация PowerPoint</vt:lpstr>
      <vt:lpstr>Презентация PowerPoint</vt:lpstr>
      <vt:lpstr>         Деревня  Мульти –Пульти Что бы проехать деревню необходимо угадать вид транспорта на котором передвигались мульт-герои, и пропеть часть песни из мультфильма, где говорится об этом транспорте.</vt:lpstr>
      <vt:lpstr>Презентация PowerPoint</vt:lpstr>
      <vt:lpstr>    Хутор  Можно -Нельзя  Что бы проехать этот населённый пункт,  вы должны продолжить предложенную фразу словами «разрешается» или «запрещается».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--</cp:lastModifiedBy>
  <cp:revision>164</cp:revision>
  <dcterms:created xsi:type="dcterms:W3CDTF">2014-08-03T10:36:29Z</dcterms:created>
  <dcterms:modified xsi:type="dcterms:W3CDTF">2025-09-04T15:17:31Z</dcterms:modified>
</cp:coreProperties>
</file>