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 id="271" r:id="rId12"/>
    <p:sldId id="266" r:id="rId13"/>
    <p:sldId id="267" r:id="rId14"/>
    <p:sldId id="268" r:id="rId15"/>
    <p:sldId id="269" r:id="rId16"/>
    <p:sldId id="270"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7033" autoAdjust="0"/>
    <p:restoredTop sz="94660"/>
  </p:normalViewPr>
  <p:slideViewPr>
    <p:cSldViewPr snapToGrid="0">
      <p:cViewPr varScale="1">
        <p:scale>
          <a:sx n="63" d="100"/>
          <a:sy n="63" d="100"/>
        </p:scale>
        <p:origin x="-62" y="-475"/>
      </p:cViewPr>
      <p:guideLst>
        <p:guide orient="horz" pos="2160"/>
        <p:guide pos="3840"/>
      </p:guideLst>
    </p:cSldViewPr>
  </p:slideViewPr>
  <p:notesTextViewPr>
    <p:cViewPr>
      <p:scale>
        <a:sx n="1" d="1"/>
        <a:sy n="1" d="1"/>
      </p:scale>
      <p:origin x="0" y="0"/>
    </p:cViewPr>
  </p:notesTextViewPr>
  <p:notesViewPr>
    <p:cSldViewPr snapToGrid="0">
      <p:cViewPr varScale="1">
        <p:scale>
          <a:sx n="61" d="100"/>
          <a:sy n="61" d="100"/>
        </p:scale>
        <p:origin x="2346" y="84"/>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4" name="Заголовок 13"/>
          <p:cNvSpPr>
            <a:spLocks noGrp="1"/>
          </p:cNvSpPr>
          <p:nvPr>
            <p:ph type="ctrTitle"/>
          </p:nvPr>
        </p:nvSpPr>
        <p:spPr>
          <a:xfrm>
            <a:off x="1910080" y="359898"/>
            <a:ext cx="9875520" cy="1472184"/>
          </a:xfrm>
        </p:spPr>
        <p:txBody>
          <a:bodyPr anchor="b"/>
          <a:lstStyle>
            <a:lvl1pPr algn="l">
              <a:defRPr/>
            </a:lvl1pPr>
            <a:extLst/>
          </a:lstStyle>
          <a:p>
            <a:r>
              <a:rPr kumimoji="0" lang="ru-RU" smtClean="0"/>
              <a:t>Образец заголовка</a:t>
            </a:r>
            <a:endParaRPr kumimoji="0" lang="en-US"/>
          </a:p>
        </p:txBody>
      </p:sp>
      <p:sp>
        <p:nvSpPr>
          <p:cNvPr id="22" name="Подзаголовок 21"/>
          <p:cNvSpPr>
            <a:spLocks noGrp="1"/>
          </p:cNvSpPr>
          <p:nvPr>
            <p:ph type="subTitle" idx="1"/>
          </p:nvPr>
        </p:nvSpPr>
        <p:spPr>
          <a:xfrm>
            <a:off x="1910080" y="1850064"/>
            <a:ext cx="987552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ru-RU" smtClean="0"/>
              <a:t>Образец подзаголовка</a:t>
            </a:r>
            <a:endParaRPr kumimoji="0" lang="en-US"/>
          </a:p>
        </p:txBody>
      </p:sp>
      <p:sp>
        <p:nvSpPr>
          <p:cNvPr id="7" name="Дата 6"/>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20" name="Нижний колонтитул 19"/>
          <p:cNvSpPr>
            <a:spLocks noGrp="1"/>
          </p:cNvSpPr>
          <p:nvPr>
            <p:ph type="ftr" sz="quarter" idx="11"/>
          </p:nvPr>
        </p:nvSpPr>
        <p:spPr/>
        <p:txBody>
          <a:bodyPr/>
          <a:lstStyle>
            <a:extLst/>
          </a:lstStyle>
          <a:p>
            <a:endParaRPr lang="ru-RU"/>
          </a:p>
        </p:txBody>
      </p:sp>
      <p:sp>
        <p:nvSpPr>
          <p:cNvPr id="10" name="Номер слайда 9"/>
          <p:cNvSpPr>
            <a:spLocks noGrp="1"/>
          </p:cNvSpPr>
          <p:nvPr>
            <p:ph type="sldNum" sz="quarter" idx="12"/>
          </p:nvPr>
        </p:nvSpPr>
        <p:spPr/>
        <p:txBody>
          <a:bodyPr/>
          <a:lstStyle>
            <a:extLst/>
          </a:lstStyle>
          <a:p>
            <a:fld id="{3E82897F-7A41-40D7-BC9E-F666B07C585D}" type="slidenum">
              <a:rPr lang="ru-RU" smtClean="0"/>
              <a:pPr/>
              <a:t>‹#›</a:t>
            </a:fld>
            <a:endParaRPr lang="ru-RU"/>
          </a:p>
        </p:txBody>
      </p:sp>
      <p:sp>
        <p:nvSpPr>
          <p:cNvPr id="8" name="Овал 7"/>
          <p:cNvSpPr/>
          <p:nvPr/>
        </p:nvSpPr>
        <p:spPr>
          <a:xfrm>
            <a:off x="1228577" y="1413802"/>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1542901" y="1345016"/>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Прямоугольник 6"/>
          <p:cNvSpPr/>
          <p:nvPr/>
        </p:nvSpPr>
        <p:spPr>
          <a:xfrm>
            <a:off x="3043853" y="-54"/>
            <a:ext cx="9144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Заголовок 1"/>
          <p:cNvSpPr>
            <a:spLocks noGrp="1"/>
          </p:cNvSpPr>
          <p:nvPr>
            <p:ph type="title"/>
          </p:nvPr>
        </p:nvSpPr>
        <p:spPr>
          <a:xfrm>
            <a:off x="3437856" y="2600325"/>
            <a:ext cx="8534400" cy="2286000"/>
          </a:xfrm>
        </p:spPr>
        <p:txBody>
          <a:bodyPr anchor="t"/>
          <a:lstStyle>
            <a:lvl1pPr algn="l">
              <a:lnSpc>
                <a:spcPts val="4500"/>
              </a:lnSpc>
              <a:buNone/>
              <a:defRPr sz="4000" b="1" cap="all"/>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3437856" y="1066800"/>
            <a:ext cx="85344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E82897F-7A41-40D7-BC9E-F666B07C585D}" type="slidenum">
              <a:rPr lang="ru-RU" smtClean="0"/>
              <a:pPr/>
              <a:t>‹#›</a:t>
            </a:fld>
            <a:endParaRPr lang="ru-RU"/>
          </a:p>
        </p:txBody>
      </p:sp>
      <p:sp>
        <p:nvSpPr>
          <p:cNvPr id="10" name="Прямоугольник 9"/>
          <p:cNvSpPr/>
          <p:nvPr/>
        </p:nvSpPr>
        <p:spPr bwMode="invGray">
          <a:xfrm>
            <a:off x="3048000" y="0"/>
            <a:ext cx="1016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896428" y="2814656"/>
            <a:ext cx="280416"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Овал 8"/>
          <p:cNvSpPr/>
          <p:nvPr/>
        </p:nvSpPr>
        <p:spPr>
          <a:xfrm>
            <a:off x="3210752" y="2745870"/>
            <a:ext cx="85344"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4144" y="274320"/>
            <a:ext cx="9997440" cy="1143000"/>
          </a:xfrm>
        </p:spPr>
        <p:txBody>
          <a:bodyPr/>
          <a:lstStyle>
            <a:extLst/>
          </a:lstStyle>
          <a:p>
            <a:r>
              <a:rPr kumimoji="0" lang="ru-RU" smtClean="0"/>
              <a:t>Образец заголовка</a:t>
            </a:r>
            <a:endParaRPr kumimoji="0" lang="en-US"/>
          </a:p>
        </p:txBody>
      </p:sp>
      <p:sp>
        <p:nvSpPr>
          <p:cNvPr id="3" name="Содержимое 2"/>
          <p:cNvSpPr>
            <a:spLocks noGrp="1"/>
          </p:cNvSpPr>
          <p:nvPr>
            <p:ph sz="half" idx="1"/>
          </p:nvPr>
        </p:nvSpPr>
        <p:spPr>
          <a:xfrm>
            <a:off x="191414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7034784" y="1524000"/>
            <a:ext cx="48768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5160336"/>
            <a:ext cx="10972800" cy="1143000"/>
          </a:xfrm>
        </p:spPr>
        <p:txBody>
          <a:bodyPr anchor="ctr"/>
          <a:lstStyle>
            <a:lvl1pPr algn="ctr">
              <a:defRPr sz="4500" b="1" cap="none" baseline="0"/>
            </a:lvl1pPr>
            <a:extLst/>
          </a:lstStyle>
          <a:p>
            <a:r>
              <a:rPr kumimoji="0" lang="ru-RU" smtClean="0"/>
              <a:t>Образец заголовка</a:t>
            </a:r>
            <a:endParaRPr kumimoji="0" lang="en-US"/>
          </a:p>
        </p:txBody>
      </p:sp>
      <p:sp>
        <p:nvSpPr>
          <p:cNvPr id="3" name="Текст 2"/>
          <p:cNvSpPr>
            <a:spLocks noGrp="1"/>
          </p:cNvSpPr>
          <p:nvPr>
            <p:ph type="body" idx="1"/>
          </p:nvPr>
        </p:nvSpPr>
        <p:spPr>
          <a:xfrm>
            <a:off x="60960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217920" y="328278"/>
            <a:ext cx="536448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217920" y="969336"/>
            <a:ext cx="536448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8" name="Нижний колонтитул 7"/>
          <p:cNvSpPr>
            <a:spLocks noGrp="1"/>
          </p:cNvSpPr>
          <p:nvPr>
            <p:ph type="ftr" sz="quarter" idx="11"/>
          </p:nvPr>
        </p:nvSpPr>
        <p:spPr/>
        <p:txBody>
          <a:bodyPr/>
          <a:lstStyle>
            <a:extLst/>
          </a:lstStyle>
          <a:p>
            <a:endParaRPr lang="ru-RU"/>
          </a:p>
        </p:txBody>
      </p:sp>
      <p:sp>
        <p:nvSpPr>
          <p:cNvPr id="9" name="Номер слайда 8"/>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4144" y="274320"/>
            <a:ext cx="9997440" cy="1143000"/>
          </a:xfrm>
        </p:spPr>
        <p:txBody>
          <a:bodyPr anchor="ctr"/>
          <a:lstStyle>
            <a:extLst/>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4" name="Нижний колонтитул 3"/>
          <p:cNvSpPr>
            <a:spLocks noGrp="1"/>
          </p:cNvSpPr>
          <p:nvPr>
            <p:ph type="ftr" sz="quarter" idx="11"/>
          </p:nvPr>
        </p:nvSpPr>
        <p:spPr/>
        <p:txBody>
          <a:bodyPr/>
          <a:lstStyle>
            <a:extLst/>
          </a:lstStyle>
          <a:p>
            <a:endParaRPr lang="ru-RU"/>
          </a:p>
        </p:txBody>
      </p:sp>
      <p:sp>
        <p:nvSpPr>
          <p:cNvPr id="5" name="Номер слайда 4"/>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Прямоугольник 4"/>
          <p:cNvSpPr/>
          <p:nvPr/>
        </p:nvSpPr>
        <p:spPr>
          <a:xfrm>
            <a:off x="1353312" y="0"/>
            <a:ext cx="10838688"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Дата 1"/>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3" name="Нижний колонтитул 2"/>
          <p:cNvSpPr>
            <a:spLocks noGrp="1"/>
          </p:cNvSpPr>
          <p:nvPr>
            <p:ph type="ftr" sz="quarter" idx="11"/>
          </p:nvPr>
        </p:nvSpPr>
        <p:spPr/>
        <p:txBody>
          <a:bodyPr/>
          <a:lstStyle>
            <a:extLst/>
          </a:lstStyle>
          <a:p>
            <a:endParaRPr lang="ru-RU"/>
          </a:p>
        </p:txBody>
      </p:sp>
      <p:sp>
        <p:nvSpPr>
          <p:cNvPr id="4" name="Номер слайда 3"/>
          <p:cNvSpPr>
            <a:spLocks noGrp="1"/>
          </p:cNvSpPr>
          <p:nvPr>
            <p:ph type="sldNum" sz="quarter" idx="12"/>
          </p:nvPr>
        </p:nvSpPr>
        <p:spPr/>
        <p:txBody>
          <a:bodyPr/>
          <a:lstStyle>
            <a:extLst/>
          </a:lstStyle>
          <a:p>
            <a:fld id="{3E82897F-7A41-40D7-BC9E-F666B07C585D}" type="slidenum">
              <a:rPr lang="ru-RU" smtClean="0"/>
              <a:pPr/>
              <a:t>‹#›</a:t>
            </a:fld>
            <a:endParaRPr lang="ru-RU"/>
          </a:p>
        </p:txBody>
      </p:sp>
      <p:sp>
        <p:nvSpPr>
          <p:cNvPr id="6" name="Прямоугольник 5"/>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216778"/>
            <a:ext cx="5080000" cy="1162050"/>
          </a:xfrm>
          <a:ln>
            <a:noFill/>
          </a:ln>
        </p:spPr>
        <p:txBody>
          <a:bodyPr anchor="b"/>
          <a:lstStyle>
            <a:lvl1pPr algn="l">
              <a:lnSpc>
                <a:spcPts val="2000"/>
              </a:lnSpc>
              <a:buNone/>
              <a:defRPr sz="2200" b="1" cap="all" baseline="0"/>
            </a:lvl1pPr>
            <a:extLst/>
          </a:lstStyle>
          <a:p>
            <a:r>
              <a:rPr kumimoji="0" lang="ru-RU" smtClean="0"/>
              <a:t>Образец заголовка</a:t>
            </a:r>
            <a:endParaRPr kumimoji="0" lang="en-US"/>
          </a:p>
        </p:txBody>
      </p:sp>
      <p:sp>
        <p:nvSpPr>
          <p:cNvPr id="3" name="Текст 2"/>
          <p:cNvSpPr>
            <a:spLocks noGrp="1"/>
          </p:cNvSpPr>
          <p:nvPr>
            <p:ph type="body" idx="2"/>
          </p:nvPr>
        </p:nvSpPr>
        <p:spPr>
          <a:xfrm>
            <a:off x="609600" y="1406964"/>
            <a:ext cx="508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609600" y="2133601"/>
            <a:ext cx="108712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849195" y="1066800"/>
            <a:ext cx="3657600" cy="1981200"/>
          </a:xfrm>
        </p:spPr>
        <p:txBody>
          <a:bodyPr anchor="b">
            <a:noAutofit/>
          </a:bodyPr>
          <a:lstStyle>
            <a:lvl1pPr algn="l">
              <a:buNone/>
              <a:defRPr sz="2100" b="1">
                <a:effectLst/>
              </a:defRPr>
            </a:lvl1pPr>
            <a:extLst/>
          </a:lstStyle>
          <a:p>
            <a:r>
              <a:rPr kumimoji="0" lang="ru-RU" smtClean="0"/>
              <a:t>Образец заголовка</a:t>
            </a:r>
            <a:endParaRPr kumimoji="0" lang="en-US"/>
          </a:p>
        </p:txBody>
      </p:sp>
      <p:sp>
        <p:nvSpPr>
          <p:cNvPr id="5" name="Дата 4"/>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6" name="Нижний колонтитул 5"/>
          <p:cNvSpPr>
            <a:spLocks noGrp="1"/>
          </p:cNvSpPr>
          <p:nvPr>
            <p:ph type="ftr" sz="quarter" idx="11"/>
          </p:nvPr>
        </p:nvSpPr>
        <p:spPr/>
        <p:txBody>
          <a:bodyPr/>
          <a:lstStyle>
            <a:extLst/>
          </a:lstStyle>
          <a:p>
            <a:endParaRPr lang="ru-RU"/>
          </a:p>
        </p:txBody>
      </p:sp>
      <p:sp>
        <p:nvSpPr>
          <p:cNvPr id="7" name="Номер слайда 6"/>
          <p:cNvSpPr>
            <a:spLocks noGrp="1"/>
          </p:cNvSpPr>
          <p:nvPr>
            <p:ph type="sldNum" sz="quarter" idx="12"/>
          </p:nvPr>
        </p:nvSpPr>
        <p:spPr/>
        <p:txBody>
          <a:bodyPr/>
          <a:lstStyle>
            <a:extLst/>
          </a:lstStyle>
          <a:p>
            <a:fld id="{3E82897F-7A41-40D7-BC9E-F666B07C585D}" type="slidenum">
              <a:rPr lang="ru-RU" smtClean="0"/>
              <a:pPr/>
              <a:t>‹#›</a:t>
            </a:fld>
            <a:endParaRPr lang="ru-RU"/>
          </a:p>
        </p:txBody>
      </p:sp>
      <p:sp>
        <p:nvSpPr>
          <p:cNvPr id="8" name="Прямоугольник 7"/>
          <p:cNvSpPr/>
          <p:nvPr/>
        </p:nvSpPr>
        <p:spPr>
          <a:xfrm>
            <a:off x="1016000" y="1066800"/>
            <a:ext cx="6096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Рисунок 2"/>
          <p:cNvSpPr>
            <a:spLocks noGrp="1"/>
          </p:cNvSpPr>
          <p:nvPr>
            <p:ph type="pic" idx="1"/>
          </p:nvPr>
        </p:nvSpPr>
        <p:spPr>
          <a:xfrm>
            <a:off x="1117600" y="1143004"/>
            <a:ext cx="58928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ru-RU" smtClean="0"/>
              <a:t>Вставка рисунка</a:t>
            </a:r>
            <a:endParaRPr kumimoji="0" lang="en-US" dirty="0"/>
          </a:p>
        </p:txBody>
      </p:sp>
      <p:sp>
        <p:nvSpPr>
          <p:cNvPr id="9" name="Блок-схема: процесс 8"/>
          <p:cNvSpPr/>
          <p:nvPr/>
        </p:nvSpPr>
        <p:spPr>
          <a:xfrm rot="19468671">
            <a:off x="528967" y="954341"/>
            <a:ext cx="9144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Блок-схема: процесс 9"/>
          <p:cNvSpPr/>
          <p:nvPr/>
        </p:nvSpPr>
        <p:spPr>
          <a:xfrm rot="2103354" flipH="1">
            <a:off x="6671556" y="936786"/>
            <a:ext cx="865632"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Текст 3"/>
          <p:cNvSpPr>
            <a:spLocks noGrp="1"/>
          </p:cNvSpPr>
          <p:nvPr>
            <p:ph type="body" sz="half" idx="2"/>
          </p:nvPr>
        </p:nvSpPr>
        <p:spPr>
          <a:xfrm>
            <a:off x="1117600" y="4800600"/>
            <a:ext cx="58928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ru-RU" smtClean="0"/>
              <a:t>Образец текста</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9144000" y="274640"/>
            <a:ext cx="2438400" cy="5851525"/>
          </a:xfrm>
        </p:spPr>
        <p:txBody>
          <a:bodyPr vert="eaVert"/>
          <a:lstStyle>
            <a:extLs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1524000" y="274641"/>
            <a:ext cx="7416800" cy="5851525"/>
          </a:xfrm>
        </p:spPr>
        <p:txBody>
          <a:bodyPr vert="eaVert"/>
          <a:lstStyle>
            <a:extLs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extLst/>
          </a:lstStyle>
          <a:p>
            <a:fld id="{CB24468F-6682-48AA-B5F4-BEF8E7F9833C}" type="datetimeFigureOut">
              <a:rPr lang="ru-RU" smtClean="0"/>
              <a:pPr/>
              <a:t>21.01.2019</a:t>
            </a:fld>
            <a:endParaRPr lang="ru-RU"/>
          </a:p>
        </p:txBody>
      </p:sp>
      <p:sp>
        <p:nvSpPr>
          <p:cNvPr id="5" name="Нижний колонтитул 4"/>
          <p:cNvSpPr>
            <a:spLocks noGrp="1"/>
          </p:cNvSpPr>
          <p:nvPr>
            <p:ph type="ftr" sz="quarter" idx="11"/>
          </p:nvPr>
        </p:nvSpPr>
        <p:spPr/>
        <p:txBody>
          <a:bodyPr/>
          <a:lstStyle>
            <a:extLst/>
          </a:lstStyle>
          <a:p>
            <a:endParaRPr lang="ru-RU"/>
          </a:p>
        </p:txBody>
      </p:sp>
      <p:sp>
        <p:nvSpPr>
          <p:cNvPr id="6" name="Номер слайда 5"/>
          <p:cNvSpPr>
            <a:spLocks noGrp="1"/>
          </p:cNvSpPr>
          <p:nvPr>
            <p:ph type="sldNum" sz="quarter" idx="12"/>
          </p:nvPr>
        </p:nvSpPr>
        <p:spPr/>
        <p:txBody>
          <a:bodyPr/>
          <a:lstStyle>
            <a:extLst/>
          </a:lstStyle>
          <a:p>
            <a:fld id="{3E82897F-7A41-40D7-BC9E-F666B07C585D}"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ирог 6"/>
          <p:cNvSpPr/>
          <p:nvPr/>
        </p:nvSpPr>
        <p:spPr>
          <a:xfrm>
            <a:off x="-1087902" y="-815922"/>
            <a:ext cx="2185183"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Овал 7"/>
          <p:cNvSpPr/>
          <p:nvPr/>
        </p:nvSpPr>
        <p:spPr>
          <a:xfrm>
            <a:off x="225089" y="21103"/>
            <a:ext cx="2269588"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Кольцо 10"/>
          <p:cNvSpPr/>
          <p:nvPr/>
        </p:nvSpPr>
        <p:spPr>
          <a:xfrm rot="2315675">
            <a:off x="243842" y="1055077"/>
            <a:ext cx="1500956"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Прямоугольник 11"/>
          <p:cNvSpPr/>
          <p:nvPr/>
        </p:nvSpPr>
        <p:spPr>
          <a:xfrm>
            <a:off x="1350498" y="-54"/>
            <a:ext cx="10841503"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Заголовок 4"/>
          <p:cNvSpPr>
            <a:spLocks noGrp="1"/>
          </p:cNvSpPr>
          <p:nvPr>
            <p:ph type="title"/>
          </p:nvPr>
        </p:nvSpPr>
        <p:spPr>
          <a:xfrm>
            <a:off x="1914144" y="274638"/>
            <a:ext cx="9997440" cy="1143000"/>
          </a:xfrm>
          <a:prstGeom prst="rect">
            <a:avLst/>
          </a:prstGeom>
        </p:spPr>
        <p:txBody>
          <a:bodyPr anchor="ctr">
            <a:normAutofit/>
          </a:bodyPr>
          <a:lstStyle>
            <a:extLst/>
          </a:lstStyle>
          <a:p>
            <a:r>
              <a:rPr kumimoji="0" lang="ru-RU" smtClean="0"/>
              <a:t>Образец заголовка</a:t>
            </a:r>
            <a:endParaRPr kumimoji="0" lang="en-US"/>
          </a:p>
        </p:txBody>
      </p:sp>
      <p:sp>
        <p:nvSpPr>
          <p:cNvPr id="9" name="Текст 8"/>
          <p:cNvSpPr>
            <a:spLocks noGrp="1"/>
          </p:cNvSpPr>
          <p:nvPr>
            <p:ph type="body" idx="1"/>
          </p:nvPr>
        </p:nvSpPr>
        <p:spPr>
          <a:xfrm>
            <a:off x="1914144" y="1447800"/>
            <a:ext cx="9997440" cy="4800600"/>
          </a:xfrm>
          <a:prstGeom prst="rect">
            <a:avLst/>
          </a:prstGeom>
        </p:spPr>
        <p:txBody>
          <a:bodyPr>
            <a:normAutofit/>
          </a:bodyPr>
          <a:lstStyle>
            <a:extLst/>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4775200" y="6305550"/>
            <a:ext cx="28448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CB24468F-6682-48AA-B5F4-BEF8E7F9833C}" type="datetimeFigureOut">
              <a:rPr lang="ru-RU" smtClean="0"/>
              <a:pPr/>
              <a:t>21.01.2019</a:t>
            </a:fld>
            <a:endParaRPr lang="ru-RU"/>
          </a:p>
        </p:txBody>
      </p:sp>
      <p:sp>
        <p:nvSpPr>
          <p:cNvPr id="10" name="Нижний колонтитул 9"/>
          <p:cNvSpPr>
            <a:spLocks noGrp="1"/>
          </p:cNvSpPr>
          <p:nvPr>
            <p:ph type="ftr" sz="quarter" idx="3"/>
          </p:nvPr>
        </p:nvSpPr>
        <p:spPr>
          <a:xfrm>
            <a:off x="7620000" y="6305550"/>
            <a:ext cx="38608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ru-RU"/>
          </a:p>
        </p:txBody>
      </p:sp>
      <p:sp>
        <p:nvSpPr>
          <p:cNvPr id="22" name="Номер слайда 21"/>
          <p:cNvSpPr>
            <a:spLocks noGrp="1"/>
          </p:cNvSpPr>
          <p:nvPr>
            <p:ph type="sldNum" sz="quarter" idx="4"/>
          </p:nvPr>
        </p:nvSpPr>
        <p:spPr>
          <a:xfrm>
            <a:off x="11484864" y="6305550"/>
            <a:ext cx="6096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3E82897F-7A41-40D7-BC9E-F666B07C585D}" type="slidenum">
              <a:rPr lang="ru-RU" smtClean="0"/>
              <a:pPr/>
              <a:t>‹#›</a:t>
            </a:fld>
            <a:endParaRPr lang="ru-RU"/>
          </a:p>
        </p:txBody>
      </p:sp>
      <p:sp>
        <p:nvSpPr>
          <p:cNvPr id="15" name="Прямоугольник 14"/>
          <p:cNvSpPr/>
          <p:nvPr/>
        </p:nvSpPr>
        <p:spPr bwMode="invGray">
          <a:xfrm>
            <a:off x="1353312" y="-54"/>
            <a:ext cx="97536"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400050"/>
            <a:ext cx="9144000" cy="3110230"/>
          </a:xfrm>
        </p:spPr>
        <p:txBody>
          <a:bodyPr/>
          <a:lstStyle/>
          <a:p>
            <a:pPr algn="ctr"/>
            <a:r>
              <a:rPr lang="ru-RU" altLang="en-US" sz="4800" dirty="0">
                <a:latin typeface="Times New Roman" charset="0"/>
              </a:rPr>
              <a:t>Создание условий для развития речи дошкольников в ДОУ в соответствии с ФГОС.</a:t>
            </a:r>
          </a:p>
        </p:txBody>
      </p:sp>
      <p:sp>
        <p:nvSpPr>
          <p:cNvPr id="3" name="Подзаголовок 2"/>
          <p:cNvSpPr>
            <a:spLocks noGrp="1"/>
          </p:cNvSpPr>
          <p:nvPr>
            <p:ph type="subTitle" idx="1"/>
          </p:nvPr>
        </p:nvSpPr>
        <p:spPr>
          <a:xfrm>
            <a:off x="2150712" y="4196222"/>
            <a:ext cx="9875520" cy="1752600"/>
          </a:xfrm>
        </p:spPr>
        <p:txBody>
          <a:bodyPr/>
          <a:lstStyle/>
          <a:p>
            <a:pPr algn="r"/>
            <a:r>
              <a:rPr lang="ru-RU" altLang="en-US" dirty="0">
                <a:latin typeface="Times New Roman" charset="0"/>
              </a:rPr>
              <a:t>Подготовила</a:t>
            </a:r>
          </a:p>
          <a:p>
            <a:pPr algn="r"/>
            <a:r>
              <a:rPr lang="ru-RU" altLang="en-US" dirty="0">
                <a:latin typeface="Times New Roman" charset="0"/>
              </a:rPr>
              <a:t> воспитатель высшей квалификационной категории </a:t>
            </a:r>
          </a:p>
          <a:p>
            <a:pPr algn="r"/>
            <a:r>
              <a:rPr lang="ru-RU" altLang="en-US" dirty="0">
                <a:latin typeface="Times New Roman" charset="0"/>
              </a:rPr>
              <a:t>Онищенко Галина Станиславовна</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14144" y="274637"/>
            <a:ext cx="9997440" cy="1469941"/>
          </a:xfrm>
        </p:spPr>
        <p:txBody>
          <a:bodyPr>
            <a:noAutofit/>
          </a:bodyPr>
          <a:lstStyle/>
          <a:p>
            <a:pPr algn="ctr"/>
            <a:r>
              <a:rPr lang="ru-RU" altLang="en-US" sz="2800" b="1" dirty="0">
                <a:cs typeface="Times New Roman" charset="0"/>
              </a:rPr>
              <a:t>С</a:t>
            </a:r>
            <a:r>
              <a:rPr lang="ru-RU" altLang="en-US" sz="2800" b="1" dirty="0">
                <a:latin typeface="Times New Roman" charset="0"/>
                <a:cs typeface="Times New Roman" charset="0"/>
              </a:rPr>
              <a:t>огласн</a:t>
            </a:r>
            <a:r>
              <a:rPr lang="ru-RU" altLang="en-US" sz="2800" b="1" dirty="0">
                <a:latin typeface="Times New Roman" charset="0"/>
              </a:rPr>
              <a:t>о Федеральному государственному образовательному стандарту дошкольного образования развития речи выделено в отдельную образовательную область и включает в себя</a:t>
            </a:r>
            <a:r>
              <a:rPr lang="ru-RU" altLang="en-US" sz="2800" b="1" dirty="0" smtClean="0">
                <a:latin typeface="Times New Roman" charset="0"/>
              </a:rPr>
              <a:t>:</a:t>
            </a:r>
            <a:endParaRPr lang="ru-RU" altLang="en-US" sz="2800" b="1" dirty="0">
              <a:latin typeface="Times New Roman" charset="0"/>
            </a:endParaRPr>
          </a:p>
        </p:txBody>
      </p:sp>
      <p:sp>
        <p:nvSpPr>
          <p:cNvPr id="3" name="Замещающее содержимое 2"/>
          <p:cNvSpPr>
            <a:spLocks noGrp="1"/>
          </p:cNvSpPr>
          <p:nvPr>
            <p:ph idx="1"/>
          </p:nvPr>
        </p:nvSpPr>
        <p:spPr>
          <a:xfrm>
            <a:off x="1914144" y="2033336"/>
            <a:ext cx="9997440" cy="4215063"/>
          </a:xfrm>
        </p:spPr>
        <p:txBody>
          <a:bodyPr>
            <a:normAutofit fontScale="82500" lnSpcReduction="20000"/>
          </a:bodyPr>
          <a:lstStyle/>
          <a:p>
            <a:pPr marL="0" indent="0">
              <a:buNone/>
            </a:pPr>
            <a:r>
              <a:rPr lang="ru-RU" altLang="en-US" dirty="0"/>
              <a:t>- </a:t>
            </a:r>
            <a:r>
              <a:rPr lang="ru-RU" altLang="en-US" sz="3100" dirty="0">
                <a:latin typeface="Times New Roman" charset="0"/>
              </a:rPr>
              <a:t>Владение речью как средством общения и культуры;</a:t>
            </a:r>
          </a:p>
          <a:p>
            <a:pPr marL="0" indent="0">
              <a:buNone/>
            </a:pPr>
            <a:r>
              <a:rPr lang="ru-RU" altLang="en-US" sz="3100" dirty="0">
                <a:latin typeface="Times New Roman" charset="0"/>
              </a:rPr>
              <a:t>-Обогащение активного словаря;</a:t>
            </a:r>
          </a:p>
          <a:p>
            <a:pPr marL="0" indent="0">
              <a:buNone/>
            </a:pPr>
            <a:r>
              <a:rPr lang="ru-RU" altLang="en-US" sz="3100" dirty="0">
                <a:latin typeface="Times New Roman" charset="0"/>
              </a:rPr>
              <a:t>-Развитие связной, грамматически правильной диалогической и монологической речи;</a:t>
            </a:r>
          </a:p>
          <a:p>
            <a:pPr marL="0" indent="0">
              <a:buNone/>
            </a:pPr>
            <a:r>
              <a:rPr lang="ru-RU" altLang="en-US" sz="3100" dirty="0">
                <a:latin typeface="Times New Roman" charset="0"/>
              </a:rPr>
              <a:t>-Развитие речевого творчества;	</a:t>
            </a:r>
          </a:p>
          <a:p>
            <a:pPr marL="0" indent="0">
              <a:buNone/>
            </a:pPr>
            <a:r>
              <a:rPr lang="ru-RU" altLang="en-US" sz="3100" dirty="0">
                <a:latin typeface="Times New Roman" charset="0"/>
              </a:rPr>
              <a:t>-Развитие звуковой и интонационной культуры речи, фонематического слуха;</a:t>
            </a:r>
          </a:p>
          <a:p>
            <a:pPr marL="0" indent="0">
              <a:buNone/>
            </a:pPr>
            <a:r>
              <a:rPr lang="ru-RU" altLang="en-US" sz="3100" dirty="0">
                <a:latin typeface="Times New Roman" charset="0"/>
              </a:rPr>
              <a:t>-Знакомство с книжной культурой, детской литературой, понимание на слух текстов различных жанров детской литературы;</a:t>
            </a:r>
          </a:p>
          <a:p>
            <a:pPr marL="0" indent="0">
              <a:buNone/>
            </a:pPr>
            <a:r>
              <a:rPr lang="ru-RU" altLang="en-US" sz="3100" dirty="0">
                <a:latin typeface="Times New Roman" charset="0"/>
              </a:rPr>
              <a:t>-Формирование звуковой </a:t>
            </a:r>
            <a:r>
              <a:rPr lang="ru-RU" altLang="en-US" sz="3100" dirty="0" err="1">
                <a:latin typeface="Times New Roman" charset="0"/>
              </a:rPr>
              <a:t>аналитико</a:t>
            </a:r>
            <a:r>
              <a:rPr lang="ru-RU" altLang="en-US" sz="3100" dirty="0">
                <a:latin typeface="Times New Roman" charset="0"/>
              </a:rPr>
              <a:t>- синтетической активности как предпосылки обучения грамоте.</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altLang="en-US" dirty="0">
                <a:latin typeface="Times New Roman" charset="0"/>
              </a:rPr>
              <a:t>Создание условий для полноценного речевого развития детей предусматривает:</a:t>
            </a:r>
          </a:p>
        </p:txBody>
      </p:sp>
      <p:sp>
        <p:nvSpPr>
          <p:cNvPr id="3" name="Замещающее содержимое 2"/>
          <p:cNvSpPr>
            <a:spLocks noGrp="1"/>
          </p:cNvSpPr>
          <p:nvPr>
            <p:ph idx="1"/>
          </p:nvPr>
        </p:nvSpPr>
        <p:spPr/>
        <p:txBody>
          <a:bodyPr/>
          <a:lstStyle/>
          <a:p>
            <a:pPr marL="0" indent="0">
              <a:buNone/>
            </a:pPr>
            <a:r>
              <a:rPr lang="ru-RU" altLang="en-US" dirty="0"/>
              <a:t>    </a:t>
            </a:r>
          </a:p>
          <a:p>
            <a:pPr marL="0" indent="0" algn="just">
              <a:buNone/>
            </a:pPr>
            <a:r>
              <a:rPr lang="ru-RU" altLang="en-US" dirty="0"/>
              <a:t> -</a:t>
            </a:r>
            <a:r>
              <a:rPr lang="ru-RU" altLang="en-US" dirty="0">
                <a:latin typeface="Times New Roman" charset="0"/>
              </a:rPr>
              <a:t>Создание развивающей предметно- пространственной среды:</a:t>
            </a:r>
          </a:p>
          <a:p>
            <a:pPr marL="0" indent="0" algn="just">
              <a:buNone/>
            </a:pPr>
            <a:r>
              <a:rPr lang="ru-RU" altLang="en-US" dirty="0">
                <a:latin typeface="Times New Roman" charset="0"/>
              </a:rPr>
              <a:t> -Создание речевой среды.</a:t>
            </a:r>
          </a:p>
          <a:p>
            <a:pPr marL="0" indent="0" algn="just">
              <a:buNone/>
            </a:pPr>
            <a:r>
              <a:rPr lang="ru-RU" altLang="en-US" dirty="0">
                <a:latin typeface="Times New Roman" charset="0"/>
              </a:rPr>
              <a:t> - Целенаправленная работа в образовательном процессе.</a:t>
            </a:r>
          </a:p>
          <a:p>
            <a:pPr marL="0" indent="0" algn="just">
              <a:buNone/>
            </a:pPr>
            <a:r>
              <a:rPr lang="ru-RU" altLang="en-US" dirty="0">
                <a:latin typeface="Times New Roman" charset="0"/>
              </a:rPr>
              <a:t> - Использование разнообразных методов и приемов.</a:t>
            </a:r>
          </a:p>
          <a:p>
            <a:pPr marL="0" indent="0" algn="just">
              <a:buNone/>
            </a:pPr>
            <a:r>
              <a:rPr lang="ru-RU" altLang="en-US" dirty="0">
                <a:latin typeface="Times New Roman" charset="0"/>
              </a:rPr>
              <a:t> -Участие родителей в речевом воспитании.</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p:cNvSpPr>
          <p:nvPr>
            <p:ph idx="1"/>
          </p:nvPr>
        </p:nvSpPr>
        <p:spPr>
          <a:xfrm>
            <a:off x="838200" y="651510"/>
            <a:ext cx="10515600" cy="5526405"/>
          </a:xfrm>
        </p:spPr>
        <p:txBody>
          <a:bodyPr/>
          <a:lstStyle/>
          <a:p>
            <a:pPr marL="0" indent="0" algn="r">
              <a:buNone/>
            </a:pPr>
            <a:r>
              <a:rPr lang="ru-RU" altLang="en-US" dirty="0"/>
              <a:t>       </a:t>
            </a:r>
          </a:p>
          <a:p>
            <a:pPr marL="0" indent="0" algn="r">
              <a:buNone/>
            </a:pPr>
            <a:endParaRPr lang="ru-RU" altLang="en-US" dirty="0"/>
          </a:p>
          <a:p>
            <a:pPr marL="0" indent="0" algn="r">
              <a:buNone/>
            </a:pPr>
            <a:r>
              <a:rPr lang="ru-RU" altLang="en-US" sz="3200" b="1" i="1" dirty="0" smtClean="0">
                <a:latin typeface="Times New Roman" charset="0"/>
              </a:rPr>
              <a:t>     </a:t>
            </a:r>
            <a:r>
              <a:rPr lang="ru-RU" altLang="en-US" sz="3600" b="1" i="1" dirty="0" smtClean="0">
                <a:latin typeface="Times New Roman" charset="0"/>
              </a:rPr>
              <a:t>« </a:t>
            </a:r>
            <a:r>
              <a:rPr lang="ru-RU" altLang="en-US" sz="3600" b="1" i="1" dirty="0">
                <a:latin typeface="Times New Roman" charset="0"/>
              </a:rPr>
              <a:t>Учите ребенка каким -нибудь неизвестным ему пяти словам- он будет долго и напрасно мучиться, но свяжите двадцать таких слов с картинками, он их усвоит на лету».</a:t>
            </a:r>
          </a:p>
          <a:p>
            <a:pPr marL="0" indent="0" algn="r">
              <a:buNone/>
            </a:pPr>
            <a:r>
              <a:rPr lang="ru-RU" altLang="en-US" sz="3600" b="1" i="1" dirty="0">
                <a:latin typeface="Times New Roman" charset="0"/>
                <a:sym typeface="+mn-ea"/>
              </a:rPr>
              <a:t>К. Д. Ушин</a:t>
            </a:r>
            <a:r>
              <a:rPr lang="ru-RU" altLang="en-US" sz="3200" b="1" i="1" dirty="0">
                <a:latin typeface="Times New Roman" charset="0"/>
                <a:sym typeface="+mn-ea"/>
              </a:rPr>
              <a:t>ский</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07694" y="375920"/>
            <a:ext cx="9946105" cy="1325563"/>
          </a:xfrm>
        </p:spPr>
        <p:txBody>
          <a:bodyPr>
            <a:normAutofit fontScale="90000"/>
          </a:bodyPr>
          <a:lstStyle/>
          <a:p>
            <a:pPr algn="ctr"/>
            <a:r>
              <a:rPr lang="ru-RU" altLang="en-US" dirty="0">
                <a:latin typeface="Times New Roman" charset="0"/>
                <a:sym typeface="+mn-ea"/>
              </a:rPr>
              <a:t/>
            </a:r>
            <a:br>
              <a:rPr lang="ru-RU" altLang="en-US" dirty="0">
                <a:latin typeface="Times New Roman" charset="0"/>
                <a:sym typeface="+mn-ea"/>
              </a:rPr>
            </a:br>
            <a:r>
              <a:rPr lang="ru-RU" altLang="en-US" dirty="0">
                <a:latin typeface="Times New Roman" charset="0"/>
                <a:sym typeface="+mn-ea"/>
              </a:rPr>
              <a:t>Развивающая  среда, в соответствии с ФГОС , должна обеспечивать :</a:t>
            </a:r>
            <a:endParaRPr lang="ru-RU" altLang="en-US" dirty="0">
              <a:latin typeface="Times New Roman" charset="0"/>
            </a:endParaRPr>
          </a:p>
          <a:p>
            <a:endParaRPr lang="ru-RU" altLang="en-US" dirty="0">
              <a:latin typeface="Times New Roman" charset="0"/>
            </a:endParaRPr>
          </a:p>
        </p:txBody>
      </p:sp>
      <p:sp>
        <p:nvSpPr>
          <p:cNvPr id="3" name="Замещающее содержимое 2"/>
          <p:cNvSpPr>
            <a:spLocks noGrp="1"/>
          </p:cNvSpPr>
          <p:nvPr>
            <p:ph idx="1"/>
          </p:nvPr>
        </p:nvSpPr>
        <p:spPr>
          <a:xfrm>
            <a:off x="1914144" y="1840832"/>
            <a:ext cx="9997440" cy="4407568"/>
          </a:xfrm>
        </p:spPr>
        <p:txBody>
          <a:bodyPr>
            <a:normAutofit fontScale="92500" lnSpcReduction="20000"/>
          </a:bodyPr>
          <a:lstStyle/>
          <a:p>
            <a:pPr marL="0" indent="0" algn="just">
              <a:buNone/>
            </a:pPr>
            <a:r>
              <a:rPr lang="ru-RU" altLang="en-US" dirty="0" smtClean="0"/>
              <a:t>-</a:t>
            </a:r>
            <a:r>
              <a:rPr lang="ru-RU" altLang="en-US" dirty="0" smtClean="0">
                <a:latin typeface="Times New Roman" charset="0"/>
              </a:rPr>
              <a:t>Реализацию </a:t>
            </a:r>
            <a:r>
              <a:rPr lang="ru-RU" altLang="en-US" dirty="0">
                <a:latin typeface="Times New Roman" charset="0"/>
              </a:rPr>
              <a:t>образовательной программы (учет национальной культуры, климатических условий, возрастных особенностей).</a:t>
            </a:r>
          </a:p>
          <a:p>
            <a:pPr marL="0" indent="0" algn="just">
              <a:buNone/>
            </a:pPr>
            <a:r>
              <a:rPr lang="ru-RU" altLang="en-US" dirty="0">
                <a:latin typeface="Times New Roman" charset="0"/>
              </a:rPr>
              <a:t>  -РППС должна быть содержательной, насыщенной , трансформируемой, полифункциональной, вариативной, доступной и безопасной.</a:t>
            </a:r>
          </a:p>
          <a:p>
            <a:pPr marL="0" indent="0" algn="just">
              <a:buNone/>
            </a:pPr>
            <a:r>
              <a:rPr lang="ru-RU" altLang="en-US" dirty="0">
                <a:latin typeface="Times New Roman" charset="0"/>
              </a:rPr>
              <a:t>- Насыщенность среды должна соответствовать возрастным возможностям детей и содержанию Программы.</a:t>
            </a:r>
          </a:p>
          <a:p>
            <a:pPr marL="0" indent="0" algn="just">
              <a:buNone/>
            </a:pPr>
            <a:r>
              <a:rPr lang="ru-RU" altLang="en-US" dirty="0">
                <a:latin typeface="Times New Roman" charset="0"/>
              </a:rPr>
              <a:t>-Среда должна обеспечивать эмоциональное благополучие и возможность самовыражения детей.</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dirty="0">
                <a:latin typeface="Times New Roman" charset="0"/>
                <a:sym typeface="+mn-ea"/>
              </a:rPr>
              <a:t>Материал для работы по ЗКР: </a:t>
            </a:r>
          </a:p>
        </p:txBody>
      </p:sp>
      <p:sp>
        <p:nvSpPr>
          <p:cNvPr id="3" name="Замещающее содержимое 2"/>
          <p:cNvSpPr>
            <a:spLocks noGrp="1"/>
          </p:cNvSpPr>
          <p:nvPr>
            <p:ph idx="1"/>
          </p:nvPr>
        </p:nvSpPr>
        <p:spPr/>
        <p:txBody>
          <a:bodyPr/>
          <a:lstStyle/>
          <a:p>
            <a:pPr marL="0" indent="0" algn="just">
              <a:buNone/>
            </a:pPr>
            <a:r>
              <a:rPr lang="ru-RU" altLang="en-US" dirty="0">
                <a:latin typeface="Times New Roman" charset="0"/>
              </a:rPr>
              <a:t>Альбом </a:t>
            </a:r>
            <a:r>
              <a:rPr lang="ru-RU" altLang="en-US" dirty="0" smtClean="0">
                <a:latin typeface="Times New Roman" charset="0"/>
              </a:rPr>
              <a:t>«Говори </a:t>
            </a:r>
            <a:r>
              <a:rPr lang="ru-RU" altLang="en-US" dirty="0">
                <a:latin typeface="Times New Roman" charset="0"/>
              </a:rPr>
              <a:t>правильно», картотека артикуляционной гимнастики, схемы положения губ, зубов, языка при произнесении разных звуков, атрибуты для выполнения упражнений на развития речевого дыхания, фонематического слуха: вертушки, султанчики, рамки, шумящие коробочки и т. д.; подборка скороговорок, потешек, составленная в алфавитном порядке.</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dirty="0">
                <a:latin typeface="Times New Roman" charset="0"/>
                <a:sym typeface="+mn-ea"/>
              </a:rPr>
              <a:t>Материал для обучения рассказыванию:</a:t>
            </a:r>
          </a:p>
        </p:txBody>
      </p:sp>
      <p:sp>
        <p:nvSpPr>
          <p:cNvPr id="3" name="Замещающее содержимое 2"/>
          <p:cNvSpPr>
            <a:spLocks noGrp="1"/>
          </p:cNvSpPr>
          <p:nvPr>
            <p:ph idx="1"/>
          </p:nvPr>
        </p:nvSpPr>
        <p:spPr/>
        <p:txBody>
          <a:bodyPr>
            <a:normAutofit lnSpcReduction="10000"/>
          </a:bodyPr>
          <a:lstStyle/>
          <a:p>
            <a:pPr marL="0" indent="0" algn="just">
              <a:buNone/>
            </a:pPr>
            <a:r>
              <a:rPr lang="ru-RU" altLang="en-US" dirty="0">
                <a:latin typeface="Times New Roman" charset="0"/>
              </a:rPr>
              <a:t>предметные картинки ( игрушки, посуда, одежда, транспорт, овощи, фрукты, цветы, деревья, орудия </a:t>
            </a:r>
            <a:r>
              <a:rPr lang="ru-RU" altLang="en-US" dirty="0" smtClean="0">
                <a:latin typeface="Times New Roman" charset="0"/>
              </a:rPr>
              <a:t>труда); </a:t>
            </a:r>
            <a:r>
              <a:rPr lang="ru-RU" altLang="en-US" dirty="0">
                <a:latin typeface="Times New Roman" charset="0"/>
              </a:rPr>
              <a:t>сюжетные картинки с простым сюжетом с одним действующим лицом: многоплановые сюжетные картинки, серии картинок с развитием сюжета; картинки из серии «Мы играем», «Наша Таня»; модели для описания предметов, составления разных видов рассказов; наглядно-дидактические пособия « Грамматика в картинках», «Антонимы», «Синонимы», «Словообразование», «Многозначные слова» и др.</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a:latin typeface="Times New Roman" charset="0"/>
                <a:sym typeface="+mn-ea"/>
              </a:rPr>
              <a:t>Игровой материал: </a:t>
            </a:r>
          </a:p>
        </p:txBody>
      </p:sp>
      <p:sp>
        <p:nvSpPr>
          <p:cNvPr id="3" name="Замещающее содержимое 2"/>
          <p:cNvSpPr>
            <a:spLocks noGrp="1"/>
          </p:cNvSpPr>
          <p:nvPr>
            <p:ph idx="1"/>
          </p:nvPr>
        </p:nvSpPr>
        <p:spPr/>
        <p:txBody>
          <a:bodyPr/>
          <a:lstStyle/>
          <a:p>
            <a:pPr marL="0" indent="0" algn="just">
              <a:buNone/>
            </a:pPr>
            <a:r>
              <a:rPr lang="ru-RU" altLang="en-US">
                <a:latin typeface="Times New Roman" charset="0"/>
              </a:rPr>
              <a:t>дидактические игры на обогащение и развитие словаря, развитие слухового внимания, фонематического и речевого слуха, звукового анализа слова; картотека словесных игр по развитию речи; разрезные картинки, кубики, крупные пазлы и т.д.</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pPr algn="ctr"/>
            <a:r>
              <a:rPr lang="ru-RU" altLang="en-US">
                <a:sym typeface="+mn-ea"/>
              </a:rPr>
              <a:t>  </a:t>
            </a:r>
            <a:r>
              <a:rPr lang="ru-RU" altLang="en-US">
                <a:latin typeface="Times New Roman" charset="0"/>
                <a:sym typeface="+mn-ea"/>
              </a:rPr>
              <a:t>Материал для ознакомления с художественной литературой: </a:t>
            </a:r>
          </a:p>
        </p:txBody>
      </p:sp>
      <p:sp>
        <p:nvSpPr>
          <p:cNvPr id="3" name="Замещающее содержимое 2"/>
          <p:cNvSpPr>
            <a:spLocks noGrp="1"/>
          </p:cNvSpPr>
          <p:nvPr>
            <p:ph idx="1"/>
          </p:nvPr>
        </p:nvSpPr>
        <p:spPr/>
        <p:txBody>
          <a:bodyPr/>
          <a:lstStyle/>
          <a:p>
            <a:pPr marL="0" indent="0" algn="just">
              <a:buNone/>
            </a:pPr>
            <a:r>
              <a:rPr lang="ru-RU" altLang="en-US">
                <a:latin typeface="Times New Roman" charset="0"/>
              </a:rPr>
              <a:t>детская художественная литература ( программные произведения): иллюстрации к сказкам; портреты детских писателей; рассказы, сказки в картинках, аудиозаписи литературных произведений, подборка стихотворений.</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a:latin typeface="Times New Roman" charset="0"/>
                <a:sym typeface="+mn-ea"/>
              </a:rPr>
              <a:t>Материал для развития мелкой моторики: </a:t>
            </a:r>
          </a:p>
        </p:txBody>
      </p:sp>
      <p:sp>
        <p:nvSpPr>
          <p:cNvPr id="3" name="Замещающее содержимое 2"/>
          <p:cNvSpPr>
            <a:spLocks noGrp="1"/>
          </p:cNvSpPr>
          <p:nvPr>
            <p:ph idx="1"/>
          </p:nvPr>
        </p:nvSpPr>
        <p:spPr/>
        <p:txBody>
          <a:bodyPr/>
          <a:lstStyle/>
          <a:p>
            <a:pPr marL="0" indent="0" algn="just">
              <a:buNone/>
            </a:pPr>
            <a:r>
              <a:rPr lang="ru-RU" altLang="en-US">
                <a:latin typeface="Times New Roman" charset="0"/>
              </a:rPr>
              <a:t>шнуровки, бусы разного цвета, формы, размера, изготовленные из разных материалов для сортировки и нанизывания, прищепки, крупные семена разных растений для сортировки, картотека пальчиковых гимнастик, тренажеры из пластиковых бутылок, «мягкие книжки»( из носовых платков), штриховки, и т. д; крупная мозаика; зеркало и др.</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1914144" y="721895"/>
            <a:ext cx="9997440" cy="5526505"/>
          </a:xfrm>
        </p:spPr>
        <p:txBody>
          <a:bodyPr/>
          <a:lstStyle/>
          <a:p>
            <a:pPr algn="r">
              <a:buNone/>
            </a:pPr>
            <a:r>
              <a:rPr lang="ru-RU" b="1" i="1" dirty="0" smtClean="0">
                <a:latin typeface="Times New Roman" pitchFamily="18" charset="0"/>
                <a:cs typeface="Times New Roman" pitchFamily="18" charset="0"/>
              </a:rPr>
              <a:t>«Культура речи представляет собой такой выбор и такую организацию языковых средств, которые в определенной  ситуации общения при соблюдении современных языковых норм и этики общения позволяет обеспечить наибольший эффект в достижении поставленных коммуникативных задач.»</a:t>
            </a:r>
          </a:p>
          <a:p>
            <a:pPr algn="r">
              <a:buNone/>
            </a:pPr>
            <a:endParaRPr lang="ru-RU" b="1" i="1" dirty="0" smtClean="0">
              <a:latin typeface="Times New Roman" pitchFamily="18" charset="0"/>
              <a:cs typeface="Times New Roman" pitchFamily="18" charset="0"/>
            </a:endParaRPr>
          </a:p>
          <a:p>
            <a:pPr algn="r">
              <a:buNone/>
            </a:pPr>
            <a:r>
              <a:rPr lang="ru-RU" dirty="0" smtClean="0"/>
              <a:t> </a:t>
            </a:r>
            <a:r>
              <a:rPr lang="ru-RU" dirty="0" smtClean="0">
                <a:latin typeface="Times New Roman" pitchFamily="18" charset="0"/>
                <a:cs typeface="Times New Roman" pitchFamily="18" charset="0"/>
              </a:rPr>
              <a:t>( Культура речи под редакцией Л.К. Граудиной и Е. Н. Ширяевой.)</a:t>
            </a:r>
            <a:endParaRPr lang="ru-RU"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Замещающее содержимое 2"/>
          <p:cNvSpPr>
            <a:spLocks noGrp="1"/>
          </p:cNvSpPr>
          <p:nvPr>
            <p:ph idx="1"/>
          </p:nvPr>
        </p:nvSpPr>
        <p:spPr>
          <a:xfrm>
            <a:off x="838200" y="389890"/>
            <a:ext cx="10515600" cy="5788025"/>
          </a:xfrm>
        </p:spPr>
        <p:txBody>
          <a:bodyPr/>
          <a:lstStyle/>
          <a:p>
            <a:pPr marL="0" indent="0" algn="ctr">
              <a:buNone/>
            </a:pPr>
            <a:r>
              <a:rPr lang="ru-RU" altLang="en-US" dirty="0" smtClean="0">
                <a:latin typeface="Times New Roman" charset="0"/>
                <a:sym typeface="+mn-ea"/>
              </a:rPr>
              <a:t>      В </a:t>
            </a:r>
            <a:r>
              <a:rPr lang="ru-RU" altLang="en-US" dirty="0">
                <a:latin typeface="Times New Roman" charset="0"/>
                <a:sym typeface="+mn-ea"/>
              </a:rPr>
              <a:t>образовательной области речевое развитие выделяется 3 группы методов</a:t>
            </a:r>
          </a:p>
          <a:p>
            <a:pPr marL="0" indent="0" algn="ctr">
              <a:buNone/>
            </a:pPr>
            <a:endParaRPr lang="ru-RU" altLang="en-US" dirty="0">
              <a:latin typeface="Times New Roman" charset="0"/>
              <a:sym typeface="+mn-ea"/>
            </a:endParaRPr>
          </a:p>
          <a:p>
            <a:pPr marL="0" indent="0" algn="ctr">
              <a:buNone/>
            </a:pPr>
            <a:endParaRPr lang="ru-RU" altLang="en-US" dirty="0">
              <a:latin typeface="Times New Roman" charset="0"/>
              <a:sym typeface="+mn-ea"/>
            </a:endParaRPr>
          </a:p>
          <a:p>
            <a:pPr marL="0" indent="0" algn="ctr">
              <a:buNone/>
            </a:pPr>
            <a:endParaRPr lang="ru-RU" altLang="en-US" dirty="0">
              <a:latin typeface="Times New Roman" charset="0"/>
              <a:cs typeface="Arial" charset="0"/>
              <a:sym typeface="+mn-ea"/>
            </a:endParaRPr>
          </a:p>
          <a:p>
            <a:pPr marL="0" indent="0">
              <a:buNone/>
            </a:pPr>
            <a:r>
              <a:rPr lang="ru-RU" altLang="en-US" dirty="0" smtClean="0">
                <a:latin typeface="Times New Roman" charset="0"/>
                <a:sym typeface="+mn-ea"/>
              </a:rPr>
              <a:t>                наглядные                                        практические</a:t>
            </a:r>
            <a:endParaRPr lang="ru-RU" altLang="en-US" dirty="0">
              <a:latin typeface="Times New Roman" charset="0"/>
              <a:sym typeface="+mn-ea"/>
            </a:endParaRPr>
          </a:p>
          <a:p>
            <a:pPr marL="0" indent="0">
              <a:buNone/>
            </a:pPr>
            <a:r>
              <a:rPr lang="ru-RU" altLang="en-US" dirty="0">
                <a:latin typeface="Times New Roman" charset="0"/>
                <a:sym typeface="+mn-ea"/>
              </a:rPr>
              <a:t>                                             </a:t>
            </a:r>
            <a:r>
              <a:rPr lang="ru-RU" altLang="en-US" dirty="0" smtClean="0">
                <a:latin typeface="Times New Roman" charset="0"/>
                <a:sym typeface="+mn-ea"/>
              </a:rPr>
              <a:t> </a:t>
            </a:r>
            <a:r>
              <a:rPr lang="ru-RU" altLang="en-US" dirty="0">
                <a:latin typeface="Times New Roman" charset="0"/>
                <a:sym typeface="+mn-ea"/>
              </a:rPr>
              <a:t>словесные </a:t>
            </a:r>
          </a:p>
        </p:txBody>
      </p:sp>
      <p:cxnSp>
        <p:nvCxnSpPr>
          <p:cNvPr id="5" name="Прямая со стрелкой 4"/>
          <p:cNvCxnSpPr/>
          <p:nvPr/>
        </p:nvCxnSpPr>
        <p:spPr>
          <a:xfrm rot="5400000">
            <a:off x="3645569" y="1672389"/>
            <a:ext cx="1179095" cy="1034716"/>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Прямая со стрелкой 6"/>
          <p:cNvCxnSpPr/>
          <p:nvPr/>
        </p:nvCxnSpPr>
        <p:spPr>
          <a:xfrm rot="16200000" flipH="1">
            <a:off x="5787189" y="2201779"/>
            <a:ext cx="1359568" cy="12031"/>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9" name="Прямая со стрелкой 8"/>
          <p:cNvCxnSpPr/>
          <p:nvPr/>
        </p:nvCxnSpPr>
        <p:spPr>
          <a:xfrm>
            <a:off x="7652084" y="1564105"/>
            <a:ext cx="1564105" cy="105877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a:latin typeface="Times New Roman" charset="0"/>
                <a:sym typeface="+mn-ea"/>
              </a:rPr>
              <a:t>Наглядные методы</a:t>
            </a:r>
          </a:p>
        </p:txBody>
      </p:sp>
      <p:sp>
        <p:nvSpPr>
          <p:cNvPr id="3" name="Замещающее содержимое 2"/>
          <p:cNvSpPr>
            <a:spLocks noGrp="1"/>
          </p:cNvSpPr>
          <p:nvPr>
            <p:ph idx="1"/>
          </p:nvPr>
        </p:nvSpPr>
        <p:spPr/>
        <p:txBody>
          <a:bodyPr>
            <a:normAutofit fontScale="92500" lnSpcReduction="20000"/>
          </a:bodyPr>
          <a:lstStyle/>
          <a:p>
            <a:pPr marL="0" indent="0" algn="just">
              <a:buNone/>
            </a:pPr>
            <a:r>
              <a:rPr lang="ru-RU" altLang="en-US" dirty="0">
                <a:latin typeface="Times New Roman" charset="0"/>
              </a:rPr>
              <a:t>Применяются как непосредственные, так и опосредованные методы. К непосредственным относится метод наблюдения и его разновидности: экскурсии, осмотры помещения, рассматривания натуральных предметов. Наблюдения в природе : за птицами, за ветром, за погодными условиями и т.д. Где дети описывают увиденное, сравнивают. Рассказывают о различных явлениях и объектах природы, решают различные ситуации. Опосредованные методы могут быть использованы также для ознакомления с объектами и явлениями, с которыми невозможно познакомиться </a:t>
            </a:r>
            <a:r>
              <a:rPr lang="ru-RU" altLang="en-US" dirty="0" smtClean="0">
                <a:latin typeface="Times New Roman" charset="0"/>
              </a:rPr>
              <a:t>непосредственно ( </a:t>
            </a:r>
            <a:r>
              <a:rPr lang="ru-RU" altLang="en-US" dirty="0">
                <a:latin typeface="Times New Roman" charset="0"/>
              </a:rPr>
              <a:t>рассматривание картин, игрушек, </a:t>
            </a:r>
            <a:r>
              <a:rPr lang="ru-RU" altLang="en-US" dirty="0" smtClean="0">
                <a:latin typeface="Times New Roman" charset="0"/>
              </a:rPr>
              <a:t>описания </a:t>
            </a:r>
            <a:r>
              <a:rPr lang="ru-RU" altLang="en-US" dirty="0">
                <a:latin typeface="Times New Roman" charset="0"/>
              </a:rPr>
              <a:t>их </a:t>
            </a:r>
            <a:r>
              <a:rPr lang="ru-RU" altLang="en-US" dirty="0" smtClean="0">
                <a:latin typeface="Times New Roman" charset="0"/>
              </a:rPr>
              <a:t>и составление рассказов). </a:t>
            </a:r>
            <a:endParaRPr lang="ru-RU" altLang="en-US" dirty="0">
              <a:latin typeface="Times New Roman"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a:latin typeface="Times New Roman" charset="0"/>
                <a:sym typeface="+mn-ea"/>
              </a:rPr>
              <a:t>Словесные методы:</a:t>
            </a:r>
          </a:p>
        </p:txBody>
      </p:sp>
      <p:sp>
        <p:nvSpPr>
          <p:cNvPr id="3" name="Замещающее содержимое 2"/>
          <p:cNvSpPr>
            <a:spLocks noGrp="1"/>
          </p:cNvSpPr>
          <p:nvPr>
            <p:ph idx="1"/>
          </p:nvPr>
        </p:nvSpPr>
        <p:spPr/>
        <p:txBody>
          <a:bodyPr>
            <a:normAutofit fontScale="92500"/>
          </a:bodyPr>
          <a:lstStyle/>
          <a:p>
            <a:pPr marL="0" indent="0" algn="just">
              <a:buNone/>
            </a:pPr>
            <a:r>
              <a:rPr lang="ru-RU" altLang="en-US"/>
              <a:t> </a:t>
            </a:r>
            <a:r>
              <a:rPr lang="ru-RU" altLang="en-US">
                <a:latin typeface="Times New Roman" charset="0"/>
              </a:rPr>
              <a:t>Это чтение и рассказывание художественных произведений, заучивание наизусть, пересказ, обобщающая беседа, рассказывание без опоры на наглядный материал, беседа на тему недели детского сада, ситуативный разговор, например: « расскажи как провел выходные», «расскажи как прошел твой день рождения» и т. д.</a:t>
            </a:r>
          </a:p>
          <a:p>
            <a:pPr marL="0" indent="0" algn="just">
              <a:buNone/>
            </a:pPr>
            <a:r>
              <a:rPr lang="ru-RU" altLang="en-US">
                <a:latin typeface="Times New Roman" charset="0"/>
              </a:rPr>
              <a:t>  В театрализованный уголок можно поселить бабушку -Рассказушку, которая будет присутствовать в любом режимном моменте и просить детей рассказать о своих действиях.</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pPr algn="ctr"/>
            <a:r>
              <a:rPr lang="ru-RU" altLang="en-US">
                <a:latin typeface="Times New Roman" charset="0"/>
              </a:rPr>
              <a:t>Практические методы</a:t>
            </a:r>
          </a:p>
        </p:txBody>
      </p:sp>
      <p:sp>
        <p:nvSpPr>
          <p:cNvPr id="3" name="Замещающее содержимое 2"/>
          <p:cNvSpPr>
            <a:spLocks noGrp="1"/>
          </p:cNvSpPr>
          <p:nvPr>
            <p:ph idx="1"/>
          </p:nvPr>
        </p:nvSpPr>
        <p:spPr/>
        <p:txBody>
          <a:bodyPr>
            <a:normAutofit fontScale="92500" lnSpcReduction="10000"/>
          </a:bodyPr>
          <a:lstStyle/>
          <a:p>
            <a:pPr marL="0" indent="0" algn="just">
              <a:buNone/>
            </a:pPr>
            <a:r>
              <a:rPr lang="ru-RU" altLang="en-US" dirty="0">
                <a:latin typeface="Times New Roman" charset="0"/>
              </a:rPr>
              <a:t>Практические методы </a:t>
            </a:r>
            <a:r>
              <a:rPr lang="ru-RU" altLang="en-US" dirty="0" smtClean="0">
                <a:latin typeface="Times New Roman" charset="0"/>
              </a:rPr>
              <a:t>направлены </a:t>
            </a:r>
            <a:r>
              <a:rPr lang="ru-RU" altLang="en-US" dirty="0">
                <a:latin typeface="Times New Roman" charset="0"/>
              </a:rPr>
              <a:t>на применения речевых </a:t>
            </a:r>
            <a:r>
              <a:rPr lang="ru-RU" altLang="en-US" dirty="0" smtClean="0">
                <a:latin typeface="Times New Roman" charset="0"/>
              </a:rPr>
              <a:t>навыков, умений </a:t>
            </a:r>
            <a:r>
              <a:rPr lang="ru-RU" altLang="en-US" dirty="0">
                <a:latin typeface="Times New Roman" charset="0"/>
              </a:rPr>
              <a:t>и их совершенствование. К практическим методам относятся различные дидактические игры, игры драматизации, инсценировки, дидактические упражнения, пластические эпизоды, хороводные игры. Они используются для решения всех речевых задач.( Например пересказывая сказку, формируется звуковая выразительность речи, дикция. Фонематическое восприятие, словарь. Ребята очень любят показывать настольные, кукольные и пальчиковые театры и с удовольствием играют по сказкам.)</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69432" y="2327910"/>
            <a:ext cx="9393588" cy="1654543"/>
          </a:xfrm>
        </p:spPr>
        <p:txBody>
          <a:bodyPr/>
          <a:lstStyle/>
          <a:p>
            <a:pPr algn="ctr"/>
            <a:r>
              <a:rPr lang="ru-RU" altLang="en-US" sz="4800" dirty="0">
                <a:latin typeface="Times New Roman" charset="0"/>
              </a:rPr>
              <a:t>Спасибо за внимание!</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Солнцестояние">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Солнцестояние">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Солнцестояние">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8</TotalTime>
  <Words>834</Words>
  <Application>WPS Presentation</Application>
  <PresentationFormat>Произвольный</PresentationFormat>
  <Paragraphs>55</Paragraphs>
  <Slides>16</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16</vt:i4>
      </vt:variant>
    </vt:vector>
  </HeadingPairs>
  <TitlesOfParts>
    <vt:vector size="17" baseType="lpstr">
      <vt:lpstr>Солнцестояние</vt:lpstr>
      <vt:lpstr>Создание условий для развития речи дошкольников в ДОУ в соответствии с ФГОС.</vt:lpstr>
      <vt:lpstr>Согласно Федеральному государственному образовательному стандарту дошкольного образования развития речи выделено в отдельную образовательную область и включает в себя:</vt:lpstr>
      <vt:lpstr>Создание условий для полноценного речевого развития детей предусматривает:</vt:lpstr>
      <vt:lpstr>Слайд 4</vt:lpstr>
      <vt:lpstr> Развивающая  среда, в соответствии с ФГОС , должна обеспечивать : </vt:lpstr>
      <vt:lpstr>Материал для работы по ЗКР: </vt:lpstr>
      <vt:lpstr>Материал для обучения рассказыванию:</vt:lpstr>
      <vt:lpstr>Игровой материал: </vt:lpstr>
      <vt:lpstr>  Материал для ознакомления с художественной литературой: </vt:lpstr>
      <vt:lpstr>Материал для развития мелкой моторики: </vt:lpstr>
      <vt:lpstr>Слайд 11</vt:lpstr>
      <vt:lpstr>Слайд 12</vt:lpstr>
      <vt:lpstr>Наглядные методы</vt:lpstr>
      <vt:lpstr>Словесные методы:</vt:lpstr>
      <vt:lpstr>Практические методы</vt:lpstr>
      <vt:lpstr>Спасибо за внимание!</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Создание условий для развития речи дошкольников в ДОУ в соответствии с ФГОС.</dc:title>
  <dc:creator/>
  <cp:lastModifiedBy>ROOT</cp:lastModifiedBy>
  <cp:revision>4</cp:revision>
  <dcterms:created xsi:type="dcterms:W3CDTF">2018-12-16T07:42:57Z</dcterms:created>
  <dcterms:modified xsi:type="dcterms:W3CDTF">2019-01-21T11:58:52Z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1049-10.1.0.5552</vt:lpwstr>
  </property>
</Properties>
</file>